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emf" ContentType="image/x-emf"/>
  <Default Extension="bmp" ContentType="image/bmp"/>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Lst>
  <p:notesMasterIdLst>
    <p:notesMasterId r:id="rId7"/>
  </p:notesMasterIdLst>
  <p:sldIdLst>
    <p:sldId id="504" r:id="rId5"/>
    <p:sldId id="1173" r:id="rId6"/>
    <p:sldId id="1056" r:id="rId8"/>
    <p:sldId id="1057" r:id="rId9"/>
    <p:sldId id="1059" r:id="rId10"/>
    <p:sldId id="1060" r:id="rId11"/>
    <p:sldId id="1061" r:id="rId12"/>
    <p:sldId id="1062" r:id="rId13"/>
    <p:sldId id="1063" r:id="rId14"/>
    <p:sldId id="1064" r:id="rId15"/>
    <p:sldId id="1067" r:id="rId16"/>
    <p:sldId id="1068" r:id="rId17"/>
    <p:sldId id="1069" r:id="rId18"/>
    <p:sldId id="1070" r:id="rId19"/>
    <p:sldId id="1071" r:id="rId20"/>
    <p:sldId id="1072" r:id="rId21"/>
    <p:sldId id="1073" r:id="rId22"/>
    <p:sldId id="1074" r:id="rId23"/>
    <p:sldId id="1075" r:id="rId24"/>
    <p:sldId id="1076" r:id="rId25"/>
    <p:sldId id="1077" r:id="rId26"/>
    <p:sldId id="1078" r:id="rId27"/>
    <p:sldId id="1080" r:id="rId28"/>
    <p:sldId id="1081" r:id="rId29"/>
    <p:sldId id="1082" r:id="rId30"/>
    <p:sldId id="1083" r:id="rId31"/>
    <p:sldId id="1084" r:id="rId32"/>
    <p:sldId id="1085" r:id="rId33"/>
    <p:sldId id="1086" r:id="rId34"/>
    <p:sldId id="1097" r:id="rId35"/>
    <p:sldId id="1098" r:id="rId36"/>
    <p:sldId id="1099" r:id="rId37"/>
    <p:sldId id="1246" r:id="rId38"/>
    <p:sldId id="1275" r:id="rId39"/>
    <p:sldId id="1249" r:id="rId40"/>
    <p:sldId id="1250" r:id="rId41"/>
    <p:sldId id="1252" r:id="rId42"/>
    <p:sldId id="1251" r:id="rId43"/>
    <p:sldId id="1327" r:id="rId44"/>
    <p:sldId id="1248" r:id="rId45"/>
    <p:sldId id="1274" r:id="rId46"/>
    <p:sldId id="1254" r:id="rId47"/>
    <p:sldId id="1256" r:id="rId48"/>
    <p:sldId id="1257" r:id="rId49"/>
    <p:sldId id="1258" r:id="rId50"/>
    <p:sldId id="1259" r:id="rId51"/>
    <p:sldId id="1273" r:id="rId52"/>
    <p:sldId id="1260" r:id="rId53"/>
    <p:sldId id="1262" r:id="rId54"/>
    <p:sldId id="1263" r:id="rId55"/>
    <p:sldId id="1265" r:id="rId56"/>
    <p:sldId id="1264" r:id="rId57"/>
    <p:sldId id="1267" r:id="rId58"/>
    <p:sldId id="1269" r:id="rId59"/>
    <p:sldId id="1270" r:id="rId60"/>
    <p:sldId id="1271" r:id="rId61"/>
    <p:sldId id="1272" r:id="rId62"/>
    <p:sldId id="1276" r:id="rId63"/>
    <p:sldId id="1277" r:id="rId64"/>
    <p:sldId id="1280" r:id="rId65"/>
    <p:sldId id="1282" r:id="rId66"/>
    <p:sldId id="1284" r:id="rId67"/>
    <p:sldId id="1285" r:id="rId68"/>
    <p:sldId id="1286" r:id="rId69"/>
    <p:sldId id="1169" r:id="rId70"/>
    <p:sldId id="1170" r:id="rId71"/>
    <p:sldId id="1207" r:id="rId72"/>
    <p:sldId id="1203" r:id="rId73"/>
    <p:sldId id="1174" r:id="rId74"/>
    <p:sldId id="1208" r:id="rId75"/>
    <p:sldId id="1176" r:id="rId76"/>
    <p:sldId id="1178" r:id="rId77"/>
    <p:sldId id="1210" r:id="rId78"/>
    <p:sldId id="1209" r:id="rId79"/>
    <p:sldId id="1213" r:id="rId80"/>
    <p:sldId id="1211" r:id="rId81"/>
    <p:sldId id="1214" r:id="rId82"/>
    <p:sldId id="1215" r:id="rId83"/>
    <p:sldId id="1212" r:id="rId84"/>
    <p:sldId id="1187" r:id="rId85"/>
    <p:sldId id="1188" r:id="rId86"/>
    <p:sldId id="1216" r:id="rId87"/>
    <p:sldId id="1218" r:id="rId88"/>
    <p:sldId id="1217" r:id="rId89"/>
    <p:sldId id="1219" r:id="rId90"/>
    <p:sldId id="862" r:id="rId91"/>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5252"/>
    <a:srgbClr val="0099FF"/>
    <a:srgbClr val="FFFFFF"/>
    <a:srgbClr val="FFFF00"/>
    <a:srgbClr val="FF3300"/>
    <a:srgbClr val="999100"/>
    <a:srgbClr val="99C1DA"/>
    <a:srgbClr val="7492AF"/>
    <a:srgbClr val="D1DBE4"/>
    <a:srgbClr val="778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72" d="100"/>
          <a:sy n="72" d="100"/>
        </p:scale>
        <p:origin x="618" y="66"/>
      </p:cViewPr>
      <p:guideLst>
        <p:guide orient="horz" pos="2168"/>
        <p:guide pos="389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3.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lstStyle/>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2435075" name="Rectangle 2"/>
          <p:cNvSpPr>
            <a:spLocks noGrp="1" noRot="1" noChangeAspect="1" noTextEdit="1"/>
          </p:cNvSpPr>
          <p:nvPr>
            <p:ph type="sldImg"/>
          </p:nvPr>
        </p:nvSpPr>
        <p:spPr/>
      </p:sp>
      <p:sp>
        <p:nvSpPr>
          <p:cNvPr id="2435076" name="Rectangle 3"/>
          <p:cNvSpPr>
            <a:spLocks noGrp="1"/>
          </p:cNvSpPr>
          <p:nvPr>
            <p:ph type="body" idx="1"/>
          </p:nvPr>
        </p:nvSpPr>
        <p:spPr/>
        <p:txBody>
          <a:bodyPr vert="horz" wrap="square" lIns="99048" tIns="49524" rIns="99048" bIns="49524" anchor="t" anchorCtr="0"/>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8131" name="Rectangle 2"/>
          <p:cNvSpPr>
            <a:spLocks noGrp="1" noRot="1" noChangeAspect="1" noTextEdit="1"/>
          </p:cNvSpPr>
          <p:nvPr>
            <p:ph type="sldImg"/>
          </p:nvPr>
        </p:nvSpPr>
        <p:spPr/>
      </p:sp>
      <p:sp>
        <p:nvSpPr>
          <p:cNvPr id="48132"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产品结构件设计主要在于硬件实体的结构化设计与实现，从事该领域的工作需要具备以下素质：</a:t>
            </a:r>
            <a:endParaRPr lang="zh-CN" altLang="en-US" dirty="0"/>
          </a:p>
          <a:p>
            <a:pPr lvl="0" eaLnBrk="1" hangingPunct="1"/>
            <a:r>
              <a:rPr lang="zh-CN" altLang="en-US" dirty="0"/>
              <a:t>  </a:t>
            </a:r>
            <a:r>
              <a:rPr lang="en-US" altLang="zh-CN" dirty="0"/>
              <a:t>1</a:t>
            </a:r>
            <a:r>
              <a:rPr lang="zh-CN" altLang="en-US" dirty="0"/>
              <a:t>）了解应用领域知识（如：杀毒、财务、电力等）；</a:t>
            </a:r>
            <a:endParaRPr lang="zh-CN" altLang="en-US" dirty="0"/>
          </a:p>
          <a:p>
            <a:pPr lvl="0" eaLnBrk="1" hangingPunct="1"/>
            <a:r>
              <a:rPr lang="zh-CN" altLang="en-US" dirty="0"/>
              <a:t>  </a:t>
            </a:r>
            <a:r>
              <a:rPr lang="en-US" altLang="zh-CN" dirty="0"/>
              <a:t>2</a:t>
            </a:r>
            <a:r>
              <a:rPr lang="zh-CN" altLang="en-US" dirty="0"/>
              <a:t>）了解各种电子元器件特性（如：三级管、电阻、单片机、</a:t>
            </a:r>
            <a:r>
              <a:rPr lang="en-US" altLang="zh-CN" dirty="0"/>
              <a:t>DSP</a:t>
            </a:r>
            <a:r>
              <a:rPr lang="zh-CN" altLang="en-US" dirty="0"/>
              <a:t>等）； </a:t>
            </a:r>
            <a:endParaRPr lang="zh-CN" altLang="en-US" dirty="0"/>
          </a:p>
          <a:p>
            <a:pPr lvl="0" eaLnBrk="1" hangingPunct="1"/>
            <a:r>
              <a:rPr lang="zh-CN" altLang="en-US" dirty="0"/>
              <a:t>      </a:t>
            </a:r>
            <a:r>
              <a:rPr lang="en-US" altLang="zh-CN" dirty="0"/>
              <a:t>3</a:t>
            </a:r>
            <a:r>
              <a:rPr lang="zh-CN" altLang="en-US" dirty="0"/>
              <a:t>）熟练掌握相关电子设计理论（如：模拟电子电路、数字电子电路、计算机组成原理等）；图</a:t>
            </a:r>
            <a:r>
              <a:rPr lang="en-US" altLang="zh-CN" dirty="0"/>
              <a:t>1-12 </a:t>
            </a:r>
            <a:r>
              <a:rPr lang="zh-CN" altLang="en-US" dirty="0"/>
              <a:t>电脑中常见的硬件设备</a:t>
            </a:r>
            <a:r>
              <a:rPr lang="en-US" altLang="zh-CN" dirty="0"/>
              <a:t>-</a:t>
            </a:r>
            <a:r>
              <a:rPr lang="zh-CN" altLang="en-US" dirty="0"/>
              <a:t>显示卡</a:t>
            </a:r>
            <a:endParaRPr lang="zh-CN" altLang="en-US" dirty="0"/>
          </a:p>
          <a:p>
            <a:pPr lvl="0" eaLnBrk="1" hangingPunct="1"/>
            <a:r>
              <a:rPr lang="zh-CN" altLang="en-US" dirty="0"/>
              <a:t>  </a:t>
            </a:r>
            <a:r>
              <a:rPr lang="en-US" altLang="zh-CN" dirty="0"/>
              <a:t>4</a:t>
            </a:r>
            <a:r>
              <a:rPr lang="zh-CN" altLang="en-US" dirty="0"/>
              <a:t>）相关开发工具（如：电烙铁、吸焊枪、模拟软件等）。</a:t>
            </a:r>
            <a:endParaRPr lang="zh-CN" altLang="en-US" dirty="0"/>
          </a:p>
          <a:p>
            <a:pPr lvl="0" eaLnBrk="1" hangingPunct="1"/>
            <a:r>
              <a:rPr lang="zh-CN" altLang="en-US" dirty="0"/>
              <a:t>常用的开发工具为单片机、</a:t>
            </a:r>
            <a:r>
              <a:rPr lang="en-US" altLang="zh-CN" dirty="0"/>
              <a:t>DSP</a:t>
            </a:r>
            <a:r>
              <a:rPr lang="zh-CN" altLang="en-US" dirty="0"/>
              <a:t>系统平台以及产品结构件设计软件</a:t>
            </a:r>
            <a:r>
              <a:rPr lang="en-US" altLang="zh-CN" dirty="0"/>
              <a:t>Protel</a:t>
            </a:r>
            <a:r>
              <a:rPr lang="zh-CN" altLang="en-US" dirty="0"/>
              <a:t>等。</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产品结构件设计主要在于硬件实体的结构化设计与实现，从事该领域的工作需要具备以下素质：</a:t>
            </a:r>
            <a:endParaRPr lang="zh-CN" altLang="en-US" dirty="0"/>
          </a:p>
          <a:p>
            <a:pPr lvl="0" eaLnBrk="1" hangingPunct="1"/>
            <a:r>
              <a:rPr lang="zh-CN" altLang="en-US" dirty="0"/>
              <a:t>  </a:t>
            </a:r>
            <a:r>
              <a:rPr lang="en-US" altLang="zh-CN" dirty="0"/>
              <a:t>1</a:t>
            </a:r>
            <a:r>
              <a:rPr lang="zh-CN" altLang="en-US" dirty="0"/>
              <a:t>）了解应用领域知识（如：杀毒、财务、电力等）；</a:t>
            </a:r>
            <a:endParaRPr lang="zh-CN" altLang="en-US" dirty="0"/>
          </a:p>
          <a:p>
            <a:pPr lvl="0" eaLnBrk="1" hangingPunct="1"/>
            <a:r>
              <a:rPr lang="zh-CN" altLang="en-US" dirty="0"/>
              <a:t>  </a:t>
            </a:r>
            <a:r>
              <a:rPr lang="en-US" altLang="zh-CN" dirty="0"/>
              <a:t>2</a:t>
            </a:r>
            <a:r>
              <a:rPr lang="zh-CN" altLang="en-US" dirty="0"/>
              <a:t>）了解各种电子元器件特性（如：三级管、电阻、单片机、</a:t>
            </a:r>
            <a:r>
              <a:rPr lang="en-US" altLang="zh-CN" dirty="0"/>
              <a:t>DSP</a:t>
            </a:r>
            <a:r>
              <a:rPr lang="zh-CN" altLang="en-US" dirty="0"/>
              <a:t>等）； </a:t>
            </a:r>
            <a:endParaRPr lang="zh-CN" altLang="en-US" dirty="0"/>
          </a:p>
          <a:p>
            <a:pPr lvl="0" eaLnBrk="1" hangingPunct="1"/>
            <a:r>
              <a:rPr lang="zh-CN" altLang="en-US" dirty="0"/>
              <a:t>      </a:t>
            </a:r>
            <a:r>
              <a:rPr lang="en-US" altLang="zh-CN" dirty="0"/>
              <a:t>3</a:t>
            </a:r>
            <a:r>
              <a:rPr lang="zh-CN" altLang="en-US" dirty="0"/>
              <a:t>）熟练掌握相关电子设计理论（如：模拟电子电路、数字电子电路、计算机组成原理等）；图</a:t>
            </a:r>
            <a:r>
              <a:rPr lang="en-US" altLang="zh-CN" dirty="0"/>
              <a:t>1-12 </a:t>
            </a:r>
            <a:r>
              <a:rPr lang="zh-CN" altLang="en-US" dirty="0"/>
              <a:t>电脑中常见的硬件设备</a:t>
            </a:r>
            <a:r>
              <a:rPr lang="en-US" altLang="zh-CN" dirty="0"/>
              <a:t>-</a:t>
            </a:r>
            <a:r>
              <a:rPr lang="zh-CN" altLang="en-US" dirty="0"/>
              <a:t>显示卡</a:t>
            </a:r>
            <a:endParaRPr lang="zh-CN" altLang="en-US" dirty="0"/>
          </a:p>
          <a:p>
            <a:pPr lvl="0" eaLnBrk="1" hangingPunct="1"/>
            <a:r>
              <a:rPr lang="zh-CN" altLang="en-US" dirty="0"/>
              <a:t>  </a:t>
            </a:r>
            <a:r>
              <a:rPr lang="en-US" altLang="zh-CN" dirty="0"/>
              <a:t>4</a:t>
            </a:r>
            <a:r>
              <a:rPr lang="zh-CN" altLang="en-US" dirty="0"/>
              <a:t>）相关开发工具（如：电烙铁、吸焊枪、模拟软件等）。</a:t>
            </a:r>
            <a:endParaRPr lang="zh-CN" altLang="en-US" dirty="0"/>
          </a:p>
          <a:p>
            <a:pPr lvl="0" eaLnBrk="1" hangingPunct="1"/>
            <a:r>
              <a:rPr lang="zh-CN" altLang="en-US" dirty="0"/>
              <a:t>常用的开发工具为单片机、</a:t>
            </a:r>
            <a:r>
              <a:rPr lang="en-US" altLang="zh-CN" dirty="0"/>
              <a:t>DSP</a:t>
            </a:r>
            <a:r>
              <a:rPr lang="zh-CN" altLang="en-US" dirty="0"/>
              <a:t>系统平台以及产品结构件设计软件</a:t>
            </a:r>
            <a:r>
              <a:rPr lang="en-US" altLang="zh-CN" dirty="0"/>
              <a:t>Protel</a:t>
            </a:r>
            <a:r>
              <a:rPr lang="zh-CN" altLang="en-US" dirty="0"/>
              <a:t>等。</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326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lstStyle/>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2443267" name="Rectangle 2"/>
          <p:cNvSpPr>
            <a:spLocks noGrp="1" noRot="1" noChangeAspect="1" noTextEdit="1"/>
          </p:cNvSpPr>
          <p:nvPr>
            <p:ph type="sldImg"/>
          </p:nvPr>
        </p:nvSpPr>
        <p:spPr/>
      </p:sp>
      <p:sp>
        <p:nvSpPr>
          <p:cNvPr id="2443268" name="Rectangle 3"/>
          <p:cNvSpPr>
            <a:spLocks noGrp="1"/>
          </p:cNvSpPr>
          <p:nvPr>
            <p:ph type="body" idx="1"/>
          </p:nvPr>
        </p:nvSpPr>
        <p:spPr/>
        <p:txBody>
          <a:bodyPr vert="horz" wrap="square" lIns="99048" tIns="49524" rIns="99048" bIns="49524" anchor="t" anchorCtr="0"/>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产品结构件设计主要在于硬件实体的结构化设计与实现，从事该领域的工作需要具备以下素质：</a:t>
            </a:r>
            <a:endParaRPr lang="zh-CN" altLang="en-US" dirty="0"/>
          </a:p>
          <a:p>
            <a:pPr lvl="0" eaLnBrk="1" hangingPunct="1"/>
            <a:r>
              <a:rPr lang="zh-CN" altLang="en-US" dirty="0"/>
              <a:t>  </a:t>
            </a:r>
            <a:r>
              <a:rPr lang="en-US" altLang="zh-CN" dirty="0"/>
              <a:t>1</a:t>
            </a:r>
            <a:r>
              <a:rPr lang="zh-CN" altLang="en-US" dirty="0"/>
              <a:t>）了解应用领域知识（如：杀毒、财务、电力等）；</a:t>
            </a:r>
            <a:endParaRPr lang="zh-CN" altLang="en-US" dirty="0"/>
          </a:p>
          <a:p>
            <a:pPr lvl="0" eaLnBrk="1" hangingPunct="1"/>
            <a:r>
              <a:rPr lang="zh-CN" altLang="en-US" dirty="0"/>
              <a:t>  </a:t>
            </a:r>
            <a:r>
              <a:rPr lang="en-US" altLang="zh-CN" dirty="0"/>
              <a:t>2</a:t>
            </a:r>
            <a:r>
              <a:rPr lang="zh-CN" altLang="en-US" dirty="0"/>
              <a:t>）了解各种电子元器件特性（如：三级管、电阻、单片机、</a:t>
            </a:r>
            <a:r>
              <a:rPr lang="en-US" altLang="zh-CN" dirty="0"/>
              <a:t>DSP</a:t>
            </a:r>
            <a:r>
              <a:rPr lang="zh-CN" altLang="en-US" dirty="0"/>
              <a:t>等）； </a:t>
            </a:r>
            <a:endParaRPr lang="zh-CN" altLang="en-US" dirty="0"/>
          </a:p>
          <a:p>
            <a:pPr lvl="0" eaLnBrk="1" hangingPunct="1"/>
            <a:r>
              <a:rPr lang="zh-CN" altLang="en-US" dirty="0"/>
              <a:t>      </a:t>
            </a:r>
            <a:r>
              <a:rPr lang="en-US" altLang="zh-CN" dirty="0"/>
              <a:t>3</a:t>
            </a:r>
            <a:r>
              <a:rPr lang="zh-CN" altLang="en-US" dirty="0"/>
              <a:t>）熟练掌握相关电子设计理论（如：模拟电子电路、数字电子电路、计算机组成原理等）；图</a:t>
            </a:r>
            <a:r>
              <a:rPr lang="en-US" altLang="zh-CN" dirty="0"/>
              <a:t>1-12 </a:t>
            </a:r>
            <a:r>
              <a:rPr lang="zh-CN" altLang="en-US" dirty="0"/>
              <a:t>电脑中常见的硬件设备</a:t>
            </a:r>
            <a:r>
              <a:rPr lang="en-US" altLang="zh-CN" dirty="0"/>
              <a:t>-</a:t>
            </a:r>
            <a:r>
              <a:rPr lang="zh-CN" altLang="en-US" dirty="0"/>
              <a:t>显示卡</a:t>
            </a:r>
            <a:endParaRPr lang="zh-CN" altLang="en-US" dirty="0"/>
          </a:p>
          <a:p>
            <a:pPr lvl="0" eaLnBrk="1" hangingPunct="1"/>
            <a:r>
              <a:rPr lang="zh-CN" altLang="en-US" dirty="0"/>
              <a:t>  </a:t>
            </a:r>
            <a:r>
              <a:rPr lang="en-US" altLang="zh-CN" dirty="0"/>
              <a:t>4</a:t>
            </a:r>
            <a:r>
              <a:rPr lang="zh-CN" altLang="en-US" dirty="0"/>
              <a:t>）相关开发工具（如：电烙铁、吸焊枪、模拟软件等）。</a:t>
            </a:r>
            <a:endParaRPr lang="zh-CN" altLang="en-US" dirty="0"/>
          </a:p>
          <a:p>
            <a:pPr lvl="0" eaLnBrk="1" hangingPunct="1"/>
            <a:r>
              <a:rPr lang="zh-CN" altLang="en-US" dirty="0"/>
              <a:t>常用的开发工具为单片机、</a:t>
            </a:r>
            <a:r>
              <a:rPr lang="en-US" altLang="zh-CN" dirty="0"/>
              <a:t>DSP</a:t>
            </a:r>
            <a:r>
              <a:rPr lang="zh-CN" altLang="en-US" dirty="0"/>
              <a:t>系统平台以及产品结构件设计软件</a:t>
            </a:r>
            <a:r>
              <a:rPr lang="en-US" altLang="zh-CN" dirty="0"/>
              <a:t>Protel</a:t>
            </a:r>
            <a:r>
              <a:rPr lang="zh-CN" altLang="en-US" dirty="0"/>
              <a:t>等。</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产品结构件设计主要在于硬件实体的结构化设计与实现，从事该领域的工作需要具备以下素质：</a:t>
            </a:r>
            <a:endParaRPr lang="zh-CN" altLang="en-US" dirty="0"/>
          </a:p>
          <a:p>
            <a:pPr lvl="0" eaLnBrk="1" hangingPunct="1"/>
            <a:r>
              <a:rPr lang="zh-CN" altLang="en-US" dirty="0"/>
              <a:t>  </a:t>
            </a:r>
            <a:r>
              <a:rPr lang="en-US" altLang="zh-CN" dirty="0"/>
              <a:t>1</a:t>
            </a:r>
            <a:r>
              <a:rPr lang="zh-CN" altLang="en-US" dirty="0"/>
              <a:t>）了解应用领域知识（如：杀毒、财务、电力等）；</a:t>
            </a:r>
            <a:endParaRPr lang="zh-CN" altLang="en-US" dirty="0"/>
          </a:p>
          <a:p>
            <a:pPr lvl="0" eaLnBrk="1" hangingPunct="1"/>
            <a:r>
              <a:rPr lang="zh-CN" altLang="en-US" dirty="0"/>
              <a:t>  </a:t>
            </a:r>
            <a:r>
              <a:rPr lang="en-US" altLang="zh-CN" dirty="0"/>
              <a:t>2</a:t>
            </a:r>
            <a:r>
              <a:rPr lang="zh-CN" altLang="en-US" dirty="0"/>
              <a:t>）了解各种电子元器件特性（如：三级管、电阻、单片机、</a:t>
            </a:r>
            <a:r>
              <a:rPr lang="en-US" altLang="zh-CN" dirty="0"/>
              <a:t>DSP</a:t>
            </a:r>
            <a:r>
              <a:rPr lang="zh-CN" altLang="en-US" dirty="0"/>
              <a:t>等）； </a:t>
            </a:r>
            <a:endParaRPr lang="zh-CN" altLang="en-US" dirty="0"/>
          </a:p>
          <a:p>
            <a:pPr lvl="0" eaLnBrk="1" hangingPunct="1"/>
            <a:r>
              <a:rPr lang="zh-CN" altLang="en-US" dirty="0"/>
              <a:t>      </a:t>
            </a:r>
            <a:r>
              <a:rPr lang="en-US" altLang="zh-CN" dirty="0"/>
              <a:t>3</a:t>
            </a:r>
            <a:r>
              <a:rPr lang="zh-CN" altLang="en-US" dirty="0"/>
              <a:t>）熟练掌握相关电子设计理论（如：模拟电子电路、数字电子电路、计算机组成原理等）；图</a:t>
            </a:r>
            <a:r>
              <a:rPr lang="en-US" altLang="zh-CN" dirty="0"/>
              <a:t>1-12 </a:t>
            </a:r>
            <a:r>
              <a:rPr lang="zh-CN" altLang="en-US" dirty="0"/>
              <a:t>电脑中常见的硬件设备</a:t>
            </a:r>
            <a:r>
              <a:rPr lang="en-US" altLang="zh-CN" dirty="0"/>
              <a:t>-</a:t>
            </a:r>
            <a:r>
              <a:rPr lang="zh-CN" altLang="en-US" dirty="0"/>
              <a:t>显示卡</a:t>
            </a:r>
            <a:endParaRPr lang="zh-CN" altLang="en-US" dirty="0"/>
          </a:p>
          <a:p>
            <a:pPr lvl="0" eaLnBrk="1" hangingPunct="1"/>
            <a:r>
              <a:rPr lang="zh-CN" altLang="en-US" dirty="0"/>
              <a:t>  </a:t>
            </a:r>
            <a:r>
              <a:rPr lang="en-US" altLang="zh-CN" dirty="0"/>
              <a:t>4</a:t>
            </a:r>
            <a:r>
              <a:rPr lang="zh-CN" altLang="en-US" dirty="0"/>
              <a:t>）相关开发工具（如：电烙铁、吸焊枪、模拟软件等）。</a:t>
            </a:r>
            <a:endParaRPr lang="zh-CN" altLang="en-US" dirty="0"/>
          </a:p>
          <a:p>
            <a:pPr lvl="0" eaLnBrk="1" hangingPunct="1"/>
            <a:r>
              <a:rPr lang="zh-CN" altLang="en-US" dirty="0"/>
              <a:t>常用的开发工具为单片机、</a:t>
            </a:r>
            <a:r>
              <a:rPr lang="en-US" altLang="zh-CN" dirty="0"/>
              <a:t>DSP</a:t>
            </a:r>
            <a:r>
              <a:rPr lang="zh-CN" altLang="en-US" dirty="0"/>
              <a:t>系统平台以及产品结构件设计软件</a:t>
            </a:r>
            <a:r>
              <a:rPr lang="en-US" altLang="zh-CN" dirty="0"/>
              <a:t>Protel</a:t>
            </a:r>
            <a:r>
              <a:rPr lang="zh-CN" altLang="en-US" dirty="0"/>
              <a:t>等。</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产品结构件设计主要在于硬件实体的结构化设计与实现，从事该领域的工作需要具备以下素质：</a:t>
            </a:r>
            <a:endParaRPr lang="zh-CN" altLang="en-US" dirty="0"/>
          </a:p>
          <a:p>
            <a:pPr lvl="0" eaLnBrk="1" hangingPunct="1"/>
            <a:r>
              <a:rPr lang="zh-CN" altLang="en-US" dirty="0"/>
              <a:t>  </a:t>
            </a:r>
            <a:r>
              <a:rPr lang="en-US" altLang="zh-CN" dirty="0"/>
              <a:t>1</a:t>
            </a:r>
            <a:r>
              <a:rPr lang="zh-CN" altLang="en-US" dirty="0"/>
              <a:t>）了解应用领域知识（如：杀毒、财务、电力等）；</a:t>
            </a:r>
            <a:endParaRPr lang="zh-CN" altLang="en-US" dirty="0"/>
          </a:p>
          <a:p>
            <a:pPr lvl="0" eaLnBrk="1" hangingPunct="1"/>
            <a:r>
              <a:rPr lang="zh-CN" altLang="en-US" dirty="0"/>
              <a:t>  </a:t>
            </a:r>
            <a:r>
              <a:rPr lang="en-US" altLang="zh-CN" dirty="0"/>
              <a:t>2</a:t>
            </a:r>
            <a:r>
              <a:rPr lang="zh-CN" altLang="en-US" dirty="0"/>
              <a:t>）了解各种电子元器件特性（如：三级管、电阻、单片机、</a:t>
            </a:r>
            <a:r>
              <a:rPr lang="en-US" altLang="zh-CN" dirty="0"/>
              <a:t>DSP</a:t>
            </a:r>
            <a:r>
              <a:rPr lang="zh-CN" altLang="en-US" dirty="0"/>
              <a:t>等）； </a:t>
            </a:r>
            <a:endParaRPr lang="zh-CN" altLang="en-US" dirty="0"/>
          </a:p>
          <a:p>
            <a:pPr lvl="0" eaLnBrk="1" hangingPunct="1"/>
            <a:r>
              <a:rPr lang="zh-CN" altLang="en-US" dirty="0"/>
              <a:t>      </a:t>
            </a:r>
            <a:r>
              <a:rPr lang="en-US" altLang="zh-CN" dirty="0"/>
              <a:t>3</a:t>
            </a:r>
            <a:r>
              <a:rPr lang="zh-CN" altLang="en-US" dirty="0"/>
              <a:t>）熟练掌握相关电子设计理论（如：模拟电子电路、数字电子电路、计算机组成原理等）；图</a:t>
            </a:r>
            <a:r>
              <a:rPr lang="en-US" altLang="zh-CN" dirty="0"/>
              <a:t>1-12 </a:t>
            </a:r>
            <a:r>
              <a:rPr lang="zh-CN" altLang="en-US" dirty="0"/>
              <a:t>电脑中常见的硬件设备</a:t>
            </a:r>
            <a:r>
              <a:rPr lang="en-US" altLang="zh-CN" dirty="0"/>
              <a:t>-</a:t>
            </a:r>
            <a:r>
              <a:rPr lang="zh-CN" altLang="en-US" dirty="0"/>
              <a:t>显示卡</a:t>
            </a:r>
            <a:endParaRPr lang="zh-CN" altLang="en-US" dirty="0"/>
          </a:p>
          <a:p>
            <a:pPr lvl="0" eaLnBrk="1" hangingPunct="1"/>
            <a:r>
              <a:rPr lang="zh-CN" altLang="en-US" dirty="0"/>
              <a:t>  </a:t>
            </a:r>
            <a:r>
              <a:rPr lang="en-US" altLang="zh-CN" dirty="0"/>
              <a:t>4</a:t>
            </a:r>
            <a:r>
              <a:rPr lang="zh-CN" altLang="en-US" dirty="0"/>
              <a:t>）相关开发工具（如：电烙铁、吸焊枪、模拟软件等）。</a:t>
            </a:r>
            <a:endParaRPr lang="zh-CN" altLang="en-US" dirty="0"/>
          </a:p>
          <a:p>
            <a:pPr lvl="0" eaLnBrk="1" hangingPunct="1"/>
            <a:r>
              <a:rPr lang="zh-CN" altLang="en-US" dirty="0"/>
              <a:t>常用的开发工具为单片机、</a:t>
            </a:r>
            <a:r>
              <a:rPr lang="en-US" altLang="zh-CN" dirty="0"/>
              <a:t>DSP</a:t>
            </a:r>
            <a:r>
              <a:rPr lang="zh-CN" altLang="en-US" dirty="0"/>
              <a:t>系统平台以及产品结构件设计软件</a:t>
            </a:r>
            <a:r>
              <a:rPr lang="en-US" altLang="zh-CN" dirty="0"/>
              <a:t>Protel</a:t>
            </a:r>
            <a:r>
              <a:rPr lang="zh-CN" altLang="en-US" dirty="0"/>
              <a:t>等。</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45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lstStyle/>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2451459" name="Rectangle 2"/>
          <p:cNvSpPr>
            <a:spLocks noGrp="1" noRot="1" noChangeAspect="1" noTextEdit="1"/>
          </p:cNvSpPr>
          <p:nvPr>
            <p:ph type="sldImg"/>
          </p:nvPr>
        </p:nvSpPr>
        <p:spPr/>
      </p:sp>
      <p:sp>
        <p:nvSpPr>
          <p:cNvPr id="2451460" name="Rectangle 3"/>
          <p:cNvSpPr>
            <a:spLocks noGrp="1"/>
          </p:cNvSpPr>
          <p:nvPr>
            <p:ph type="body" idx="1"/>
          </p:nvPr>
        </p:nvSpPr>
        <p:spPr/>
        <p:txBody>
          <a:bodyPr vert="horz" wrap="square" lIns="99048" tIns="49524" rIns="99048" bIns="49524"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6867" name="Rectangle 2"/>
          <p:cNvSpPr>
            <a:spLocks noGrp="1" noRot="1" noChangeAspect="1" noTextEdit="1"/>
          </p:cNvSpPr>
          <p:nvPr>
            <p:ph type="sldImg"/>
          </p:nvPr>
        </p:nvSpPr>
        <p:spPr/>
      </p:sp>
      <p:sp>
        <p:nvSpPr>
          <p:cNvPr id="36868"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dirty="0">
                <a:solidFill>
                  <a:schemeClr val="tx1"/>
                </a:solidFill>
                <a:latin typeface="Arial" panose="020B0604020202020204" pitchFamily="34" charset="0"/>
                <a:ea typeface="宋体" panose="02010600030101010101" pitchFamily="2" charset="-122"/>
              </a:rPr>
            </a:fld>
            <a:endParaRPr lang="en-US" altLang="zh-CN" dirty="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87400" y="266700"/>
            <a:ext cx="10388600" cy="11049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524000" y="1790700"/>
            <a:ext cx="10363200" cy="20002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1524000" y="3943350"/>
            <a:ext cx="10363200" cy="20002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1"/>
          </p:nvPr>
        </p:nvSpPr>
        <p:spPr/>
        <p:txBody>
          <a:bodyPr/>
          <a:lstStyle/>
          <a:p>
            <a:pPr lvl="0" eaLnBrk="1" hangingPunct="1"/>
            <a:fld id="{9A0DB2DC-4C9A-4742-B13C-FB6460FD3503}" type="slidenum">
              <a:rPr lang="en-US" altLang="zh-CN" dirty="0"/>
            </a:fld>
            <a:endParaRPr lang="en-US" altLang="zh-CN" dirty="0"/>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91156" y="6309359"/>
            <a:ext cx="1338828" cy="369332"/>
          </a:xfrm>
          <a:prstGeom prst="rect">
            <a:avLst/>
          </a:prstGeom>
          <a:noFill/>
        </p:spPr>
        <p:txBody>
          <a:bodyPr wrap="none" rtlCol="0">
            <a:spAutoFit/>
          </a:bodyPr>
          <a:lstStyle/>
          <a:p>
            <a:r>
              <a:rPr lang="zh-CN" altLang="en-US" dirty="0">
                <a:solidFill>
                  <a:prstClr val="black"/>
                </a:solidFill>
              </a:rPr>
              <a:t>计算机导论</a:t>
            </a:r>
            <a:endParaRPr lang="zh-CN" altLang="en-US" dirty="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64392" y="6355583"/>
            <a:ext cx="1338828" cy="369332"/>
          </a:xfrm>
          <a:prstGeom prst="rect">
            <a:avLst/>
          </a:prstGeom>
          <a:noFill/>
        </p:spPr>
        <p:txBody>
          <a:bodyPr wrap="none" rtlCol="0">
            <a:spAutoFit/>
          </a:bodyPr>
          <a:lstStyle/>
          <a:p>
            <a:r>
              <a:rPr lang="zh-CN" altLang="en-US" dirty="0"/>
              <a:t>计算机导论</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51384" y="332659"/>
            <a:ext cx="11158016"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59308" y="1787527"/>
            <a:ext cx="11137392" cy="4308475"/>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pic>
        <p:nvPicPr>
          <p:cNvPr id="1026"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255589" y="372745"/>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2.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4.bmp"/><Relationship Id="rId2" Type="http://schemas.openxmlformats.org/officeDocument/2006/relationships/image" Target="../media/image23.e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oleObject" Target="../embeddings/oleObject4.bin"/><Relationship Id="rId4" Type="http://schemas.openxmlformats.org/officeDocument/2006/relationships/image" Target="../media/image26.wmf"/><Relationship Id="rId3" Type="http://schemas.openxmlformats.org/officeDocument/2006/relationships/oleObject" Target="../embeddings/oleObject3.bin"/><Relationship Id="rId2" Type="http://schemas.openxmlformats.org/officeDocument/2006/relationships/image" Target="../media/image9.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4.bmp"/><Relationship Id="rId4" Type="http://schemas.openxmlformats.org/officeDocument/2006/relationships/image" Target="../media/image23.emf"/><Relationship Id="rId3" Type="http://schemas.openxmlformats.org/officeDocument/2006/relationships/oleObject" Target="../embeddings/oleObject6.bin"/><Relationship Id="rId2" Type="http://schemas.openxmlformats.org/officeDocument/2006/relationships/image" Target="../media/image22.emf"/><Relationship Id="rId1"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png"/><Relationship Id="rId7" Type="http://schemas.openxmlformats.org/officeDocument/2006/relationships/oleObject" Target="../embeddings/oleObject10.bin"/><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26.wmf"/><Relationship Id="rId3" Type="http://schemas.openxmlformats.org/officeDocument/2006/relationships/oleObject" Target="../embeddings/oleObject7.bin"/><Relationship Id="rId2" Type="http://schemas.openxmlformats.org/officeDocument/2006/relationships/image" Target="../media/image33.png"/><Relationship Id="rId10" Type="http://schemas.openxmlformats.org/officeDocument/2006/relationships/vmlDrawing" Target="../drawings/vmlDrawing5.v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40.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4.emf"/></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45.wmf"/><Relationship Id="rId1"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6.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7.e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2.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3.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tags" Target="../tags/tag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lstStyle/>
          <a:p>
            <a:pPr algn="r">
              <a:lnSpc>
                <a:spcPct val="125000"/>
              </a:lnSpc>
            </a:pPr>
            <a:r>
              <a:rPr lang="zh-CN" altLang="en-US"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6</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讲（上）</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:计算机</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网络</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的基本思维</a:t>
            </a:r>
            <a:endPar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文本框 6"/>
          <p:cNvSpPr txBox="1"/>
          <p:nvPr/>
        </p:nvSpPr>
        <p:spPr>
          <a:xfrm>
            <a:off x="164577" y="1844300"/>
            <a:ext cx="4731975" cy="523220"/>
          </a:xfrm>
          <a:prstGeom prst="rect">
            <a:avLst/>
          </a:prstGeom>
          <a:noFill/>
        </p:spPr>
        <p:txBody>
          <a:bodyPr wrap="square" rtlCol="0">
            <a:spAutoFit/>
          </a:bodyPr>
          <a:lstStyle/>
          <a:p>
            <a:pPr algn="dist"/>
            <a:endParaRPr lang="zh-CN" altLang="en-US" sz="2800" b="1" spc="400" dirty="0">
              <a:solidFill>
                <a:srgbClr val="FFC000">
                  <a:lumMod val="40000"/>
                  <a:lumOff val="60000"/>
                </a:srgb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3" name="文本框 2268162"/>
          <p:cNvSpPr txBox="1"/>
          <p:nvPr/>
        </p:nvSpPr>
        <p:spPr>
          <a:xfrm>
            <a:off x="1736725" y="1009650"/>
            <a:ext cx="3952875" cy="4492625"/>
          </a:xfrm>
          <a:prstGeom prst="rect">
            <a:avLst/>
          </a:prstGeom>
          <a:noFill/>
          <a:ln w="9525">
            <a:noFill/>
          </a:ln>
        </p:spPr>
        <p:txBody>
          <a:bodyPr>
            <a:spAutoFit/>
          </a:bodyPr>
          <a:lstStyle/>
          <a:p>
            <a:pPr>
              <a:lnSpc>
                <a:spcPct val="130000"/>
              </a:lnSpc>
              <a:buFont typeface="Wingdings" panose="05000000000000000000" pitchFamily="2" charset="2"/>
            </a:pPr>
            <a:r>
              <a:rPr lang="zh-CN" altLang="en-US" sz="2000" dirty="0">
                <a:solidFill>
                  <a:schemeClr val="accent2"/>
                </a:solidFill>
                <a:latin typeface="Times New Roman" panose="02020603050405020304" pitchFamily="18" charset="0"/>
                <a:ea typeface="宋体" panose="02010600030101010101" pitchFamily="2" charset="-122"/>
              </a:rPr>
              <a:t>网络协议</a:t>
            </a:r>
            <a:r>
              <a:rPr lang="en-US" altLang="zh-CN" sz="2000">
                <a:solidFill>
                  <a:schemeClr val="accent2"/>
                </a:solidFill>
                <a:latin typeface="Times New Roman" panose="02020603050405020304" pitchFamily="18" charset="0"/>
                <a:ea typeface="宋体" panose="02010600030101010101" pitchFamily="2" charset="-122"/>
              </a:rPr>
              <a:t>: </a:t>
            </a:r>
            <a:r>
              <a:rPr lang="zh-CN" altLang="en-US" sz="2000" b="0" dirty="0">
                <a:solidFill>
                  <a:schemeClr val="tx1"/>
                </a:solidFill>
                <a:latin typeface="Times New Roman" panose="02020603050405020304" pitchFamily="18" charset="0"/>
                <a:ea typeface="宋体" panose="02010600030101010101" pitchFamily="2" charset="-122"/>
              </a:rPr>
              <a:t>为网络中各节点和计算机之间的数据交换而建立的规则、标准或约定即称为</a:t>
            </a:r>
            <a:r>
              <a:rPr lang="zh-CN" altLang="en-US" sz="2000" dirty="0">
                <a:solidFill>
                  <a:srgbClr val="CC0066"/>
                </a:solidFill>
                <a:latin typeface="Times New Roman" panose="02020603050405020304" pitchFamily="18" charset="0"/>
                <a:ea typeface="宋体" panose="02010600030101010101" pitchFamily="2" charset="-122"/>
              </a:rPr>
              <a:t>网络协议。</a:t>
            </a:r>
            <a:endParaRPr lang="en-US" altLang="zh-CN" sz="2000">
              <a:solidFill>
                <a:srgbClr val="CC0066"/>
              </a:solidFill>
              <a:latin typeface="Times New Roman" panose="02020603050405020304" pitchFamily="18" charset="0"/>
              <a:ea typeface="宋体" panose="02010600030101010101" pitchFamily="2" charset="-122"/>
            </a:endParaRPr>
          </a:p>
          <a:p>
            <a:pPr>
              <a:lnSpc>
                <a:spcPct val="130000"/>
              </a:lnSpc>
              <a:buFont typeface="Wingdings" panose="05000000000000000000" pitchFamily="2" charset="2"/>
              <a:buChar char="u"/>
            </a:pPr>
            <a:r>
              <a:rPr lang="zh-CN" altLang="en-US" sz="2000" b="0" dirty="0">
                <a:solidFill>
                  <a:schemeClr val="tx1"/>
                </a:solidFill>
                <a:latin typeface="Times New Roman" panose="02020603050405020304" pitchFamily="18" charset="0"/>
                <a:ea typeface="宋体" panose="02010600030101010101" pitchFamily="2" charset="-122"/>
              </a:rPr>
              <a:t>协议的三要素： </a:t>
            </a:r>
            <a:endParaRPr lang="zh-CN" altLang="en-US" sz="2000" b="0" dirty="0">
              <a:solidFill>
                <a:schemeClr val="tx1"/>
              </a:solidFill>
              <a:latin typeface="Times New Roman" panose="02020603050405020304" pitchFamily="18" charset="0"/>
              <a:ea typeface="宋体" panose="02010600030101010101" pitchFamily="2" charset="-122"/>
            </a:endParaRPr>
          </a:p>
          <a:p>
            <a:pPr>
              <a:lnSpc>
                <a:spcPct val="130000"/>
              </a:lnSpc>
              <a:buFont typeface="Wingdings" panose="05000000000000000000" pitchFamily="2" charset="2"/>
              <a:buChar char="u"/>
            </a:pPr>
            <a:r>
              <a:rPr lang="zh-CN" altLang="en-US" sz="2000" dirty="0">
                <a:solidFill>
                  <a:srgbClr val="CC0066"/>
                </a:solidFill>
                <a:latin typeface="Arial" panose="020B0604020202020204" pitchFamily="34" charset="0"/>
                <a:ea typeface="宋体" panose="02010600030101010101" pitchFamily="2" charset="-122"/>
              </a:rPr>
              <a:t>语法</a:t>
            </a:r>
            <a:r>
              <a:rPr lang="zh-CN" altLang="en-US" sz="2000" b="0" dirty="0">
                <a:solidFill>
                  <a:schemeClr val="tx1"/>
                </a:solidFill>
                <a:latin typeface="Arial" panose="020B0604020202020204" pitchFamily="34" charset="0"/>
                <a:ea typeface="宋体" panose="02010600030101010101" pitchFamily="2" charset="-122"/>
              </a:rPr>
              <a:t>：数据与控制信息的结构或格式</a:t>
            </a:r>
            <a:r>
              <a:rPr lang="en-US" altLang="zh-CN" sz="2000" b="0">
                <a:solidFill>
                  <a:schemeClr val="tx1"/>
                </a:solidFill>
                <a:latin typeface="Arial" panose="020B0604020202020204" pitchFamily="34" charset="0"/>
                <a:ea typeface="宋体" panose="02010600030101010101" pitchFamily="2" charset="-122"/>
              </a:rPr>
              <a:t>(</a:t>
            </a:r>
            <a:r>
              <a:rPr lang="zh-CN" altLang="en-US" sz="2000" b="0" dirty="0">
                <a:solidFill>
                  <a:schemeClr val="tx1"/>
                </a:solidFill>
                <a:latin typeface="Arial" panose="020B0604020202020204" pitchFamily="34" charset="0"/>
                <a:ea typeface="宋体" panose="02010600030101010101" pitchFamily="2" charset="-122"/>
              </a:rPr>
              <a:t>做什么</a:t>
            </a:r>
            <a:r>
              <a:rPr lang="en-US" altLang="zh-CN" sz="2000" b="0">
                <a:solidFill>
                  <a:schemeClr val="tx1"/>
                </a:solidFill>
                <a:latin typeface="Arial" panose="020B0604020202020204" pitchFamily="34" charset="0"/>
                <a:ea typeface="宋体" panose="02010600030101010101" pitchFamily="2" charset="-122"/>
              </a:rPr>
              <a:t>)</a:t>
            </a:r>
            <a:endParaRPr lang="en-US" altLang="zh-CN" sz="2000" b="0">
              <a:solidFill>
                <a:schemeClr val="tx1"/>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u"/>
            </a:pPr>
            <a:r>
              <a:rPr lang="zh-CN" altLang="en-US" sz="2000" dirty="0">
                <a:solidFill>
                  <a:srgbClr val="CC0066"/>
                </a:solidFill>
                <a:latin typeface="Arial" panose="020B0604020202020204" pitchFamily="34" charset="0"/>
                <a:ea typeface="宋体" panose="02010600030101010101" pitchFamily="2" charset="-122"/>
              </a:rPr>
              <a:t>语义</a:t>
            </a:r>
            <a:r>
              <a:rPr lang="zh-CN" altLang="en-US" sz="2000" b="0" dirty="0">
                <a:solidFill>
                  <a:schemeClr val="tx1"/>
                </a:solidFill>
                <a:latin typeface="Arial" panose="020B0604020202020204" pitchFamily="34" charset="0"/>
                <a:ea typeface="宋体" panose="02010600030101010101" pitchFamily="2" charset="-122"/>
              </a:rPr>
              <a:t>：即需要发出何种控制信息，完成何种动作以及作出何种应答</a:t>
            </a:r>
            <a:r>
              <a:rPr lang="en-US" altLang="zh-CN" sz="2000" b="0">
                <a:solidFill>
                  <a:schemeClr val="tx1"/>
                </a:solidFill>
                <a:latin typeface="Arial" panose="020B0604020202020204" pitchFamily="34" charset="0"/>
                <a:ea typeface="宋体" panose="02010600030101010101" pitchFamily="2" charset="-122"/>
              </a:rPr>
              <a:t>(</a:t>
            </a:r>
            <a:r>
              <a:rPr lang="zh-CN" altLang="en-US" sz="2000" b="0" dirty="0">
                <a:solidFill>
                  <a:schemeClr val="tx1"/>
                </a:solidFill>
                <a:latin typeface="Arial" panose="020B0604020202020204" pitchFamily="34" charset="0"/>
                <a:ea typeface="宋体" panose="02010600030101010101" pitchFamily="2" charset="-122"/>
              </a:rPr>
              <a:t>如何做</a:t>
            </a:r>
            <a:r>
              <a:rPr lang="en-US" altLang="zh-CN" sz="2000" b="0">
                <a:solidFill>
                  <a:schemeClr val="tx1"/>
                </a:solidFill>
                <a:latin typeface="Arial" panose="020B0604020202020204" pitchFamily="34" charset="0"/>
                <a:ea typeface="宋体" panose="02010600030101010101" pitchFamily="2" charset="-122"/>
              </a:rPr>
              <a:t>)</a:t>
            </a:r>
            <a:endParaRPr lang="en-US" altLang="zh-CN" sz="2000" b="0">
              <a:solidFill>
                <a:schemeClr val="tx1"/>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u"/>
            </a:pPr>
            <a:r>
              <a:rPr lang="zh-CN" altLang="en-US" sz="2000" dirty="0">
                <a:solidFill>
                  <a:srgbClr val="CC0066"/>
                </a:solidFill>
                <a:latin typeface="Arial" panose="020B0604020202020204" pitchFamily="34" charset="0"/>
                <a:ea typeface="宋体" panose="02010600030101010101" pitchFamily="2" charset="-122"/>
              </a:rPr>
              <a:t>同步</a:t>
            </a:r>
            <a:r>
              <a:rPr lang="zh-CN" altLang="en-US" sz="2000" b="0" dirty="0">
                <a:solidFill>
                  <a:schemeClr val="tx1"/>
                </a:solidFill>
                <a:latin typeface="Arial" panose="020B0604020202020204" pitchFamily="34" charset="0"/>
                <a:ea typeface="宋体" panose="02010600030101010101" pitchFamily="2" charset="-122"/>
              </a:rPr>
              <a:t>：即事件实现顺序的详细说明</a:t>
            </a:r>
            <a:r>
              <a:rPr lang="en-US" altLang="zh-CN" sz="2000" b="0">
                <a:solidFill>
                  <a:schemeClr val="tx1"/>
                </a:solidFill>
                <a:latin typeface="Arial" panose="020B0604020202020204" pitchFamily="34" charset="0"/>
                <a:ea typeface="宋体" panose="02010600030101010101" pitchFamily="2" charset="-122"/>
              </a:rPr>
              <a:t>(</a:t>
            </a:r>
            <a:r>
              <a:rPr lang="zh-CN" altLang="en-US" sz="2000" b="0" dirty="0">
                <a:solidFill>
                  <a:schemeClr val="tx1"/>
                </a:solidFill>
                <a:latin typeface="Arial" panose="020B0604020202020204" pitchFamily="34" charset="0"/>
                <a:ea typeface="宋体" panose="02010600030101010101" pitchFamily="2" charset="-122"/>
              </a:rPr>
              <a:t>实现顺序</a:t>
            </a:r>
            <a:r>
              <a:rPr lang="en-US" altLang="zh-CN" sz="2000" b="0">
                <a:solidFill>
                  <a:schemeClr val="tx1"/>
                </a:solidFill>
                <a:latin typeface="Arial" panose="020B0604020202020204" pitchFamily="34" charset="0"/>
                <a:ea typeface="宋体" panose="02010600030101010101" pitchFamily="2" charset="-122"/>
              </a:rPr>
              <a:t>)</a:t>
            </a:r>
            <a:endParaRPr lang="zh-CN" altLang="en-US" sz="2000" b="0" dirty="0">
              <a:solidFill>
                <a:schemeClr val="tx1"/>
              </a:solidFill>
              <a:latin typeface="Times New Roman" panose="02020603050405020304" pitchFamily="18" charset="0"/>
              <a:ea typeface="宋体" panose="02010600030101010101" pitchFamily="2" charset="-122"/>
            </a:endParaRPr>
          </a:p>
        </p:txBody>
      </p:sp>
      <p:pic>
        <p:nvPicPr>
          <p:cNvPr id="2268166" name="图片 2268165" descr="SNAG-024"/>
          <p:cNvPicPr>
            <a:picLocks noChangeAspect="1"/>
          </p:cNvPicPr>
          <p:nvPr/>
        </p:nvPicPr>
        <p:blipFill>
          <a:blip r:embed="rId1">
            <a:clrChange>
              <a:clrFrom>
                <a:srgbClr val="FFFFFF"/>
              </a:clrFrom>
              <a:clrTo>
                <a:srgbClr val="FFFFFF">
                  <a:alpha val="0"/>
                </a:srgbClr>
              </a:clrTo>
            </a:clrChange>
          </a:blip>
          <a:stretch>
            <a:fillRect/>
          </a:stretch>
        </p:blipFill>
        <p:spPr>
          <a:xfrm>
            <a:off x="9604375" y="1646238"/>
            <a:ext cx="762000" cy="639762"/>
          </a:xfrm>
          <a:prstGeom prst="rect">
            <a:avLst/>
          </a:prstGeom>
          <a:noFill/>
          <a:ln w="9525">
            <a:noFill/>
          </a:ln>
        </p:spPr>
      </p:pic>
      <p:pic>
        <p:nvPicPr>
          <p:cNvPr id="2268167" name="图片 2268166" descr="SNAG-0241"/>
          <p:cNvPicPr>
            <a:picLocks noChangeAspect="1"/>
          </p:cNvPicPr>
          <p:nvPr/>
        </p:nvPicPr>
        <p:blipFill>
          <a:blip r:embed="rId2">
            <a:clrChange>
              <a:clrFrom>
                <a:srgbClr val="FFFFFF"/>
              </a:clrFrom>
              <a:clrTo>
                <a:srgbClr val="FFFFFF">
                  <a:alpha val="0"/>
                </a:srgbClr>
              </a:clrTo>
            </a:clrChange>
          </a:blip>
          <a:stretch>
            <a:fillRect/>
          </a:stretch>
        </p:blipFill>
        <p:spPr>
          <a:xfrm>
            <a:off x="6035675" y="1628775"/>
            <a:ext cx="795338" cy="669925"/>
          </a:xfrm>
          <a:prstGeom prst="rect">
            <a:avLst/>
          </a:prstGeom>
          <a:noFill/>
          <a:ln w="9525">
            <a:noFill/>
          </a:ln>
        </p:spPr>
      </p:pic>
      <p:sp>
        <p:nvSpPr>
          <p:cNvPr id="2268168" name="文本框 2268167"/>
          <p:cNvSpPr txBox="1"/>
          <p:nvPr/>
        </p:nvSpPr>
        <p:spPr>
          <a:xfrm>
            <a:off x="6584950" y="1997075"/>
            <a:ext cx="812800" cy="337185"/>
          </a:xfrm>
          <a:prstGeom prst="rect">
            <a:avLst/>
          </a:prstGeom>
          <a:noFill/>
          <a:ln w="9525">
            <a:noFill/>
          </a:ln>
        </p:spPr>
        <p:txBody>
          <a:bodyPr>
            <a:spAutoFit/>
          </a:bodyPr>
          <a:lstStyle/>
          <a:p>
            <a:pPr algn="ctr"/>
            <a:r>
              <a:rPr lang="zh-CN" altLang="en-US" sz="1600" dirty="0">
                <a:solidFill>
                  <a:schemeClr val="tx1"/>
                </a:solidFill>
                <a:latin typeface="Times New Roman" panose="02020603050405020304" pitchFamily="18" charset="0"/>
                <a:ea typeface="楷体_GB2312" pitchFamily="49" charset="-122"/>
              </a:rPr>
              <a:t>应用层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69" name="文本框 2268168"/>
          <p:cNvSpPr txBox="1"/>
          <p:nvPr/>
        </p:nvSpPr>
        <p:spPr>
          <a:xfrm>
            <a:off x="6598285" y="2755900"/>
            <a:ext cx="792480" cy="337185"/>
          </a:xfrm>
          <a:prstGeom prst="rect">
            <a:avLst/>
          </a:prstGeom>
          <a:noFill/>
          <a:ln w="9525">
            <a:noFill/>
          </a:ln>
        </p:spPr>
        <p:txBody>
          <a:bodyPr wrap="none" anchor="t" anchorCtr="0">
            <a:spAutoFit/>
          </a:bodyPr>
          <a:lstStyle/>
          <a:p>
            <a:pPr algn="ctr"/>
            <a:r>
              <a:rPr lang="zh-CN" altLang="en-US" sz="1600" dirty="0">
                <a:solidFill>
                  <a:schemeClr val="tx1"/>
                </a:solidFill>
                <a:latin typeface="Times New Roman" panose="02020603050405020304" pitchFamily="18" charset="0"/>
                <a:ea typeface="楷体_GB2312" pitchFamily="49" charset="-122"/>
              </a:rPr>
              <a:t>传输层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70" name="文本框 2268169"/>
          <p:cNvSpPr txBox="1"/>
          <p:nvPr/>
        </p:nvSpPr>
        <p:spPr>
          <a:xfrm>
            <a:off x="6598285" y="3489325"/>
            <a:ext cx="792480" cy="337185"/>
          </a:xfrm>
          <a:prstGeom prst="rect">
            <a:avLst/>
          </a:prstGeom>
          <a:noFill/>
          <a:ln w="9525">
            <a:noFill/>
          </a:ln>
        </p:spPr>
        <p:txBody>
          <a:bodyPr wrap="none" anchor="t" anchorCtr="0">
            <a:spAutoFit/>
          </a:bodyPr>
          <a:lstStyle/>
          <a:p>
            <a:pPr algn="ctr"/>
            <a:r>
              <a:rPr lang="zh-CN" altLang="en-US" sz="1600" dirty="0">
                <a:solidFill>
                  <a:schemeClr val="tx1"/>
                </a:solidFill>
                <a:latin typeface="Times New Roman" panose="02020603050405020304" pitchFamily="18" charset="0"/>
                <a:ea typeface="楷体_GB2312" pitchFamily="49" charset="-122"/>
              </a:rPr>
              <a:t>网络层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71" name="文本框 2268170"/>
          <p:cNvSpPr txBox="1"/>
          <p:nvPr/>
        </p:nvSpPr>
        <p:spPr>
          <a:xfrm>
            <a:off x="6598285" y="4257675"/>
            <a:ext cx="1198880" cy="337185"/>
          </a:xfrm>
          <a:prstGeom prst="rect">
            <a:avLst/>
          </a:prstGeom>
          <a:noFill/>
          <a:ln w="9525">
            <a:noFill/>
          </a:ln>
        </p:spPr>
        <p:txBody>
          <a:bodyPr wrap="none" anchor="t" anchorCtr="0">
            <a:spAutoFit/>
          </a:bodyPr>
          <a:lstStyle/>
          <a:p>
            <a:pPr algn="ctr"/>
            <a:r>
              <a:rPr lang="zh-CN" altLang="en-US" sz="1600" dirty="0">
                <a:solidFill>
                  <a:schemeClr val="tx1"/>
                </a:solidFill>
                <a:latin typeface="Times New Roman" panose="02020603050405020304" pitchFamily="18" charset="0"/>
                <a:ea typeface="楷体_GB2312" pitchFamily="49" charset="-122"/>
              </a:rPr>
              <a:t>数据链路层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72" name="文本框 2268171"/>
          <p:cNvSpPr txBox="1"/>
          <p:nvPr/>
        </p:nvSpPr>
        <p:spPr>
          <a:xfrm>
            <a:off x="6598285" y="4956175"/>
            <a:ext cx="792480" cy="337185"/>
          </a:xfrm>
          <a:prstGeom prst="rect">
            <a:avLst/>
          </a:prstGeom>
          <a:noFill/>
          <a:ln w="9525">
            <a:noFill/>
          </a:ln>
        </p:spPr>
        <p:txBody>
          <a:bodyPr wrap="none" anchor="t" anchorCtr="0">
            <a:spAutoFit/>
          </a:bodyPr>
          <a:lstStyle/>
          <a:p>
            <a:pPr algn="ctr"/>
            <a:r>
              <a:rPr lang="zh-CN" altLang="en-US" sz="1600" dirty="0">
                <a:solidFill>
                  <a:schemeClr val="tx1"/>
                </a:solidFill>
                <a:latin typeface="Times New Roman" panose="02020603050405020304" pitchFamily="18" charset="0"/>
                <a:ea typeface="楷体_GB2312" pitchFamily="49" charset="-122"/>
              </a:rPr>
              <a:t>物理层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73" name="直接连接符 2268172"/>
          <p:cNvSpPr/>
          <p:nvPr/>
        </p:nvSpPr>
        <p:spPr>
          <a:xfrm>
            <a:off x="7681913" y="2189163"/>
            <a:ext cx="1196975" cy="0"/>
          </a:xfrm>
          <a:prstGeom prst="line">
            <a:avLst/>
          </a:prstGeom>
          <a:ln w="38100" cap="flat" cmpd="sng">
            <a:solidFill>
              <a:schemeClr val="tx1"/>
            </a:solidFill>
            <a:prstDash val="sysDot"/>
            <a:headEnd type="triangle" w="med" len="med"/>
            <a:tailEnd type="triangle" w="med" len="med"/>
          </a:ln>
        </p:spPr>
      </p:sp>
      <p:sp>
        <p:nvSpPr>
          <p:cNvPr id="2268174" name="直接连接符 2268173"/>
          <p:cNvSpPr/>
          <p:nvPr/>
        </p:nvSpPr>
        <p:spPr>
          <a:xfrm>
            <a:off x="7499350" y="5122863"/>
            <a:ext cx="1577975" cy="0"/>
          </a:xfrm>
          <a:prstGeom prst="line">
            <a:avLst/>
          </a:prstGeom>
          <a:ln w="76200" cap="flat" cmpd="tri">
            <a:solidFill>
              <a:schemeClr val="tx1"/>
            </a:solidFill>
            <a:prstDash val="solid"/>
            <a:headEnd type="none" w="med" len="med"/>
            <a:tailEnd type="triangle" w="med" len="med"/>
          </a:ln>
        </p:spPr>
      </p:sp>
      <p:sp>
        <p:nvSpPr>
          <p:cNvPr id="2268175" name="直接连接符 2268174"/>
          <p:cNvSpPr/>
          <p:nvPr/>
        </p:nvSpPr>
        <p:spPr>
          <a:xfrm>
            <a:off x="7694613" y="3027363"/>
            <a:ext cx="1196975" cy="0"/>
          </a:xfrm>
          <a:prstGeom prst="line">
            <a:avLst/>
          </a:prstGeom>
          <a:ln w="38100" cap="flat" cmpd="sng">
            <a:solidFill>
              <a:schemeClr val="tx1"/>
            </a:solidFill>
            <a:prstDash val="sysDot"/>
            <a:headEnd type="triangle" w="med" len="med"/>
            <a:tailEnd type="triangle" w="med" len="med"/>
          </a:ln>
        </p:spPr>
      </p:sp>
      <p:sp>
        <p:nvSpPr>
          <p:cNvPr id="2268176" name="直接连接符 2268175"/>
          <p:cNvSpPr/>
          <p:nvPr/>
        </p:nvSpPr>
        <p:spPr>
          <a:xfrm>
            <a:off x="7694613" y="3751263"/>
            <a:ext cx="1196975" cy="0"/>
          </a:xfrm>
          <a:prstGeom prst="line">
            <a:avLst/>
          </a:prstGeom>
          <a:ln w="38100" cap="flat" cmpd="sng">
            <a:solidFill>
              <a:schemeClr val="tx1"/>
            </a:solidFill>
            <a:prstDash val="sysDot"/>
            <a:headEnd type="triangle" w="med" len="med"/>
            <a:tailEnd type="triangle" w="med" len="med"/>
          </a:ln>
        </p:spPr>
      </p:sp>
      <p:sp>
        <p:nvSpPr>
          <p:cNvPr id="2268177" name="直接连接符 2268176"/>
          <p:cNvSpPr/>
          <p:nvPr/>
        </p:nvSpPr>
        <p:spPr>
          <a:xfrm>
            <a:off x="7694613" y="4437063"/>
            <a:ext cx="1196975" cy="0"/>
          </a:xfrm>
          <a:prstGeom prst="line">
            <a:avLst/>
          </a:prstGeom>
          <a:ln w="38100" cap="flat" cmpd="sng">
            <a:solidFill>
              <a:schemeClr val="tx1"/>
            </a:solidFill>
            <a:prstDash val="sysDot"/>
            <a:headEnd type="triangle" w="med" len="med"/>
            <a:tailEnd type="triangle" w="med" len="med"/>
          </a:ln>
        </p:spPr>
      </p:sp>
      <p:sp>
        <p:nvSpPr>
          <p:cNvPr id="2268178" name="文本框 2268177"/>
          <p:cNvSpPr txBox="1"/>
          <p:nvPr/>
        </p:nvSpPr>
        <p:spPr>
          <a:xfrm>
            <a:off x="8951913" y="2024063"/>
            <a:ext cx="862012" cy="33718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楷体_GB2312" pitchFamily="49" charset="-122"/>
              </a:rPr>
              <a:t>应用层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79" name="文本框 2268178"/>
          <p:cNvSpPr txBox="1"/>
          <p:nvPr/>
        </p:nvSpPr>
        <p:spPr>
          <a:xfrm>
            <a:off x="8996363" y="2755900"/>
            <a:ext cx="792480" cy="337185"/>
          </a:xfrm>
          <a:prstGeom prst="rect">
            <a:avLst/>
          </a:prstGeom>
          <a:noFill/>
          <a:ln w="9525">
            <a:noFill/>
          </a:ln>
        </p:spPr>
        <p:txBody>
          <a:bodyPr wrap="none" anchor="t" anchorCtr="0">
            <a:spAutoFit/>
          </a:bodyPr>
          <a:lstStyle/>
          <a:p>
            <a:r>
              <a:rPr lang="zh-CN" altLang="en-US" sz="1600" dirty="0">
                <a:solidFill>
                  <a:schemeClr val="tx1"/>
                </a:solidFill>
                <a:latin typeface="Times New Roman" panose="02020603050405020304" pitchFamily="18" charset="0"/>
                <a:ea typeface="楷体_GB2312" pitchFamily="49" charset="-122"/>
              </a:rPr>
              <a:t>传输层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80" name="文本框 2268179"/>
          <p:cNvSpPr txBox="1"/>
          <p:nvPr/>
        </p:nvSpPr>
        <p:spPr>
          <a:xfrm>
            <a:off x="8996363" y="3489325"/>
            <a:ext cx="792480" cy="337185"/>
          </a:xfrm>
          <a:prstGeom prst="rect">
            <a:avLst/>
          </a:prstGeom>
          <a:noFill/>
          <a:ln w="9525">
            <a:noFill/>
          </a:ln>
        </p:spPr>
        <p:txBody>
          <a:bodyPr wrap="none" anchor="t" anchorCtr="0">
            <a:spAutoFit/>
          </a:bodyPr>
          <a:lstStyle/>
          <a:p>
            <a:r>
              <a:rPr lang="zh-CN" altLang="en-US" sz="1600" dirty="0">
                <a:solidFill>
                  <a:schemeClr val="tx1"/>
                </a:solidFill>
                <a:latin typeface="Times New Roman" panose="02020603050405020304" pitchFamily="18" charset="0"/>
                <a:ea typeface="楷体_GB2312" pitchFamily="49" charset="-122"/>
              </a:rPr>
              <a:t>网络层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81" name="文本框 2268180"/>
          <p:cNvSpPr txBox="1"/>
          <p:nvPr/>
        </p:nvSpPr>
        <p:spPr>
          <a:xfrm>
            <a:off x="8791575" y="4222750"/>
            <a:ext cx="1198880" cy="337185"/>
          </a:xfrm>
          <a:prstGeom prst="rect">
            <a:avLst/>
          </a:prstGeom>
          <a:noFill/>
          <a:ln w="9525">
            <a:noFill/>
          </a:ln>
        </p:spPr>
        <p:txBody>
          <a:bodyPr wrap="none" anchor="t" anchorCtr="0">
            <a:spAutoFit/>
          </a:bodyPr>
          <a:lstStyle/>
          <a:p>
            <a:r>
              <a:rPr lang="zh-CN" altLang="en-US" sz="1600" dirty="0">
                <a:solidFill>
                  <a:schemeClr val="tx1"/>
                </a:solidFill>
                <a:latin typeface="Times New Roman" panose="02020603050405020304" pitchFamily="18" charset="0"/>
                <a:ea typeface="楷体_GB2312" pitchFamily="49" charset="-122"/>
              </a:rPr>
              <a:t>数据链路层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82" name="文本框 2268181"/>
          <p:cNvSpPr txBox="1"/>
          <p:nvPr/>
        </p:nvSpPr>
        <p:spPr>
          <a:xfrm>
            <a:off x="8996363" y="4956175"/>
            <a:ext cx="792480" cy="337185"/>
          </a:xfrm>
          <a:prstGeom prst="rect">
            <a:avLst/>
          </a:prstGeom>
          <a:noFill/>
          <a:ln w="9525">
            <a:noFill/>
          </a:ln>
        </p:spPr>
        <p:txBody>
          <a:bodyPr wrap="none" anchor="t" anchorCtr="0">
            <a:spAutoFit/>
          </a:bodyPr>
          <a:lstStyle/>
          <a:p>
            <a:r>
              <a:rPr lang="zh-CN" altLang="en-US" sz="1600" dirty="0">
                <a:solidFill>
                  <a:schemeClr val="tx1"/>
                </a:solidFill>
                <a:latin typeface="Times New Roman" panose="02020603050405020304" pitchFamily="18" charset="0"/>
                <a:ea typeface="楷体_GB2312" pitchFamily="49" charset="-122"/>
              </a:rPr>
              <a:t>物理层</a:t>
            </a:r>
            <a:endParaRPr lang="zh-CN" altLang="en-US" sz="1600" dirty="0">
              <a:solidFill>
                <a:schemeClr val="tx1"/>
              </a:solidFill>
              <a:latin typeface="Times New Roman" panose="02020603050405020304" pitchFamily="18" charset="0"/>
              <a:ea typeface="楷体_GB2312" pitchFamily="49" charset="-122"/>
            </a:endParaRPr>
          </a:p>
        </p:txBody>
      </p:sp>
      <p:sp>
        <p:nvSpPr>
          <p:cNvPr id="2268183" name="任意多边形 2268182"/>
          <p:cNvSpPr/>
          <p:nvPr/>
        </p:nvSpPr>
        <p:spPr>
          <a:xfrm>
            <a:off x="7004050" y="2386013"/>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none" w="med" len="med"/>
            <a:tailEnd type="triangle" w="med" len="med"/>
          </a:ln>
        </p:spPr>
        <p:txBody>
          <a:bodyPr/>
          <a:lstStyle/>
          <a:p>
            <a:endParaRPr lang="zh-CN" altLang="en-US"/>
          </a:p>
        </p:txBody>
      </p:sp>
      <p:sp>
        <p:nvSpPr>
          <p:cNvPr id="2268184" name="任意多边形 2268183"/>
          <p:cNvSpPr/>
          <p:nvPr/>
        </p:nvSpPr>
        <p:spPr>
          <a:xfrm>
            <a:off x="7004050" y="3089275"/>
            <a:ext cx="3175" cy="373063"/>
          </a:xfrm>
          <a:custGeom>
            <a:avLst/>
            <a:gdLst/>
            <a:ahLst/>
            <a:cxnLst/>
            <a:rect l="0" t="0" r="0" b="0"/>
            <a:pathLst>
              <a:path w="2" h="291">
                <a:moveTo>
                  <a:pt x="0" y="0"/>
                </a:moveTo>
                <a:lnTo>
                  <a:pt x="2" y="291"/>
                </a:lnTo>
              </a:path>
            </a:pathLst>
          </a:custGeom>
          <a:noFill/>
          <a:ln w="38100" cap="flat" cmpd="dbl">
            <a:solidFill>
              <a:schemeClr val="tx1"/>
            </a:solidFill>
            <a:prstDash val="solid"/>
            <a:headEnd type="none" w="med" len="med"/>
            <a:tailEnd type="triangle" w="med" len="med"/>
          </a:ln>
        </p:spPr>
        <p:txBody>
          <a:bodyPr/>
          <a:lstStyle/>
          <a:p>
            <a:endParaRPr lang="zh-CN" altLang="en-US"/>
          </a:p>
        </p:txBody>
      </p:sp>
      <p:sp>
        <p:nvSpPr>
          <p:cNvPr id="2268185" name="任意多边形 2268184"/>
          <p:cNvSpPr/>
          <p:nvPr/>
        </p:nvSpPr>
        <p:spPr>
          <a:xfrm>
            <a:off x="7004050" y="3868738"/>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none" w="med" len="med"/>
            <a:tailEnd type="triangle" w="med" len="med"/>
          </a:ln>
        </p:spPr>
        <p:txBody>
          <a:bodyPr/>
          <a:lstStyle/>
          <a:p>
            <a:endParaRPr lang="zh-CN" altLang="en-US"/>
          </a:p>
        </p:txBody>
      </p:sp>
      <p:sp>
        <p:nvSpPr>
          <p:cNvPr id="2268186" name="任意多边形 2268185"/>
          <p:cNvSpPr/>
          <p:nvPr/>
        </p:nvSpPr>
        <p:spPr>
          <a:xfrm>
            <a:off x="7004050" y="4570413"/>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none" w="med" len="med"/>
            <a:tailEnd type="triangle" w="med" len="med"/>
          </a:ln>
        </p:spPr>
        <p:txBody>
          <a:bodyPr/>
          <a:lstStyle/>
          <a:p>
            <a:endParaRPr lang="zh-CN" altLang="en-US"/>
          </a:p>
        </p:txBody>
      </p:sp>
      <p:sp>
        <p:nvSpPr>
          <p:cNvPr id="2268187" name="任意多边形 2268186"/>
          <p:cNvSpPr/>
          <p:nvPr/>
        </p:nvSpPr>
        <p:spPr>
          <a:xfrm>
            <a:off x="9393238" y="2386013"/>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triangle" w="med" len="med"/>
            <a:tailEnd type="none" w="med" len="med"/>
          </a:ln>
        </p:spPr>
        <p:txBody>
          <a:bodyPr/>
          <a:lstStyle/>
          <a:p>
            <a:endParaRPr lang="zh-CN" altLang="en-US"/>
          </a:p>
        </p:txBody>
      </p:sp>
      <p:sp>
        <p:nvSpPr>
          <p:cNvPr id="2268188" name="任意多边形 2268187"/>
          <p:cNvSpPr/>
          <p:nvPr/>
        </p:nvSpPr>
        <p:spPr>
          <a:xfrm>
            <a:off x="9393238" y="3089275"/>
            <a:ext cx="3175" cy="373063"/>
          </a:xfrm>
          <a:custGeom>
            <a:avLst/>
            <a:gdLst/>
            <a:ahLst/>
            <a:cxnLst/>
            <a:rect l="0" t="0" r="0" b="0"/>
            <a:pathLst>
              <a:path w="2" h="291">
                <a:moveTo>
                  <a:pt x="0" y="0"/>
                </a:moveTo>
                <a:lnTo>
                  <a:pt x="2" y="291"/>
                </a:lnTo>
              </a:path>
            </a:pathLst>
          </a:custGeom>
          <a:noFill/>
          <a:ln w="38100" cap="flat" cmpd="dbl">
            <a:solidFill>
              <a:schemeClr val="tx1"/>
            </a:solidFill>
            <a:prstDash val="solid"/>
            <a:headEnd type="triangle" w="med" len="med"/>
            <a:tailEnd type="none" w="med" len="med"/>
          </a:ln>
        </p:spPr>
        <p:txBody>
          <a:bodyPr/>
          <a:lstStyle/>
          <a:p>
            <a:endParaRPr lang="zh-CN" altLang="en-US"/>
          </a:p>
        </p:txBody>
      </p:sp>
      <p:sp>
        <p:nvSpPr>
          <p:cNvPr id="2268189" name="任意多边形 2268188"/>
          <p:cNvSpPr/>
          <p:nvPr/>
        </p:nvSpPr>
        <p:spPr>
          <a:xfrm>
            <a:off x="9393238" y="3868738"/>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triangle" w="med" len="med"/>
            <a:tailEnd type="none" w="med" len="med"/>
          </a:ln>
        </p:spPr>
        <p:txBody>
          <a:bodyPr/>
          <a:lstStyle/>
          <a:p>
            <a:endParaRPr lang="zh-CN" altLang="en-US"/>
          </a:p>
        </p:txBody>
      </p:sp>
      <p:sp>
        <p:nvSpPr>
          <p:cNvPr id="2268190" name="任意多边形 2268189"/>
          <p:cNvSpPr/>
          <p:nvPr/>
        </p:nvSpPr>
        <p:spPr>
          <a:xfrm>
            <a:off x="9393238" y="4570413"/>
            <a:ext cx="3175" cy="373062"/>
          </a:xfrm>
          <a:custGeom>
            <a:avLst/>
            <a:gdLst/>
            <a:ahLst/>
            <a:cxnLst/>
            <a:rect l="0" t="0" r="0" b="0"/>
            <a:pathLst>
              <a:path w="2" h="291">
                <a:moveTo>
                  <a:pt x="0" y="0"/>
                </a:moveTo>
                <a:lnTo>
                  <a:pt x="2" y="291"/>
                </a:lnTo>
              </a:path>
            </a:pathLst>
          </a:custGeom>
          <a:noFill/>
          <a:ln w="38100" cap="flat" cmpd="dbl">
            <a:solidFill>
              <a:schemeClr val="tx1"/>
            </a:solidFill>
            <a:prstDash val="solid"/>
            <a:headEnd type="triangle" w="med" len="med"/>
            <a:tailEnd type="none" w="med" len="med"/>
          </a:ln>
        </p:spPr>
        <p:txBody>
          <a:bodyPr/>
          <a:lstStyle/>
          <a:p>
            <a:endParaRPr lang="zh-CN" altLang="en-US"/>
          </a:p>
        </p:txBody>
      </p:sp>
      <p:sp>
        <p:nvSpPr>
          <p:cNvPr id="2268191" name="右大括号 2268190"/>
          <p:cNvSpPr/>
          <p:nvPr/>
        </p:nvSpPr>
        <p:spPr>
          <a:xfrm flipH="1">
            <a:off x="6329363" y="3563938"/>
            <a:ext cx="265112" cy="1606550"/>
          </a:xfrm>
          <a:prstGeom prst="rightBrace">
            <a:avLst>
              <a:gd name="adj1" fmla="val 50499"/>
              <a:gd name="adj2" fmla="val 500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2268192" name="文本框 2268191"/>
          <p:cNvSpPr txBox="1"/>
          <p:nvPr/>
        </p:nvSpPr>
        <p:spPr>
          <a:xfrm>
            <a:off x="5819775" y="4097338"/>
            <a:ext cx="590550" cy="521970"/>
          </a:xfrm>
          <a:prstGeom prst="rect">
            <a:avLst/>
          </a:prstGeom>
          <a:noFill/>
          <a:ln w="9525">
            <a:noFill/>
          </a:ln>
        </p:spPr>
        <p:txBody>
          <a:bodyPr>
            <a:spAutoFit/>
          </a:bodyPr>
          <a:lstStyle/>
          <a:p>
            <a:r>
              <a:rPr lang="zh-CN" altLang="en-US" sz="1400" dirty="0">
                <a:latin typeface="Times New Roman" panose="02020603050405020304" pitchFamily="18" charset="0"/>
                <a:ea typeface="楷体_GB2312" pitchFamily="49" charset="-122"/>
              </a:rPr>
              <a:t>硬件实现</a:t>
            </a:r>
            <a:endParaRPr lang="zh-CN" altLang="en-US" sz="1400" dirty="0">
              <a:latin typeface="Times New Roman" panose="02020603050405020304" pitchFamily="18" charset="0"/>
              <a:ea typeface="楷体_GB2312" pitchFamily="49" charset="-122"/>
            </a:endParaRPr>
          </a:p>
        </p:txBody>
      </p:sp>
      <p:sp>
        <p:nvSpPr>
          <p:cNvPr id="2268193" name="文本框 2268192"/>
          <p:cNvSpPr txBox="1"/>
          <p:nvPr/>
        </p:nvSpPr>
        <p:spPr>
          <a:xfrm>
            <a:off x="7754938" y="3959225"/>
            <a:ext cx="1219200" cy="460375"/>
          </a:xfrm>
          <a:prstGeom prst="rect">
            <a:avLst/>
          </a:prstGeom>
          <a:noFill/>
          <a:ln w="9525">
            <a:noFill/>
          </a:ln>
        </p:spPr>
        <p:txBody>
          <a:bodyPr>
            <a:spAutoFit/>
          </a:bodyPr>
          <a:lstStyle/>
          <a:p>
            <a:r>
              <a:rPr lang="zh-CN" altLang="en-US" sz="1200" b="0" dirty="0">
                <a:solidFill>
                  <a:schemeClr val="tx1"/>
                </a:solidFill>
                <a:latin typeface="宋体" panose="02010600030101010101" pitchFamily="2" charset="-122"/>
                <a:ea typeface="宋体" panose="02010600030101010101" pitchFamily="2" charset="-122"/>
              </a:rPr>
              <a:t>组织成标准的传输数据串</a:t>
            </a:r>
            <a:r>
              <a:rPr lang="en-US" altLang="zh-CN" sz="1200" b="0">
                <a:solidFill>
                  <a:schemeClr val="tx1"/>
                </a:solidFill>
                <a:latin typeface="宋体" panose="02010600030101010101" pitchFamily="2" charset="-122"/>
                <a:ea typeface="宋体" panose="02010600030101010101" pitchFamily="2" charset="-122"/>
              </a:rPr>
              <a:t>(</a:t>
            </a:r>
            <a:r>
              <a:rPr lang="zh-CN" altLang="en-US" sz="1200" b="0" dirty="0">
                <a:solidFill>
                  <a:schemeClr val="tx1"/>
                </a:solidFill>
                <a:latin typeface="宋体" panose="02010600030101010101" pitchFamily="2" charset="-122"/>
                <a:ea typeface="宋体" panose="02010600030101010101" pitchFamily="2" charset="-122"/>
              </a:rPr>
              <a:t>帧</a:t>
            </a:r>
            <a:r>
              <a:rPr lang="en-US" altLang="zh-CN" sz="1200" b="0">
                <a:solidFill>
                  <a:schemeClr val="tx1"/>
                </a:solidFill>
                <a:latin typeface="宋体" panose="02010600030101010101" pitchFamily="2" charset="-122"/>
                <a:ea typeface="宋体" panose="02010600030101010101" pitchFamily="2" charset="-122"/>
              </a:rPr>
              <a:t>)</a:t>
            </a:r>
            <a:endParaRPr lang="en-US" altLang="zh-CN" sz="1200" b="0">
              <a:solidFill>
                <a:schemeClr val="tx1"/>
              </a:solidFill>
              <a:latin typeface="宋体" panose="02010600030101010101" pitchFamily="2" charset="-122"/>
              <a:ea typeface="宋体" panose="02010600030101010101" pitchFamily="2" charset="-122"/>
            </a:endParaRPr>
          </a:p>
        </p:txBody>
      </p:sp>
      <p:sp>
        <p:nvSpPr>
          <p:cNvPr id="2268194" name="文本框 2268193"/>
          <p:cNvSpPr txBox="1"/>
          <p:nvPr/>
        </p:nvSpPr>
        <p:spPr>
          <a:xfrm>
            <a:off x="7761288" y="3311525"/>
            <a:ext cx="1257300" cy="460375"/>
          </a:xfrm>
          <a:prstGeom prst="rect">
            <a:avLst/>
          </a:prstGeom>
          <a:noFill/>
          <a:ln w="9525">
            <a:noFill/>
          </a:ln>
        </p:spPr>
        <p:txBody>
          <a:bodyPr>
            <a:spAutoFit/>
          </a:bodyPr>
          <a:lstStyle/>
          <a:p>
            <a:r>
              <a:rPr lang="zh-CN" altLang="en-US" sz="1200" b="0" dirty="0">
                <a:solidFill>
                  <a:schemeClr val="tx1"/>
                </a:solidFill>
                <a:latin typeface="宋体" panose="02010600030101010101" pitchFamily="2" charset="-122"/>
                <a:ea typeface="宋体" panose="02010600030101010101" pitchFamily="2" charset="-122"/>
              </a:rPr>
              <a:t>解析信息传输的源和目的地址</a:t>
            </a:r>
            <a:endParaRPr lang="zh-CN" altLang="en-US" sz="1200" b="0">
              <a:solidFill>
                <a:schemeClr val="tx1"/>
              </a:solidFill>
              <a:latin typeface="宋体" panose="02010600030101010101" pitchFamily="2" charset="-122"/>
              <a:ea typeface="宋体" panose="02010600030101010101" pitchFamily="2" charset="-122"/>
            </a:endParaRPr>
          </a:p>
        </p:txBody>
      </p:sp>
      <p:sp>
        <p:nvSpPr>
          <p:cNvPr id="2268195" name="文本框 2268194"/>
          <p:cNvSpPr txBox="1"/>
          <p:nvPr/>
        </p:nvSpPr>
        <p:spPr>
          <a:xfrm>
            <a:off x="7789863" y="4657725"/>
            <a:ext cx="962025" cy="460375"/>
          </a:xfrm>
          <a:prstGeom prst="rect">
            <a:avLst/>
          </a:prstGeom>
          <a:noFill/>
          <a:ln w="9525">
            <a:noFill/>
          </a:ln>
        </p:spPr>
        <p:txBody>
          <a:bodyPr>
            <a:spAutoFit/>
          </a:bodyPr>
          <a:lstStyle/>
          <a:p>
            <a:r>
              <a:rPr lang="zh-CN" altLang="en-US" sz="1200" b="0" dirty="0">
                <a:solidFill>
                  <a:schemeClr val="tx1"/>
                </a:solidFill>
                <a:latin typeface="宋体" panose="02010600030101010101" pitchFamily="2" charset="-122"/>
                <a:ea typeface="宋体" panose="02010600030101010101" pitchFamily="2" charset="-122"/>
              </a:rPr>
              <a:t>机电信号的传输与控制</a:t>
            </a:r>
            <a:endParaRPr lang="zh-CN" altLang="en-US" sz="1200" b="0">
              <a:solidFill>
                <a:schemeClr val="tx1"/>
              </a:solidFill>
              <a:latin typeface="宋体" panose="02010600030101010101" pitchFamily="2" charset="-122"/>
              <a:ea typeface="宋体" panose="02010600030101010101" pitchFamily="2" charset="-122"/>
            </a:endParaRPr>
          </a:p>
        </p:txBody>
      </p:sp>
      <p:sp>
        <p:nvSpPr>
          <p:cNvPr id="2268196" name="文本框 2268195"/>
          <p:cNvSpPr txBox="1"/>
          <p:nvPr/>
        </p:nvSpPr>
        <p:spPr>
          <a:xfrm>
            <a:off x="3101975" y="6003925"/>
            <a:ext cx="6272213" cy="811530"/>
          </a:xfrm>
          <a:prstGeom prst="rect">
            <a:avLst/>
          </a:prstGeom>
          <a:solidFill>
            <a:schemeClr val="tx1"/>
          </a:solidFill>
          <a:ln w="9525">
            <a:noFill/>
          </a:ln>
        </p:spPr>
        <p:txBody>
          <a:bodyPr>
            <a:spAutoFit/>
          </a:bodyPr>
          <a:lstStyle/>
          <a:p>
            <a:pPr>
              <a:lnSpc>
                <a:spcPct val="130000"/>
              </a:lnSpc>
              <a:buFont typeface="Wingdings" panose="05000000000000000000" pitchFamily="2" charset="2"/>
              <a:buChar char="u"/>
            </a:pPr>
            <a:r>
              <a:rPr lang="zh-CN" altLang="en-US" sz="1600" b="0" dirty="0">
                <a:solidFill>
                  <a:schemeClr val="bg1"/>
                </a:solidFill>
                <a:latin typeface="Arial" panose="020B0604020202020204" pitchFamily="34" charset="0"/>
                <a:ea typeface="宋体" panose="02010600030101010101" pitchFamily="2" charset="-122"/>
              </a:rPr>
              <a:t>常见网络协议</a:t>
            </a:r>
            <a:r>
              <a:rPr lang="en-US" altLang="zh-CN" sz="1600" b="0">
                <a:solidFill>
                  <a:schemeClr val="bg1"/>
                </a:solidFill>
                <a:latin typeface="Arial" panose="020B0604020202020204" pitchFamily="34" charset="0"/>
                <a:ea typeface="宋体" panose="02010600030101010101" pitchFamily="2" charset="-122"/>
              </a:rPr>
              <a:t>:</a:t>
            </a:r>
            <a:r>
              <a:rPr lang="en-US" altLang="zh-CN" sz="2000">
                <a:solidFill>
                  <a:schemeClr val="bg1"/>
                </a:solidFill>
                <a:latin typeface="Arial" panose="020B0604020202020204" pitchFamily="34" charset="0"/>
                <a:ea typeface="宋体" panose="02010600030101010101" pitchFamily="2" charset="-122"/>
              </a:rPr>
              <a:t> OSI</a:t>
            </a:r>
            <a:r>
              <a:rPr lang="zh-CN" altLang="en-US" sz="2000" dirty="0">
                <a:solidFill>
                  <a:schemeClr val="bg1"/>
                </a:solidFill>
                <a:latin typeface="Arial" panose="020B0604020202020204" pitchFamily="34" charset="0"/>
                <a:ea typeface="宋体" panose="02010600030101010101" pitchFamily="2" charset="-122"/>
              </a:rPr>
              <a:t>七层网络协议</a:t>
            </a:r>
            <a:r>
              <a:rPr lang="en-US" altLang="zh-CN" sz="2000">
                <a:solidFill>
                  <a:schemeClr val="bg1"/>
                </a:solidFill>
                <a:latin typeface="Arial" panose="020B0604020202020204" pitchFamily="34" charset="0"/>
                <a:ea typeface="宋体" panose="02010600030101010101" pitchFamily="2" charset="-122"/>
              </a:rPr>
              <a:t>(</a:t>
            </a:r>
            <a:r>
              <a:rPr lang="zh-CN" altLang="en-US" sz="2000" dirty="0">
                <a:solidFill>
                  <a:schemeClr val="bg1"/>
                </a:solidFill>
                <a:latin typeface="Arial" panose="020B0604020202020204" pitchFamily="34" charset="0"/>
                <a:ea typeface="宋体" panose="02010600030101010101" pitchFamily="2" charset="-122"/>
              </a:rPr>
              <a:t>族</a:t>
            </a:r>
            <a:r>
              <a:rPr lang="en-US" altLang="zh-CN" sz="2000">
                <a:solidFill>
                  <a:schemeClr val="bg1"/>
                </a:solidFill>
                <a:latin typeface="Arial" panose="020B0604020202020204" pitchFamily="34" charset="0"/>
                <a:ea typeface="宋体" panose="02010600030101010101" pitchFamily="2" charset="-122"/>
              </a:rPr>
              <a:t>)</a:t>
            </a:r>
            <a:r>
              <a:rPr lang="zh-CN" altLang="en-US" sz="1600" b="0" dirty="0">
                <a:solidFill>
                  <a:schemeClr val="bg1"/>
                </a:solidFill>
                <a:latin typeface="Arial" panose="020B0604020202020204" pitchFamily="34" charset="0"/>
                <a:ea typeface="宋体" panose="02010600030101010101" pitchFamily="2" charset="-122"/>
              </a:rPr>
              <a:t>、</a:t>
            </a:r>
            <a:r>
              <a:rPr lang="en-US" altLang="zh-CN" sz="2000">
                <a:solidFill>
                  <a:schemeClr val="bg1"/>
                </a:solidFill>
                <a:latin typeface="Arial" panose="020B0604020202020204" pitchFamily="34" charset="0"/>
                <a:ea typeface="宋体" panose="02010600030101010101" pitchFamily="2" charset="-122"/>
              </a:rPr>
              <a:t>TCP/IP</a:t>
            </a:r>
            <a:r>
              <a:rPr lang="zh-CN" altLang="en-US" sz="2000" dirty="0">
                <a:solidFill>
                  <a:schemeClr val="bg1"/>
                </a:solidFill>
                <a:latin typeface="Arial" panose="020B0604020202020204" pitchFamily="34" charset="0"/>
                <a:ea typeface="宋体" panose="02010600030101010101" pitchFamily="2" charset="-122"/>
              </a:rPr>
              <a:t>协议</a:t>
            </a:r>
            <a:r>
              <a:rPr lang="en-US" altLang="zh-CN" sz="2000">
                <a:solidFill>
                  <a:schemeClr val="bg1"/>
                </a:solidFill>
                <a:latin typeface="Arial" panose="020B0604020202020204" pitchFamily="34" charset="0"/>
                <a:ea typeface="宋体" panose="02010600030101010101" pitchFamily="2" charset="-122"/>
              </a:rPr>
              <a:t>(</a:t>
            </a:r>
            <a:r>
              <a:rPr lang="zh-CN" altLang="en-US" sz="2000" dirty="0">
                <a:solidFill>
                  <a:schemeClr val="bg1"/>
                </a:solidFill>
                <a:latin typeface="Arial" panose="020B0604020202020204" pitchFamily="34" charset="0"/>
                <a:ea typeface="宋体" panose="02010600030101010101" pitchFamily="2" charset="-122"/>
              </a:rPr>
              <a:t>族</a:t>
            </a:r>
            <a:r>
              <a:rPr lang="en-US" altLang="zh-CN" sz="2000">
                <a:solidFill>
                  <a:schemeClr val="bg1"/>
                </a:solidFill>
                <a:latin typeface="Arial" panose="020B0604020202020204" pitchFamily="34" charset="0"/>
                <a:ea typeface="宋体" panose="02010600030101010101" pitchFamily="2" charset="-122"/>
              </a:rPr>
              <a:t>)</a:t>
            </a:r>
            <a:r>
              <a:rPr lang="zh-CN" altLang="en-US" sz="1600" b="0" dirty="0">
                <a:solidFill>
                  <a:schemeClr val="bg1"/>
                </a:solidFill>
                <a:latin typeface="Arial" panose="020B0604020202020204" pitchFamily="34" charset="0"/>
                <a:ea typeface="宋体" panose="02010600030101010101" pitchFamily="2" charset="-122"/>
              </a:rPr>
              <a:t>、</a:t>
            </a:r>
            <a:r>
              <a:rPr lang="en-US" altLang="zh-CN" sz="1600" b="0">
                <a:solidFill>
                  <a:schemeClr val="bg1"/>
                </a:solidFill>
                <a:latin typeface="Arial" panose="020B0604020202020204" pitchFamily="34" charset="0"/>
                <a:ea typeface="宋体" panose="02010600030101010101" pitchFamily="2" charset="-122"/>
              </a:rPr>
              <a:t>NetBEUI</a:t>
            </a:r>
            <a:r>
              <a:rPr lang="zh-CN" altLang="en-US" sz="1600" b="0" dirty="0">
                <a:solidFill>
                  <a:schemeClr val="bg1"/>
                </a:solidFill>
                <a:latin typeface="Arial" panose="020B0604020202020204" pitchFamily="34" charset="0"/>
                <a:ea typeface="宋体" panose="02010600030101010101" pitchFamily="2" charset="-122"/>
              </a:rPr>
              <a:t>协议</a:t>
            </a:r>
            <a:r>
              <a:rPr lang="en-US" altLang="zh-CN" sz="1600" b="0">
                <a:solidFill>
                  <a:schemeClr val="bg1"/>
                </a:solidFill>
                <a:latin typeface="Arial" panose="020B0604020202020204" pitchFamily="34" charset="0"/>
                <a:ea typeface="宋体" panose="02010600030101010101" pitchFamily="2" charset="-122"/>
              </a:rPr>
              <a:t>(</a:t>
            </a:r>
            <a:r>
              <a:rPr lang="zh-CN" altLang="en-US" sz="1600" b="0" dirty="0">
                <a:solidFill>
                  <a:schemeClr val="bg1"/>
                </a:solidFill>
                <a:latin typeface="Arial" panose="020B0604020202020204" pitchFamily="34" charset="0"/>
                <a:ea typeface="宋体" panose="02010600030101010101" pitchFamily="2" charset="-122"/>
              </a:rPr>
              <a:t>族</a:t>
            </a:r>
            <a:r>
              <a:rPr lang="en-US" altLang="zh-CN" sz="1600" b="0">
                <a:solidFill>
                  <a:schemeClr val="bg1"/>
                </a:solidFill>
                <a:latin typeface="Arial" panose="020B0604020202020204" pitchFamily="34" charset="0"/>
                <a:ea typeface="宋体" panose="02010600030101010101" pitchFamily="2" charset="-122"/>
              </a:rPr>
              <a:t>)</a:t>
            </a:r>
            <a:r>
              <a:rPr lang="zh-CN" altLang="en-US" sz="1600" b="0" dirty="0">
                <a:solidFill>
                  <a:schemeClr val="bg1"/>
                </a:solidFill>
                <a:latin typeface="Arial" panose="020B0604020202020204" pitchFamily="34" charset="0"/>
                <a:ea typeface="宋体" panose="02010600030101010101" pitchFamily="2" charset="-122"/>
              </a:rPr>
              <a:t>、</a:t>
            </a:r>
            <a:r>
              <a:rPr lang="en-US" altLang="zh-CN" sz="1600" b="0">
                <a:solidFill>
                  <a:schemeClr val="bg1"/>
                </a:solidFill>
                <a:latin typeface="Arial" panose="020B0604020202020204" pitchFamily="34" charset="0"/>
                <a:ea typeface="宋体" panose="02010600030101010101" pitchFamily="2" charset="-122"/>
              </a:rPr>
              <a:t>IPX/SPX</a:t>
            </a:r>
            <a:r>
              <a:rPr lang="zh-CN" altLang="en-US" sz="1600" b="0" dirty="0">
                <a:solidFill>
                  <a:schemeClr val="bg1"/>
                </a:solidFill>
                <a:latin typeface="Arial" panose="020B0604020202020204" pitchFamily="34" charset="0"/>
                <a:ea typeface="宋体" panose="02010600030101010101" pitchFamily="2" charset="-122"/>
              </a:rPr>
              <a:t>协议</a:t>
            </a:r>
            <a:r>
              <a:rPr lang="en-US" altLang="zh-CN" sz="1600" b="0">
                <a:solidFill>
                  <a:schemeClr val="bg1"/>
                </a:solidFill>
                <a:latin typeface="Arial" panose="020B0604020202020204" pitchFamily="34" charset="0"/>
                <a:ea typeface="宋体" panose="02010600030101010101" pitchFamily="2" charset="-122"/>
              </a:rPr>
              <a:t>(</a:t>
            </a:r>
            <a:r>
              <a:rPr lang="zh-CN" altLang="en-US" sz="1600" b="0" dirty="0">
                <a:solidFill>
                  <a:schemeClr val="bg1"/>
                </a:solidFill>
                <a:latin typeface="Arial" panose="020B0604020202020204" pitchFamily="34" charset="0"/>
                <a:ea typeface="宋体" panose="02010600030101010101" pitchFamily="2" charset="-122"/>
              </a:rPr>
              <a:t>族</a:t>
            </a:r>
            <a:r>
              <a:rPr lang="en-US" altLang="zh-CN" sz="1600" b="0">
                <a:solidFill>
                  <a:schemeClr val="bg1"/>
                </a:solidFill>
                <a:latin typeface="Arial" panose="020B0604020202020204" pitchFamily="34" charset="0"/>
                <a:ea typeface="宋体" panose="02010600030101010101" pitchFamily="2" charset="-122"/>
              </a:rPr>
              <a:t>)… … </a:t>
            </a:r>
            <a:endParaRPr lang="en-US" altLang="zh-CN" sz="1600" b="0">
              <a:solidFill>
                <a:schemeClr val="bg1"/>
              </a:solidFill>
              <a:latin typeface="Arial" panose="020B0604020202020204" pitchFamily="34" charset="0"/>
              <a:ea typeface="宋体" panose="02010600030101010101" pitchFamily="2" charset="-122"/>
            </a:endParaRPr>
          </a:p>
        </p:txBody>
      </p:sp>
      <p:pic>
        <p:nvPicPr>
          <p:cNvPr id="34" name="图片 33"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2" name="标题 3"/>
          <p:cNvSpPr/>
          <p:nvPr/>
        </p:nvSpPr>
        <p:spPr>
          <a:xfrm>
            <a:off x="2781300" y="2678430"/>
            <a:ext cx="642461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2" charset="-122"/>
              </a:rPr>
              <a:t>机器网络之计算机组网与连接</a:t>
            </a:r>
            <a:r>
              <a:rPr lang="zh-CN" altLang="zh-CN" sz="3600" b="1" dirty="0">
                <a:ea typeface="黑体" panose="02010609060101010101" pitchFamily="2" charset="-122"/>
                <a:sym typeface="+mn-ea"/>
              </a:rPr>
              <a:t>I</a:t>
            </a:r>
            <a:r>
              <a:rPr lang="zh-CN" altLang="zh-CN" sz="3600" b="1" dirty="0">
                <a:ea typeface="黑体" panose="02010609060101010101" pitchFamily="2" charset="-122"/>
              </a:rPr>
              <a:t> -</a:t>
            </a:r>
            <a:r>
              <a:rPr lang="zh-CN" altLang="en-US" sz="3600" b="1" dirty="0">
                <a:ea typeface="黑体" panose="02010609060101010101" pitchFamily="2" charset="-122"/>
              </a:rPr>
              <a:t>-局域网与广域网</a:t>
            </a:r>
            <a:endParaRPr lang="zh-CN" altLang="en-US" sz="3600" b="1" dirty="0">
              <a:ea typeface="黑体" panose="02010609060101010101" pitchFamily="2" charset="-122"/>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82" name="图片 2170881" descr="SNAG-024"/>
          <p:cNvPicPr>
            <a:picLocks noChangeAspect="1"/>
          </p:cNvPicPr>
          <p:nvPr/>
        </p:nvPicPr>
        <p:blipFill>
          <a:blip r:embed="rId1">
            <a:clrChange>
              <a:clrFrom>
                <a:srgbClr val="FFFFFF"/>
              </a:clrFrom>
              <a:clrTo>
                <a:srgbClr val="FFFFFF">
                  <a:alpha val="0"/>
                </a:srgbClr>
              </a:clrTo>
            </a:clrChange>
          </a:blip>
          <a:stretch>
            <a:fillRect/>
          </a:stretch>
        </p:blipFill>
        <p:spPr>
          <a:xfrm>
            <a:off x="8461375" y="2146300"/>
            <a:ext cx="1625600" cy="1676400"/>
          </a:xfrm>
          <a:prstGeom prst="rect">
            <a:avLst/>
          </a:prstGeom>
          <a:noFill/>
          <a:ln w="9525">
            <a:noFill/>
          </a:ln>
        </p:spPr>
      </p:pic>
      <p:pic>
        <p:nvPicPr>
          <p:cNvPr id="2170883" name="图片 2170882" descr="SNAG-0241"/>
          <p:cNvPicPr>
            <a:picLocks noChangeAspect="1"/>
          </p:cNvPicPr>
          <p:nvPr/>
        </p:nvPicPr>
        <p:blipFill>
          <a:blip r:embed="rId2">
            <a:clrChange>
              <a:clrFrom>
                <a:srgbClr val="FFFFFF"/>
              </a:clrFrom>
              <a:clrTo>
                <a:srgbClr val="FFFFFF">
                  <a:alpha val="0"/>
                </a:srgbClr>
              </a:clrTo>
            </a:clrChange>
          </a:blip>
          <a:stretch>
            <a:fillRect/>
          </a:stretch>
        </p:blipFill>
        <p:spPr>
          <a:xfrm>
            <a:off x="2152650" y="2120900"/>
            <a:ext cx="1625600" cy="1676400"/>
          </a:xfrm>
          <a:prstGeom prst="rect">
            <a:avLst/>
          </a:prstGeom>
          <a:noFill/>
          <a:ln w="9525">
            <a:noFill/>
          </a:ln>
        </p:spPr>
      </p:pic>
      <p:pic>
        <p:nvPicPr>
          <p:cNvPr id="2170884" name="图片 2170883" descr="SNAG-026"/>
          <p:cNvPicPr>
            <a:picLocks noChangeAspect="1"/>
          </p:cNvPicPr>
          <p:nvPr/>
        </p:nvPicPr>
        <p:blipFill>
          <a:blip r:embed="rId3">
            <a:clrChange>
              <a:clrFrom>
                <a:srgbClr val="FFFFFF"/>
              </a:clrFrom>
              <a:clrTo>
                <a:srgbClr val="FFFFFF">
                  <a:alpha val="0"/>
                </a:srgbClr>
              </a:clrTo>
            </a:clrChange>
          </a:blip>
          <a:stretch>
            <a:fillRect/>
          </a:stretch>
        </p:blipFill>
        <p:spPr>
          <a:xfrm>
            <a:off x="7935913" y="2468563"/>
            <a:ext cx="838200" cy="674687"/>
          </a:xfrm>
          <a:prstGeom prst="rect">
            <a:avLst/>
          </a:prstGeom>
          <a:noFill/>
          <a:ln w="9525">
            <a:noFill/>
          </a:ln>
        </p:spPr>
      </p:pic>
      <p:pic>
        <p:nvPicPr>
          <p:cNvPr id="2170885" name="图片 2170884" descr="SNAG-0261"/>
          <p:cNvPicPr>
            <a:picLocks noChangeAspect="1"/>
          </p:cNvPicPr>
          <p:nvPr/>
        </p:nvPicPr>
        <p:blipFill>
          <a:blip r:embed="rId4">
            <a:clrChange>
              <a:clrFrom>
                <a:srgbClr val="FFFFFF"/>
              </a:clrFrom>
              <a:clrTo>
                <a:srgbClr val="FFFFFF">
                  <a:alpha val="0"/>
                </a:srgbClr>
              </a:clrTo>
            </a:clrChange>
          </a:blip>
          <a:stretch>
            <a:fillRect/>
          </a:stretch>
        </p:blipFill>
        <p:spPr>
          <a:xfrm>
            <a:off x="3643313" y="2479675"/>
            <a:ext cx="838200" cy="676275"/>
          </a:xfrm>
          <a:prstGeom prst="rect">
            <a:avLst/>
          </a:prstGeom>
          <a:noFill/>
          <a:ln w="9525">
            <a:noFill/>
          </a:ln>
        </p:spPr>
      </p:pic>
      <p:grpSp>
        <p:nvGrpSpPr>
          <p:cNvPr id="2170898" name="组合 2170897"/>
          <p:cNvGrpSpPr/>
          <p:nvPr/>
        </p:nvGrpSpPr>
        <p:grpSpPr>
          <a:xfrm>
            <a:off x="4498975" y="2663825"/>
            <a:ext cx="3409950" cy="303213"/>
            <a:chOff x="1874" y="2630"/>
            <a:chExt cx="2148" cy="191"/>
          </a:xfrm>
        </p:grpSpPr>
        <p:pic>
          <p:nvPicPr>
            <p:cNvPr id="2170887" name="图片 2170886" descr="SNAG-021"/>
            <p:cNvPicPr>
              <a:picLocks noChangeAspect="1"/>
            </p:cNvPicPr>
            <p:nvPr/>
          </p:nvPicPr>
          <p:blipFill>
            <a:blip r:embed="rId5">
              <a:clrChange>
                <a:clrFrom>
                  <a:srgbClr val="FFFFFF"/>
                </a:clrFrom>
                <a:clrTo>
                  <a:srgbClr val="FFFFFF">
                    <a:alpha val="0"/>
                  </a:srgbClr>
                </a:clrTo>
              </a:clrChange>
            </a:blip>
            <a:stretch>
              <a:fillRect/>
            </a:stretch>
          </p:blipFill>
          <p:spPr>
            <a:xfrm>
              <a:off x="2368" y="2630"/>
              <a:ext cx="1654" cy="190"/>
            </a:xfrm>
            <a:prstGeom prst="rect">
              <a:avLst/>
            </a:prstGeom>
            <a:noFill/>
            <a:ln w="9525">
              <a:noFill/>
            </a:ln>
          </p:spPr>
        </p:pic>
        <p:pic>
          <p:nvPicPr>
            <p:cNvPr id="2170888" name="图片 2170887" descr="SNAG-0211"/>
            <p:cNvPicPr>
              <a:picLocks noChangeAspect="1"/>
            </p:cNvPicPr>
            <p:nvPr/>
          </p:nvPicPr>
          <p:blipFill>
            <a:blip r:embed="rId6">
              <a:clrChange>
                <a:clrFrom>
                  <a:srgbClr val="FFFFFF"/>
                </a:clrFrom>
                <a:clrTo>
                  <a:srgbClr val="FFFFFF">
                    <a:alpha val="0"/>
                  </a:srgbClr>
                </a:clrTo>
              </a:clrChange>
            </a:blip>
            <a:stretch>
              <a:fillRect/>
            </a:stretch>
          </p:blipFill>
          <p:spPr>
            <a:xfrm>
              <a:off x="1874" y="2631"/>
              <a:ext cx="1514" cy="190"/>
            </a:xfrm>
            <a:prstGeom prst="rect">
              <a:avLst/>
            </a:prstGeom>
            <a:noFill/>
            <a:ln w="9525">
              <a:noFill/>
            </a:ln>
          </p:spPr>
        </p:pic>
      </p:grpSp>
      <p:sp>
        <p:nvSpPr>
          <p:cNvPr id="2170889" name="文本框 2170888"/>
          <p:cNvSpPr txBox="1"/>
          <p:nvPr/>
        </p:nvSpPr>
        <p:spPr>
          <a:xfrm>
            <a:off x="2605088" y="3719513"/>
            <a:ext cx="716280" cy="306705"/>
          </a:xfrm>
          <a:prstGeom prst="rect">
            <a:avLst/>
          </a:prstGeom>
          <a:noFill/>
          <a:ln w="9525">
            <a:noFill/>
          </a:ln>
        </p:spPr>
        <p:txBody>
          <a:bodyPr wrap="none" anchor="t" anchorCtr="0">
            <a:spAutoFit/>
          </a:bodyPr>
          <a:lstStyle/>
          <a:p>
            <a:r>
              <a:rPr lang="zh-CN" altLang="en-US" sz="1400" dirty="0">
                <a:solidFill>
                  <a:schemeClr val="tx1"/>
                </a:solidFill>
                <a:latin typeface="Times New Roman" panose="02020603050405020304" pitchFamily="18" charset="0"/>
                <a:ea typeface="宋体" panose="02010600030101010101" pitchFamily="2" charset="-122"/>
              </a:rPr>
              <a:t>计算机</a:t>
            </a:r>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170890" name="文本框 2170889"/>
          <p:cNvSpPr txBox="1"/>
          <p:nvPr/>
        </p:nvSpPr>
        <p:spPr>
          <a:xfrm>
            <a:off x="8764588" y="3744913"/>
            <a:ext cx="716280" cy="306705"/>
          </a:xfrm>
          <a:prstGeom prst="rect">
            <a:avLst/>
          </a:prstGeom>
          <a:noFill/>
          <a:ln w="9525">
            <a:noFill/>
          </a:ln>
        </p:spPr>
        <p:txBody>
          <a:bodyPr wrap="none" anchor="t" anchorCtr="0">
            <a:spAutoFit/>
          </a:bodyPr>
          <a:lstStyle/>
          <a:p>
            <a:r>
              <a:rPr lang="zh-CN" altLang="en-US" sz="1400" dirty="0">
                <a:solidFill>
                  <a:schemeClr val="tx1"/>
                </a:solidFill>
                <a:latin typeface="Times New Roman" panose="02020603050405020304" pitchFamily="18" charset="0"/>
                <a:ea typeface="宋体" panose="02010600030101010101" pitchFamily="2" charset="-122"/>
              </a:rPr>
              <a:t>计算机</a:t>
            </a:r>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170891" name="文本框 2170890"/>
          <p:cNvSpPr txBox="1"/>
          <p:nvPr/>
        </p:nvSpPr>
        <p:spPr>
          <a:xfrm>
            <a:off x="3722688" y="3024188"/>
            <a:ext cx="690880" cy="398780"/>
          </a:xfrm>
          <a:prstGeom prst="rect">
            <a:avLst/>
          </a:prstGeom>
          <a:noFill/>
          <a:ln w="9525">
            <a:noFill/>
          </a:ln>
        </p:spPr>
        <p:txBody>
          <a:bodyPr wrap="none" anchor="t" anchorCtr="0">
            <a:spAutoFit/>
          </a:bodyPr>
          <a:lstStyle/>
          <a:p>
            <a:r>
              <a:rPr lang="zh-CN" altLang="en-US" sz="2000" dirty="0">
                <a:latin typeface="Times New Roman" panose="02020603050405020304" pitchFamily="18" charset="0"/>
                <a:ea typeface="楷体_GB2312" pitchFamily="49" charset="-122"/>
              </a:rPr>
              <a:t>网卡</a:t>
            </a:r>
            <a:endParaRPr lang="zh-CN" altLang="en-US" sz="2000" dirty="0">
              <a:latin typeface="Times New Roman" panose="02020603050405020304" pitchFamily="18" charset="0"/>
              <a:ea typeface="楷体_GB2312" pitchFamily="49" charset="-122"/>
            </a:endParaRPr>
          </a:p>
        </p:txBody>
      </p:sp>
      <p:sp>
        <p:nvSpPr>
          <p:cNvPr id="2170892" name="文本框 2170891"/>
          <p:cNvSpPr txBox="1"/>
          <p:nvPr/>
        </p:nvSpPr>
        <p:spPr>
          <a:xfrm>
            <a:off x="7951788" y="3011488"/>
            <a:ext cx="690880" cy="398780"/>
          </a:xfrm>
          <a:prstGeom prst="rect">
            <a:avLst/>
          </a:prstGeom>
          <a:noFill/>
          <a:ln w="9525">
            <a:noFill/>
          </a:ln>
        </p:spPr>
        <p:txBody>
          <a:bodyPr wrap="none" anchor="t" anchorCtr="0">
            <a:spAutoFit/>
          </a:bodyPr>
          <a:lstStyle/>
          <a:p>
            <a:r>
              <a:rPr lang="zh-CN" altLang="en-US" sz="2000" dirty="0">
                <a:latin typeface="Times New Roman" panose="02020603050405020304" pitchFamily="18" charset="0"/>
                <a:ea typeface="楷体_GB2312" pitchFamily="49" charset="-122"/>
              </a:rPr>
              <a:t>网卡</a:t>
            </a:r>
            <a:endParaRPr lang="zh-CN" altLang="en-US" sz="2000" dirty="0">
              <a:latin typeface="Times New Roman" panose="02020603050405020304" pitchFamily="18" charset="0"/>
              <a:ea typeface="楷体_GB2312" pitchFamily="49" charset="-122"/>
            </a:endParaRPr>
          </a:p>
        </p:txBody>
      </p:sp>
      <p:sp>
        <p:nvSpPr>
          <p:cNvPr id="2170893" name="文本框 2170892"/>
          <p:cNvSpPr txBox="1"/>
          <p:nvPr/>
        </p:nvSpPr>
        <p:spPr>
          <a:xfrm>
            <a:off x="5810250" y="2217738"/>
            <a:ext cx="690880" cy="398780"/>
          </a:xfrm>
          <a:prstGeom prst="rect">
            <a:avLst/>
          </a:prstGeom>
          <a:noFill/>
          <a:ln w="9525">
            <a:noFill/>
          </a:ln>
        </p:spPr>
        <p:txBody>
          <a:bodyPr wrap="none" anchor="t" anchorCtr="0">
            <a:spAutoFit/>
          </a:bodyPr>
          <a:lstStyle/>
          <a:p>
            <a:r>
              <a:rPr lang="zh-CN" altLang="en-US" sz="2000" dirty="0">
                <a:latin typeface="Times New Roman" panose="02020603050405020304" pitchFamily="18" charset="0"/>
                <a:ea typeface="楷体_GB2312" pitchFamily="49" charset="-122"/>
              </a:rPr>
              <a:t>电缆</a:t>
            </a:r>
            <a:endParaRPr lang="zh-CN" altLang="en-US" sz="2000" dirty="0">
              <a:latin typeface="Times New Roman" panose="02020603050405020304" pitchFamily="18" charset="0"/>
              <a:ea typeface="楷体_GB2312" pitchFamily="49" charset="-122"/>
            </a:endParaRPr>
          </a:p>
        </p:txBody>
      </p:sp>
      <p:sp>
        <p:nvSpPr>
          <p:cNvPr id="2170894" name="文本框 2170893"/>
          <p:cNvSpPr txBox="1"/>
          <p:nvPr/>
        </p:nvSpPr>
        <p:spPr>
          <a:xfrm>
            <a:off x="1763713" y="979488"/>
            <a:ext cx="7156450" cy="450850"/>
          </a:xfrm>
          <a:prstGeom prst="rect">
            <a:avLst/>
          </a:prstGeom>
          <a:noFill/>
          <a:ln w="9525">
            <a:noFill/>
          </a:ln>
        </p:spPr>
        <p:txBody>
          <a:bodyPr>
            <a:spAutoFit/>
          </a:bodyPr>
          <a:lstStyle/>
          <a:p>
            <a:pPr>
              <a:lnSpc>
                <a:spcPct val="130000"/>
              </a:lnSpc>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简单局域网：计算机 </a:t>
            </a:r>
            <a:r>
              <a:rPr lang="en-US" altLang="zh-CN">
                <a:solidFill>
                  <a:schemeClr val="tx1"/>
                </a:solidFill>
                <a:latin typeface="Times New Roman" panose="02020603050405020304" pitchFamily="18" charset="0"/>
                <a:ea typeface="宋体" panose="02010600030101010101" pitchFamily="2" charset="-122"/>
              </a:rPr>
              <a:t>+ </a:t>
            </a:r>
            <a:r>
              <a:rPr lang="zh-CN" altLang="en-US" dirty="0">
                <a:solidFill>
                  <a:srgbClr val="CC0066"/>
                </a:solidFill>
                <a:latin typeface="Times New Roman" panose="02020603050405020304" pitchFamily="18" charset="0"/>
                <a:ea typeface="宋体" panose="02010600030101010101" pitchFamily="2" charset="-122"/>
              </a:rPr>
              <a:t>网卡</a:t>
            </a:r>
            <a:r>
              <a:rPr lang="zh-CN" altLang="en-US" dirty="0">
                <a:solidFill>
                  <a:schemeClr val="tx1"/>
                </a:solidFill>
                <a:latin typeface="Times New Roman" panose="02020603050405020304" pitchFamily="18" charset="0"/>
                <a:ea typeface="宋体" panose="02010600030101010101" pitchFamily="2" charset="-122"/>
              </a:rPr>
              <a:t> </a:t>
            </a:r>
            <a:r>
              <a:rPr lang="en-US" altLang="zh-CN">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电缆</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170899" name="矩形 2170898"/>
          <p:cNvSpPr/>
          <p:nvPr/>
        </p:nvSpPr>
        <p:spPr>
          <a:xfrm>
            <a:off x="1897063" y="4295775"/>
            <a:ext cx="8502650" cy="1889760"/>
          </a:xfrm>
          <a:prstGeom prst="rect">
            <a:avLst/>
          </a:prstGeom>
          <a:noFill/>
          <a:ln w="9525">
            <a:noFill/>
          </a:ln>
        </p:spPr>
        <p:txBody>
          <a:bodyPr>
            <a:spAutoFit/>
          </a:bodyPr>
          <a:lstStyle/>
          <a:p>
            <a:pPr>
              <a:lnSpc>
                <a:spcPct val="130000"/>
              </a:lnSpc>
              <a:buFont typeface="Wingdings" panose="05000000000000000000" pitchFamily="2" charset="2"/>
              <a:buChar char="n"/>
            </a:pPr>
            <a:r>
              <a:rPr lang="zh-CN" altLang="en-US" dirty="0">
                <a:solidFill>
                  <a:schemeClr val="accent2"/>
                </a:solidFill>
                <a:latin typeface="Arial" panose="020B0604020202020204" pitchFamily="34" charset="0"/>
                <a:ea typeface="宋体" panose="02010600030101010101" pitchFamily="2" charset="-122"/>
              </a:rPr>
              <a:t>网卡</a:t>
            </a:r>
            <a:r>
              <a:rPr lang="zh-CN" altLang="en-US" b="0" dirty="0">
                <a:solidFill>
                  <a:schemeClr val="tx2"/>
                </a:solidFill>
                <a:latin typeface="Arial" panose="020B0604020202020204" pitchFamily="34" charset="0"/>
                <a:ea typeface="宋体" panose="02010600030101010101" pitchFamily="2" charset="-122"/>
              </a:rPr>
              <a:t>：</a:t>
            </a:r>
            <a:r>
              <a:rPr lang="zh-CN" altLang="en-US" dirty="0">
                <a:solidFill>
                  <a:schemeClr val="accent2"/>
                </a:solidFill>
                <a:latin typeface="Arial" panose="020B0604020202020204" pitchFamily="34" charset="0"/>
                <a:ea typeface="宋体" panose="02010600030101010101" pitchFamily="2" charset="-122"/>
              </a:rPr>
              <a:t>进行网络数据物理传输的设备</a:t>
            </a:r>
            <a:r>
              <a:rPr lang="en-US" altLang="zh-CN" b="0">
                <a:solidFill>
                  <a:schemeClr val="tx2"/>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编码</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发送</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接收</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解码</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转发</a:t>
            </a:r>
            <a:r>
              <a:rPr lang="zh-CN" altLang="en-US" b="0" dirty="0">
                <a:solidFill>
                  <a:schemeClr val="tx2"/>
                </a:solidFill>
                <a:latin typeface="Arial" panose="020B0604020202020204" pitchFamily="34" charset="0"/>
                <a:ea typeface="宋体" panose="02010600030101010101" pitchFamily="2" charset="-122"/>
              </a:rPr>
              <a:t>，负责处理网络上数据发送和接收的细节。</a:t>
            </a:r>
            <a:endParaRPr lang="zh-CN" altLang="en-US" b="0" dirty="0">
              <a:solidFill>
                <a:schemeClr val="tx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n"/>
            </a:pPr>
            <a:r>
              <a:rPr lang="zh-CN" altLang="en-US" b="0" dirty="0">
                <a:solidFill>
                  <a:schemeClr val="tx2"/>
                </a:solidFill>
                <a:latin typeface="Arial" panose="020B0604020202020204" pitchFamily="34" charset="0"/>
                <a:ea typeface="宋体" panose="02010600030101010101" pitchFamily="2" charset="-122"/>
              </a:rPr>
              <a:t>本质上是执行某种协议的“编解码器”。</a:t>
            </a:r>
            <a:endParaRPr lang="zh-CN" altLang="en-US" b="0" dirty="0">
              <a:solidFill>
                <a:schemeClr val="tx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n"/>
            </a:pPr>
            <a:r>
              <a:rPr lang="zh-CN" altLang="en-US" b="0" dirty="0">
                <a:solidFill>
                  <a:schemeClr val="tx2"/>
                </a:solidFill>
                <a:latin typeface="Arial" panose="020B0604020202020204" pitchFamily="34" charset="0"/>
                <a:ea typeface="宋体" panose="02010600030101010101" pitchFamily="2" charset="-122"/>
              </a:rPr>
              <a:t>不同设备类型、不同网络结构、不同传输性能、不同传输媒介</a:t>
            </a:r>
            <a:r>
              <a:rPr lang="en-US" altLang="zh-CN" b="0">
                <a:solidFill>
                  <a:schemeClr val="tx2"/>
                </a:solidFill>
                <a:latin typeface="Arial" panose="020B0604020202020204" pitchFamily="34" charset="0"/>
                <a:ea typeface="宋体" panose="02010600030101010101" pitchFamily="2" charset="-122"/>
              </a:rPr>
              <a:t>---</a:t>
            </a:r>
            <a:r>
              <a:rPr lang="zh-CN" altLang="en-US" b="0" dirty="0">
                <a:solidFill>
                  <a:schemeClr val="tx2"/>
                </a:solidFill>
                <a:latin typeface="Arial" panose="020B0604020202020204" pitchFamily="34" charset="0"/>
                <a:ea typeface="宋体" panose="02010600030101010101" pitchFamily="2" charset="-122"/>
              </a:rPr>
              <a:t>要求有不同的网卡。</a:t>
            </a:r>
            <a:endParaRPr lang="zh-CN" altLang="en-US" b="0" dirty="0">
              <a:solidFill>
                <a:schemeClr val="tx2"/>
              </a:solidFill>
              <a:latin typeface="Arial" panose="020B0604020202020204" pitchFamily="34" charset="0"/>
              <a:ea typeface="宋体" panose="02010600030101010101" pitchFamily="2" charset="-122"/>
            </a:endParaRPr>
          </a:p>
        </p:txBody>
      </p:sp>
      <p:pic>
        <p:nvPicPr>
          <p:cNvPr id="16" name="图片 15" descr="校徽"/>
          <p:cNvPicPr>
            <a:picLocks noChangeAspect="1"/>
          </p:cNvPicPr>
          <p:nvPr/>
        </p:nvPicPr>
        <p:blipFill>
          <a:blip r:embed="rId7">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70885"/>
                                        </p:tgtEl>
                                        <p:attrNameLst>
                                          <p:attrName>style.visibility</p:attrName>
                                        </p:attrNameLst>
                                      </p:cBhvr>
                                      <p:to>
                                        <p:strVal val="visible"/>
                                      </p:to>
                                    </p:set>
                                    <p:anim calcmode="lin" valueType="num">
                                      <p:cBhvr additive="base">
                                        <p:cTn id="7" dur="500" fill="hold"/>
                                        <p:tgtEl>
                                          <p:spTgt spid="2170885"/>
                                        </p:tgtEl>
                                        <p:attrNameLst>
                                          <p:attrName>ppt_x</p:attrName>
                                        </p:attrNameLst>
                                      </p:cBhvr>
                                      <p:tavLst>
                                        <p:tav tm="0">
                                          <p:val>
                                            <p:strVal val="#ppt_x"/>
                                          </p:val>
                                        </p:tav>
                                        <p:tav tm="100000">
                                          <p:val>
                                            <p:strVal val="#ppt_x"/>
                                          </p:val>
                                        </p:tav>
                                      </p:tavLst>
                                    </p:anim>
                                    <p:anim calcmode="lin" valueType="num">
                                      <p:cBhvr additive="base">
                                        <p:cTn id="8" dur="500" fill="hold"/>
                                        <p:tgtEl>
                                          <p:spTgt spid="21708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70891"/>
                                        </p:tgtEl>
                                        <p:attrNameLst>
                                          <p:attrName>style.visibility</p:attrName>
                                        </p:attrNameLst>
                                      </p:cBhvr>
                                      <p:to>
                                        <p:strVal val="visible"/>
                                      </p:to>
                                    </p:set>
                                    <p:anim calcmode="lin" valueType="num">
                                      <p:cBhvr additive="base">
                                        <p:cTn id="11" dur="500" fill="hold"/>
                                        <p:tgtEl>
                                          <p:spTgt spid="2170891"/>
                                        </p:tgtEl>
                                        <p:attrNameLst>
                                          <p:attrName>ppt_x</p:attrName>
                                        </p:attrNameLst>
                                      </p:cBhvr>
                                      <p:tavLst>
                                        <p:tav tm="0">
                                          <p:val>
                                            <p:strVal val="#ppt_x"/>
                                          </p:val>
                                        </p:tav>
                                        <p:tav tm="100000">
                                          <p:val>
                                            <p:strVal val="#ppt_x"/>
                                          </p:val>
                                        </p:tav>
                                      </p:tavLst>
                                    </p:anim>
                                    <p:anim calcmode="lin" valueType="num">
                                      <p:cBhvr additive="base">
                                        <p:cTn id="12" dur="500" fill="hold"/>
                                        <p:tgtEl>
                                          <p:spTgt spid="217089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70892"/>
                                        </p:tgtEl>
                                        <p:attrNameLst>
                                          <p:attrName>style.visibility</p:attrName>
                                        </p:attrNameLst>
                                      </p:cBhvr>
                                      <p:to>
                                        <p:strVal val="visible"/>
                                      </p:to>
                                    </p:set>
                                    <p:anim calcmode="lin" valueType="num">
                                      <p:cBhvr additive="base">
                                        <p:cTn id="15" dur="500" fill="hold"/>
                                        <p:tgtEl>
                                          <p:spTgt spid="2170892"/>
                                        </p:tgtEl>
                                        <p:attrNameLst>
                                          <p:attrName>ppt_x</p:attrName>
                                        </p:attrNameLst>
                                      </p:cBhvr>
                                      <p:tavLst>
                                        <p:tav tm="0">
                                          <p:val>
                                            <p:strVal val="#ppt_x"/>
                                          </p:val>
                                        </p:tav>
                                        <p:tav tm="100000">
                                          <p:val>
                                            <p:strVal val="#ppt_x"/>
                                          </p:val>
                                        </p:tav>
                                      </p:tavLst>
                                    </p:anim>
                                    <p:anim calcmode="lin" valueType="num">
                                      <p:cBhvr additive="base">
                                        <p:cTn id="16" dur="500" fill="hold"/>
                                        <p:tgtEl>
                                          <p:spTgt spid="217089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70884"/>
                                        </p:tgtEl>
                                        <p:attrNameLst>
                                          <p:attrName>style.visibility</p:attrName>
                                        </p:attrNameLst>
                                      </p:cBhvr>
                                      <p:to>
                                        <p:strVal val="visible"/>
                                      </p:to>
                                    </p:set>
                                    <p:anim calcmode="lin" valueType="num">
                                      <p:cBhvr additive="base">
                                        <p:cTn id="19" dur="500" fill="hold"/>
                                        <p:tgtEl>
                                          <p:spTgt spid="2170884"/>
                                        </p:tgtEl>
                                        <p:attrNameLst>
                                          <p:attrName>ppt_x</p:attrName>
                                        </p:attrNameLst>
                                      </p:cBhvr>
                                      <p:tavLst>
                                        <p:tav tm="0">
                                          <p:val>
                                            <p:strVal val="#ppt_x"/>
                                          </p:val>
                                        </p:tav>
                                        <p:tav tm="100000">
                                          <p:val>
                                            <p:strVal val="#ppt_x"/>
                                          </p:val>
                                        </p:tav>
                                      </p:tavLst>
                                    </p:anim>
                                    <p:anim calcmode="lin" valueType="num">
                                      <p:cBhvr additive="base">
                                        <p:cTn id="20" dur="500" fill="hold"/>
                                        <p:tgtEl>
                                          <p:spTgt spid="217088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70899">
                                            <p:txEl>
                                              <p:pRg st="0" end="0"/>
                                            </p:txEl>
                                          </p:spTgt>
                                        </p:tgtEl>
                                        <p:attrNameLst>
                                          <p:attrName>style.visibility</p:attrName>
                                        </p:attrNameLst>
                                      </p:cBhvr>
                                      <p:to>
                                        <p:strVal val="visible"/>
                                      </p:to>
                                    </p:set>
                                    <p:anim calcmode="lin" valueType="num">
                                      <p:cBhvr additive="base">
                                        <p:cTn id="25" dur="500" fill="hold"/>
                                        <p:tgtEl>
                                          <p:spTgt spid="217089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708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70899">
                                            <p:txEl>
                                              <p:pRg st="1" end="1"/>
                                            </p:txEl>
                                          </p:spTgt>
                                        </p:tgtEl>
                                        <p:attrNameLst>
                                          <p:attrName>style.visibility</p:attrName>
                                        </p:attrNameLst>
                                      </p:cBhvr>
                                      <p:to>
                                        <p:strVal val="visible"/>
                                      </p:to>
                                    </p:set>
                                    <p:anim calcmode="lin" valueType="num">
                                      <p:cBhvr additive="base">
                                        <p:cTn id="31" dur="500" fill="hold"/>
                                        <p:tgtEl>
                                          <p:spTgt spid="217089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708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70899">
                                            <p:txEl>
                                              <p:pRg st="2" end="2"/>
                                            </p:txEl>
                                          </p:spTgt>
                                        </p:tgtEl>
                                        <p:attrNameLst>
                                          <p:attrName>style.visibility</p:attrName>
                                        </p:attrNameLst>
                                      </p:cBhvr>
                                      <p:to>
                                        <p:strVal val="visible"/>
                                      </p:to>
                                    </p:set>
                                    <p:anim calcmode="lin" valueType="num">
                                      <p:cBhvr additive="base">
                                        <p:cTn id="37" dur="500" fill="hold"/>
                                        <p:tgtEl>
                                          <p:spTgt spid="217089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708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70898"/>
                                        </p:tgtEl>
                                        <p:attrNameLst>
                                          <p:attrName>style.visibility</p:attrName>
                                        </p:attrNameLst>
                                      </p:cBhvr>
                                      <p:to>
                                        <p:strVal val="visible"/>
                                      </p:to>
                                    </p:set>
                                    <p:anim calcmode="lin" valueType="num">
                                      <p:cBhvr additive="base">
                                        <p:cTn id="43" dur="500" fill="hold"/>
                                        <p:tgtEl>
                                          <p:spTgt spid="2170898"/>
                                        </p:tgtEl>
                                        <p:attrNameLst>
                                          <p:attrName>ppt_x</p:attrName>
                                        </p:attrNameLst>
                                      </p:cBhvr>
                                      <p:tavLst>
                                        <p:tav tm="0">
                                          <p:val>
                                            <p:strVal val="#ppt_x"/>
                                          </p:val>
                                        </p:tav>
                                        <p:tav tm="100000">
                                          <p:val>
                                            <p:strVal val="#ppt_x"/>
                                          </p:val>
                                        </p:tav>
                                      </p:tavLst>
                                    </p:anim>
                                    <p:anim calcmode="lin" valueType="num">
                                      <p:cBhvr additive="base">
                                        <p:cTn id="44" dur="500" fill="hold"/>
                                        <p:tgtEl>
                                          <p:spTgt spid="217089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70893"/>
                                        </p:tgtEl>
                                        <p:attrNameLst>
                                          <p:attrName>style.visibility</p:attrName>
                                        </p:attrNameLst>
                                      </p:cBhvr>
                                      <p:to>
                                        <p:strVal val="visible"/>
                                      </p:to>
                                    </p:set>
                                    <p:anim calcmode="lin" valueType="num">
                                      <p:cBhvr additive="base">
                                        <p:cTn id="47" dur="500" fill="hold"/>
                                        <p:tgtEl>
                                          <p:spTgt spid="2170893"/>
                                        </p:tgtEl>
                                        <p:attrNameLst>
                                          <p:attrName>ppt_x</p:attrName>
                                        </p:attrNameLst>
                                      </p:cBhvr>
                                      <p:tavLst>
                                        <p:tav tm="0">
                                          <p:val>
                                            <p:strVal val="#ppt_x"/>
                                          </p:val>
                                        </p:tav>
                                        <p:tav tm="100000">
                                          <p:val>
                                            <p:strVal val="#ppt_x"/>
                                          </p:val>
                                        </p:tav>
                                      </p:tavLst>
                                    </p:anim>
                                    <p:anim calcmode="lin" valueType="num">
                                      <p:cBhvr additive="base">
                                        <p:cTn id="48" dur="500" fill="hold"/>
                                        <p:tgtEl>
                                          <p:spTgt spid="2170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891" grpId="0"/>
      <p:bldP spid="2170892" grpId="0"/>
      <p:bldP spid="21708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2955" name="组合 2172954"/>
          <p:cNvGrpSpPr/>
          <p:nvPr/>
        </p:nvGrpSpPr>
        <p:grpSpPr>
          <a:xfrm>
            <a:off x="1743075" y="2365375"/>
            <a:ext cx="2914650" cy="3713163"/>
            <a:chOff x="138" y="1490"/>
            <a:chExt cx="1836" cy="2339"/>
          </a:xfrm>
        </p:grpSpPr>
        <p:pic>
          <p:nvPicPr>
            <p:cNvPr id="2172931" name="图片 2172930" descr="双绞线图片"/>
            <p:cNvPicPr>
              <a:picLocks noChangeAspect="1"/>
            </p:cNvPicPr>
            <p:nvPr/>
          </p:nvPicPr>
          <p:blipFill>
            <a:blip r:embed="rId1">
              <a:clrChange>
                <a:clrFrom>
                  <a:srgbClr val="FFF8FF"/>
                </a:clrFrom>
                <a:clrTo>
                  <a:srgbClr val="FFF8FF">
                    <a:alpha val="0"/>
                  </a:srgbClr>
                </a:clrTo>
              </a:clrChange>
            </a:blip>
            <a:srcRect t="3036" b="3036"/>
            <a:stretch>
              <a:fillRect/>
            </a:stretch>
          </p:blipFill>
          <p:spPr>
            <a:xfrm>
              <a:off x="138" y="1490"/>
              <a:ext cx="1836" cy="2085"/>
            </a:xfrm>
            <a:prstGeom prst="rect">
              <a:avLst/>
            </a:prstGeom>
            <a:noFill/>
            <a:ln w="9525">
              <a:noFill/>
            </a:ln>
          </p:spPr>
        </p:pic>
        <p:sp>
          <p:nvSpPr>
            <p:cNvPr id="2172932" name="文本框 2172931"/>
            <p:cNvSpPr txBox="1"/>
            <p:nvPr/>
          </p:nvSpPr>
          <p:spPr>
            <a:xfrm>
              <a:off x="267" y="3597"/>
              <a:ext cx="1370" cy="232"/>
            </a:xfrm>
            <a:prstGeom prst="rect">
              <a:avLst/>
            </a:prstGeom>
            <a:noFill/>
            <a:ln w="9525">
              <a:noFill/>
            </a:ln>
          </p:spPr>
          <p:txBody>
            <a:bodyPr wrap="none" anchor="t" anchorCtr="0">
              <a:spAutoFit/>
            </a:bodyPr>
            <a:lstStyle/>
            <a:p>
              <a:r>
                <a:rPr lang="zh-CN" altLang="en-US" sz="1800" dirty="0">
                  <a:solidFill>
                    <a:schemeClr val="tx1"/>
                  </a:solidFill>
                  <a:latin typeface="Times New Roman" panose="02020603050405020304" pitchFamily="18" charset="0"/>
                  <a:ea typeface="宋体" panose="02010600030101010101" pitchFamily="2" charset="-122"/>
                </a:rPr>
                <a:t>双绞线</a:t>
              </a:r>
              <a:r>
                <a:rPr lang="en-US" altLang="zh-CN" sz="1800">
                  <a:solidFill>
                    <a:schemeClr val="tx1"/>
                  </a:solidFill>
                  <a:latin typeface="Times New Roman" panose="02020603050405020304" pitchFamily="18" charset="0"/>
                  <a:ea typeface="宋体" panose="02010600030101010101" pitchFamily="2" charset="-122"/>
                </a:rPr>
                <a:t>(</a:t>
              </a:r>
              <a:r>
                <a:rPr lang="en-US" altLang="zh-CN" sz="1600">
                  <a:solidFill>
                    <a:schemeClr val="tx1"/>
                  </a:solidFill>
                  <a:latin typeface="Arial" panose="020B0604020202020204" pitchFamily="34" charset="0"/>
                  <a:ea typeface="宋体" panose="02010600030101010101" pitchFamily="2" charset="-122"/>
                </a:rPr>
                <a:t>Twisted Pair) </a:t>
              </a:r>
              <a:endParaRPr lang="zh-CN" altLang="en-US" sz="1600" dirty="0">
                <a:solidFill>
                  <a:schemeClr val="tx1"/>
                </a:solidFill>
                <a:latin typeface="Arial" panose="020B0604020202020204" pitchFamily="34" charset="0"/>
                <a:ea typeface="宋体" panose="02010600030101010101" pitchFamily="2" charset="-122"/>
              </a:endParaRPr>
            </a:p>
          </p:txBody>
        </p:sp>
      </p:grpSp>
      <p:grpSp>
        <p:nvGrpSpPr>
          <p:cNvPr id="2172945" name="组合 2172944"/>
          <p:cNvGrpSpPr/>
          <p:nvPr/>
        </p:nvGrpSpPr>
        <p:grpSpPr>
          <a:xfrm>
            <a:off x="4906963" y="1211263"/>
            <a:ext cx="5286375" cy="1725613"/>
            <a:chOff x="2299" y="1375"/>
            <a:chExt cx="3330" cy="1087"/>
          </a:xfrm>
        </p:grpSpPr>
        <p:pic>
          <p:nvPicPr>
            <p:cNvPr id="2172934" name="图片 2172933" descr="SNAG-054"/>
            <p:cNvPicPr>
              <a:picLocks noChangeAspect="1"/>
            </p:cNvPicPr>
            <p:nvPr/>
          </p:nvPicPr>
          <p:blipFill>
            <a:blip r:embed="rId2">
              <a:clrChange>
                <a:clrFrom>
                  <a:srgbClr val="FFF8FF"/>
                </a:clrFrom>
                <a:clrTo>
                  <a:srgbClr val="FFF8FF">
                    <a:alpha val="0"/>
                  </a:srgbClr>
                </a:clrTo>
              </a:clrChange>
            </a:blip>
            <a:srcRect t="9569" b="4784"/>
            <a:stretch>
              <a:fillRect/>
            </a:stretch>
          </p:blipFill>
          <p:spPr>
            <a:xfrm>
              <a:off x="2299" y="1375"/>
              <a:ext cx="3330" cy="812"/>
            </a:xfrm>
            <a:prstGeom prst="rect">
              <a:avLst/>
            </a:prstGeom>
            <a:noFill/>
            <a:ln w="9525">
              <a:noFill/>
            </a:ln>
          </p:spPr>
        </p:pic>
        <p:sp>
          <p:nvSpPr>
            <p:cNvPr id="2172935" name="文本框 2172934"/>
            <p:cNvSpPr txBox="1"/>
            <p:nvPr/>
          </p:nvSpPr>
          <p:spPr>
            <a:xfrm>
              <a:off x="2512" y="2230"/>
              <a:ext cx="2907" cy="232"/>
            </a:xfrm>
            <a:prstGeom prst="rect">
              <a:avLst/>
            </a:prstGeom>
            <a:noFill/>
            <a:ln w="9525">
              <a:noFill/>
            </a:ln>
          </p:spPr>
          <p:txBody>
            <a:bodyPr wrap="none" anchor="t" anchorCtr="0">
              <a:spAutoFit/>
            </a:bodyPr>
            <a:lstStyle/>
            <a:p>
              <a:r>
                <a:rPr lang="zh-CN" altLang="en-US" sz="1800" dirty="0">
                  <a:solidFill>
                    <a:schemeClr val="tx1"/>
                  </a:solidFill>
                  <a:latin typeface="Arial" panose="020B0604020202020204" pitchFamily="34" charset="0"/>
                  <a:ea typeface="宋体" panose="02010600030101010101" pitchFamily="2" charset="-122"/>
                </a:rPr>
                <a:t>屏蔽双绞线</a:t>
              </a:r>
              <a:r>
                <a:rPr lang="en-US" altLang="zh-CN" sz="1800">
                  <a:solidFill>
                    <a:schemeClr val="tx1"/>
                  </a:solidFill>
                  <a:latin typeface="Arial" panose="020B0604020202020204" pitchFamily="34" charset="0"/>
                  <a:ea typeface="宋体" panose="02010600030101010101" pitchFamily="2" charset="-122"/>
                </a:rPr>
                <a:t>(STP</a:t>
              </a:r>
              <a:r>
                <a:rPr lang="zh-CN" altLang="zh-CN" sz="1800" dirty="0">
                  <a:solidFill>
                    <a:schemeClr val="tx1"/>
                  </a:solidFill>
                  <a:latin typeface="Arial" panose="020B0604020202020204" pitchFamily="34" charset="0"/>
                  <a:ea typeface="宋体" panose="02010600030101010101" pitchFamily="2" charset="-122"/>
                </a:rPr>
                <a:t>电缆：</a:t>
              </a:r>
              <a:r>
                <a:rPr lang="en-US" altLang="zh-CN" sz="1600">
                  <a:solidFill>
                    <a:schemeClr val="tx1"/>
                  </a:solidFill>
                  <a:latin typeface="Arial" panose="020B0604020202020204" pitchFamily="34" charset="0"/>
                  <a:ea typeface="宋体" panose="02010600030101010101" pitchFamily="2" charset="-122"/>
                </a:rPr>
                <a:t>Shielded Twisted Pair </a:t>
              </a:r>
              <a:r>
                <a:rPr lang="en-US" altLang="zh-CN" sz="1800">
                  <a:solidFill>
                    <a:schemeClr val="tx1"/>
                  </a:solidFill>
                  <a:latin typeface="Arial" panose="020B0604020202020204" pitchFamily="34" charset="0"/>
                  <a:ea typeface="宋体" panose="02010600030101010101" pitchFamily="2" charset="-122"/>
                </a:rPr>
                <a:t>)</a:t>
              </a:r>
              <a:endParaRPr lang="en-US" altLang="zh-CN" sz="1800">
                <a:solidFill>
                  <a:schemeClr val="tx1"/>
                </a:solidFill>
                <a:latin typeface="Arial" panose="020B0604020202020204" pitchFamily="34" charset="0"/>
                <a:ea typeface="宋体" panose="02010600030101010101" pitchFamily="2" charset="-122"/>
              </a:endParaRPr>
            </a:p>
          </p:txBody>
        </p:sp>
      </p:grpSp>
      <p:grpSp>
        <p:nvGrpSpPr>
          <p:cNvPr id="2172936" name="组合 2172935"/>
          <p:cNvGrpSpPr/>
          <p:nvPr/>
        </p:nvGrpSpPr>
        <p:grpSpPr>
          <a:xfrm>
            <a:off x="4994275" y="3087688"/>
            <a:ext cx="4924425" cy="1833563"/>
            <a:chOff x="2554" y="2851"/>
            <a:chExt cx="3102" cy="1155"/>
          </a:xfrm>
        </p:grpSpPr>
        <p:pic>
          <p:nvPicPr>
            <p:cNvPr id="2172937" name="图片 2172936" descr="SNAG-055"/>
            <p:cNvPicPr>
              <a:picLocks noChangeAspect="1"/>
            </p:cNvPicPr>
            <p:nvPr/>
          </p:nvPicPr>
          <p:blipFill>
            <a:blip r:embed="rId3">
              <a:clrChange>
                <a:clrFrom>
                  <a:srgbClr val="FFF8FF"/>
                </a:clrFrom>
                <a:clrTo>
                  <a:srgbClr val="FFF8FF">
                    <a:alpha val="0"/>
                  </a:srgbClr>
                </a:clrTo>
              </a:clrChange>
            </a:blip>
            <a:stretch>
              <a:fillRect/>
            </a:stretch>
          </p:blipFill>
          <p:spPr>
            <a:xfrm>
              <a:off x="2902" y="2851"/>
              <a:ext cx="2046" cy="918"/>
            </a:xfrm>
            <a:prstGeom prst="rect">
              <a:avLst/>
            </a:prstGeom>
            <a:noFill/>
            <a:ln w="9525">
              <a:noFill/>
            </a:ln>
          </p:spPr>
        </p:pic>
        <p:sp>
          <p:nvSpPr>
            <p:cNvPr id="2172938" name="文本框 2172937"/>
            <p:cNvSpPr txBox="1"/>
            <p:nvPr/>
          </p:nvSpPr>
          <p:spPr>
            <a:xfrm>
              <a:off x="2554" y="3774"/>
              <a:ext cx="3102" cy="232"/>
            </a:xfrm>
            <a:prstGeom prst="rect">
              <a:avLst/>
            </a:prstGeom>
            <a:noFill/>
            <a:ln w="9525">
              <a:noFill/>
            </a:ln>
          </p:spPr>
          <p:txBody>
            <a:bodyPr wrap="none" anchor="t" anchorCtr="0">
              <a:spAutoFit/>
            </a:bodyPr>
            <a:lstStyle/>
            <a:p>
              <a:r>
                <a:rPr lang="zh-CN" altLang="en-US" sz="1800" dirty="0">
                  <a:solidFill>
                    <a:schemeClr val="tx1"/>
                  </a:solidFill>
                  <a:latin typeface="Arial" panose="020B0604020202020204" pitchFamily="34" charset="0"/>
                  <a:ea typeface="宋体" panose="02010600030101010101" pitchFamily="2" charset="-122"/>
                </a:rPr>
                <a:t>非屏蔽双绞线</a:t>
              </a:r>
              <a:r>
                <a:rPr lang="en-US" altLang="zh-CN" sz="1800">
                  <a:solidFill>
                    <a:schemeClr val="tx1"/>
                  </a:solidFill>
                  <a:latin typeface="Arial" panose="020B0604020202020204" pitchFamily="34" charset="0"/>
                  <a:ea typeface="宋体" panose="02010600030101010101" pitchFamily="2" charset="-122"/>
                </a:rPr>
                <a:t>(UTP</a:t>
              </a:r>
              <a:r>
                <a:rPr lang="zh-CN" altLang="zh-CN" sz="1800" dirty="0">
                  <a:solidFill>
                    <a:schemeClr val="tx1"/>
                  </a:solidFill>
                  <a:latin typeface="Arial" panose="020B0604020202020204" pitchFamily="34" charset="0"/>
                  <a:ea typeface="宋体" panose="02010600030101010101" pitchFamily="2" charset="-122"/>
                </a:rPr>
                <a:t>电缆</a:t>
              </a:r>
              <a:r>
                <a:rPr lang="zh-CN" altLang="en-US" sz="1800" dirty="0">
                  <a:solidFill>
                    <a:schemeClr val="tx1"/>
                  </a:solidFill>
                  <a:latin typeface="Arial" panose="020B0604020202020204" pitchFamily="34" charset="0"/>
                  <a:ea typeface="宋体" panose="02010600030101010101" pitchFamily="2" charset="-122"/>
                </a:rPr>
                <a:t>: </a:t>
              </a:r>
              <a:r>
                <a:rPr lang="en-US" altLang="zh-CN" sz="1600">
                  <a:solidFill>
                    <a:schemeClr val="tx1"/>
                  </a:solidFill>
                  <a:latin typeface="Arial" panose="020B0604020202020204" pitchFamily="34" charset="0"/>
                  <a:ea typeface="宋体" panose="02010600030101010101" pitchFamily="2" charset="-122"/>
                </a:rPr>
                <a:t>Unshielded Twisted Pair</a:t>
              </a:r>
              <a:r>
                <a:rPr lang="en-US" altLang="zh-CN" sz="1800">
                  <a:solidFill>
                    <a:schemeClr val="tx1"/>
                  </a:solidFill>
                  <a:latin typeface="Arial" panose="020B0604020202020204" pitchFamily="34" charset="0"/>
                  <a:ea typeface="宋体" panose="02010600030101010101" pitchFamily="2" charset="-122"/>
                </a:rPr>
                <a:t>)</a:t>
              </a:r>
              <a:endParaRPr lang="en-US" altLang="zh-CN" sz="1800">
                <a:solidFill>
                  <a:schemeClr val="tx1"/>
                </a:solidFill>
                <a:latin typeface="Arial" panose="020B0604020202020204" pitchFamily="34" charset="0"/>
                <a:ea typeface="宋体" panose="02010600030101010101" pitchFamily="2" charset="-122"/>
              </a:endParaRPr>
            </a:p>
          </p:txBody>
        </p:sp>
      </p:grpSp>
      <p:sp>
        <p:nvSpPr>
          <p:cNvPr id="2172939" name="矩形 2172938"/>
          <p:cNvSpPr/>
          <p:nvPr/>
        </p:nvSpPr>
        <p:spPr>
          <a:xfrm>
            <a:off x="1646238" y="962025"/>
            <a:ext cx="8153400" cy="570865"/>
          </a:xfrm>
          <a:prstGeom prst="rect">
            <a:avLst/>
          </a:prstGeom>
          <a:noFill/>
          <a:ln w="9525">
            <a:noFill/>
          </a:ln>
        </p:spPr>
        <p:txBody>
          <a:bodyPr>
            <a:spAutoFit/>
          </a:bodyPr>
          <a:lstStyle/>
          <a:p>
            <a:pPr>
              <a:lnSpc>
                <a:spcPct val="130000"/>
              </a:lnSpc>
              <a:buFont typeface="Wingdings" panose="05000000000000000000" pitchFamily="2" charset="2"/>
            </a:pPr>
            <a:r>
              <a:rPr lang="zh-CN" altLang="en-US" sz="2400" dirty="0">
                <a:solidFill>
                  <a:schemeClr val="tx1"/>
                </a:solidFill>
                <a:latin typeface="楷体" panose="02010609060101010101" charset="-122"/>
                <a:ea typeface="楷体" panose="02010609060101010101" charset="-122"/>
              </a:rPr>
              <a:t>电缆线中的双绞线</a:t>
            </a:r>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宋体" panose="02010600030101010101" pitchFamily="2" charset="-122"/>
              <a:ea typeface="宋体" panose="02010600030101010101" pitchFamily="2" charset="-122"/>
            </a:endParaRPr>
          </a:p>
        </p:txBody>
      </p:sp>
      <p:grpSp>
        <p:nvGrpSpPr>
          <p:cNvPr id="2172946" name="组合 2172945"/>
          <p:cNvGrpSpPr/>
          <p:nvPr/>
        </p:nvGrpSpPr>
        <p:grpSpPr>
          <a:xfrm>
            <a:off x="7891463" y="5073650"/>
            <a:ext cx="1916112" cy="1673299"/>
            <a:chOff x="3102" y="2221"/>
            <a:chExt cx="2173" cy="2015"/>
          </a:xfrm>
        </p:grpSpPr>
        <p:pic>
          <p:nvPicPr>
            <p:cNvPr id="2172947" name="图片 2172946" descr="SNAG-0261"/>
            <p:cNvPicPr>
              <a:picLocks noChangeAspect="1"/>
            </p:cNvPicPr>
            <p:nvPr/>
          </p:nvPicPr>
          <p:blipFill>
            <a:blip r:embed="rId4">
              <a:clrChange>
                <a:clrFrom>
                  <a:srgbClr val="FFFFFF"/>
                </a:clrFrom>
                <a:clrTo>
                  <a:srgbClr val="FFFFFF">
                    <a:alpha val="0"/>
                  </a:srgbClr>
                </a:clrTo>
              </a:clrChange>
            </a:blip>
            <a:stretch>
              <a:fillRect/>
            </a:stretch>
          </p:blipFill>
          <p:spPr>
            <a:xfrm>
              <a:off x="3102" y="2221"/>
              <a:ext cx="2173" cy="1753"/>
            </a:xfrm>
            <a:prstGeom prst="rect">
              <a:avLst/>
            </a:prstGeom>
            <a:noFill/>
            <a:ln w="9525">
              <a:noFill/>
            </a:ln>
          </p:spPr>
        </p:pic>
        <p:sp>
          <p:nvSpPr>
            <p:cNvPr id="2172948" name="文本框 2172947"/>
            <p:cNvSpPr txBox="1"/>
            <p:nvPr/>
          </p:nvSpPr>
          <p:spPr>
            <a:xfrm>
              <a:off x="4272" y="3792"/>
              <a:ext cx="726" cy="444"/>
            </a:xfrm>
            <a:prstGeom prst="rect">
              <a:avLst/>
            </a:prstGeom>
            <a:noFill/>
            <a:ln w="9525">
              <a:noFill/>
            </a:ln>
          </p:spPr>
          <p:txBody>
            <a:bodyPr wrap="none" anchor="t" anchorCtr="0">
              <a:spAutoFit/>
            </a:bodyPr>
            <a:lstStyle/>
            <a:p>
              <a:r>
                <a:rPr lang="zh-CN" altLang="en-US" sz="1800" dirty="0">
                  <a:solidFill>
                    <a:schemeClr val="tx1"/>
                  </a:solidFill>
                  <a:latin typeface="Arial" panose="020B0604020202020204" pitchFamily="34" charset="0"/>
                  <a:ea typeface="宋体" panose="02010600030101010101" pitchFamily="2" charset="-122"/>
                </a:rPr>
                <a:t>网卡</a:t>
              </a:r>
              <a:endParaRPr lang="zh-CN" altLang="en-US" sz="1800" dirty="0">
                <a:solidFill>
                  <a:schemeClr val="tx1"/>
                </a:solidFill>
                <a:latin typeface="Arial" panose="020B0604020202020204" pitchFamily="34" charset="0"/>
                <a:ea typeface="宋体" panose="02010600030101010101" pitchFamily="2" charset="-122"/>
              </a:endParaRPr>
            </a:p>
          </p:txBody>
        </p:sp>
      </p:grpSp>
      <p:grpSp>
        <p:nvGrpSpPr>
          <p:cNvPr id="2172952" name="组合 2172951"/>
          <p:cNvGrpSpPr/>
          <p:nvPr/>
        </p:nvGrpSpPr>
        <p:grpSpPr>
          <a:xfrm>
            <a:off x="5243513" y="5281613"/>
            <a:ext cx="1992408" cy="1384893"/>
            <a:chOff x="3406" y="1247"/>
            <a:chExt cx="1787" cy="1270"/>
          </a:xfrm>
        </p:grpSpPr>
        <p:pic>
          <p:nvPicPr>
            <p:cNvPr id="2172953" name="图片 2172952" descr="SNAG-057"/>
            <p:cNvPicPr>
              <a:picLocks noChangeAspect="1"/>
            </p:cNvPicPr>
            <p:nvPr/>
          </p:nvPicPr>
          <p:blipFill>
            <a:blip r:embed="rId5">
              <a:clrChange>
                <a:clrFrom>
                  <a:srgbClr val="FFF8FF"/>
                </a:clrFrom>
                <a:clrTo>
                  <a:srgbClr val="FFF8FF">
                    <a:alpha val="0"/>
                  </a:srgbClr>
                </a:clrTo>
              </a:clrChange>
            </a:blip>
            <a:srcRect l="3300" r="1651" b="1711"/>
            <a:stretch>
              <a:fillRect/>
            </a:stretch>
          </p:blipFill>
          <p:spPr>
            <a:xfrm>
              <a:off x="3406" y="1247"/>
              <a:ext cx="1779" cy="888"/>
            </a:xfrm>
            <a:prstGeom prst="rect">
              <a:avLst/>
            </a:prstGeom>
            <a:noFill/>
            <a:ln w="9525">
              <a:noFill/>
            </a:ln>
          </p:spPr>
        </p:pic>
        <p:sp>
          <p:nvSpPr>
            <p:cNvPr id="2172954" name="文本框 2172953"/>
            <p:cNvSpPr txBox="1"/>
            <p:nvPr/>
          </p:nvSpPr>
          <p:spPr>
            <a:xfrm>
              <a:off x="3879" y="2179"/>
              <a:ext cx="1314" cy="338"/>
            </a:xfrm>
            <a:prstGeom prst="rect">
              <a:avLst/>
            </a:prstGeom>
            <a:noFill/>
            <a:ln w="9525">
              <a:noFill/>
            </a:ln>
          </p:spPr>
          <p:txBody>
            <a:bodyPr wrap="none" anchor="t" anchorCtr="0">
              <a:spAutoFit/>
            </a:bodyPr>
            <a:lstStyle/>
            <a:p>
              <a:r>
                <a:rPr lang="en-US" altLang="zh-CN" sz="1800">
                  <a:solidFill>
                    <a:schemeClr val="tx1"/>
                  </a:solidFill>
                  <a:latin typeface="Arial" panose="020B0604020202020204" pitchFamily="34" charset="0"/>
                  <a:ea typeface="宋体" panose="02010600030101010101" pitchFamily="2" charset="-122"/>
                </a:rPr>
                <a:t>RJ45 </a:t>
              </a:r>
              <a:r>
                <a:rPr lang="zh-CN" altLang="en-US" sz="1800" dirty="0">
                  <a:solidFill>
                    <a:schemeClr val="tx1"/>
                  </a:solidFill>
                  <a:latin typeface="Arial" panose="020B0604020202020204" pitchFamily="34" charset="0"/>
                  <a:ea typeface="宋体" panose="02010600030101010101" pitchFamily="2" charset="-122"/>
                </a:rPr>
                <a:t>连接器</a:t>
              </a:r>
              <a:endParaRPr lang="zh-CN" altLang="en-US" sz="1800" dirty="0">
                <a:solidFill>
                  <a:schemeClr val="tx1"/>
                </a:solidFill>
                <a:latin typeface="Arial" panose="020B0604020202020204" pitchFamily="34" charset="0"/>
                <a:ea typeface="宋体" panose="02010600030101010101" pitchFamily="2" charset="-122"/>
              </a:endParaRPr>
            </a:p>
          </p:txBody>
        </p:sp>
      </p:grpSp>
      <p:pic>
        <p:nvPicPr>
          <p:cNvPr id="18" name="图片 17" descr="校徽"/>
          <p:cNvPicPr>
            <a:picLocks noChangeAspect="1"/>
          </p:cNvPicPr>
          <p:nvPr/>
        </p:nvPicPr>
        <p:blipFill>
          <a:blip r:embed="rId6">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172955"/>
                                        </p:tgtEl>
                                        <p:attrNameLst>
                                          <p:attrName>style.visibility</p:attrName>
                                        </p:attrNameLst>
                                      </p:cBhvr>
                                      <p:to>
                                        <p:strVal val="visible"/>
                                      </p:to>
                                    </p:set>
                                    <p:animEffect transition="in" filter="fade">
                                      <p:cBhvr>
                                        <p:cTn id="7" dur="770" decel="100000"/>
                                        <p:tgtEl>
                                          <p:spTgt spid="2172955"/>
                                        </p:tgtEl>
                                      </p:cBhvr>
                                    </p:animEffect>
                                    <p:animScale>
                                      <p:cBhvr>
                                        <p:cTn id="8" dur="770" decel="100000"/>
                                        <p:tgtEl>
                                          <p:spTgt spid="2172955"/>
                                        </p:tgtEl>
                                      </p:cBhvr>
                                      <p:from x="10000" y="10000"/>
                                      <p:to x="200000" y="450000"/>
                                    </p:animScale>
                                    <p:animScale>
                                      <p:cBhvr>
                                        <p:cTn id="9" dur="1230" accel="100000" fill="hold">
                                          <p:stCondLst>
                                            <p:cond delay="770"/>
                                          </p:stCondLst>
                                        </p:cTn>
                                        <p:tgtEl>
                                          <p:spTgt spid="2172955"/>
                                        </p:tgtEl>
                                      </p:cBhvr>
                                      <p:from x="200000" y="450000"/>
                                      <p:to x="100000" y="100000"/>
                                    </p:animScale>
                                    <p:set>
                                      <p:cBhvr>
                                        <p:cTn id="10" dur="770" fill="hold"/>
                                        <p:tgtEl>
                                          <p:spTgt spid="2172955"/>
                                        </p:tgtEl>
                                        <p:attrNameLst>
                                          <p:attrName>ppt_x</p:attrName>
                                        </p:attrNameLst>
                                      </p:cBhvr>
                                      <p:to>
                                        <p:strVal val="(0.5)"/>
                                      </p:to>
                                    </p:set>
                                    <p:anim from="(0.5)" to="(#ppt_x)" calcmode="lin" valueType="num">
                                      <p:cBhvr>
                                        <p:cTn id="11" dur="1230" accel="100000" fill="hold">
                                          <p:stCondLst>
                                            <p:cond delay="770"/>
                                          </p:stCondLst>
                                        </p:cTn>
                                        <p:tgtEl>
                                          <p:spTgt spid="2172955"/>
                                        </p:tgtEl>
                                        <p:attrNameLst>
                                          <p:attrName>ppt_x</p:attrName>
                                        </p:attrNameLst>
                                      </p:cBhvr>
                                    </p:anim>
                                    <p:set>
                                      <p:cBhvr>
                                        <p:cTn id="12" dur="770" fill="hold"/>
                                        <p:tgtEl>
                                          <p:spTgt spid="2172955"/>
                                        </p:tgtEl>
                                        <p:attrNameLst>
                                          <p:attrName>ppt_y</p:attrName>
                                        </p:attrNameLst>
                                      </p:cBhvr>
                                      <p:to>
                                        <p:strVal val="(#ppt_y+0.4)"/>
                                      </p:to>
                                    </p:set>
                                    <p:anim from="(#ppt_y+0.4)" to="(#ppt_y)" calcmode="lin" valueType="num">
                                      <p:cBhvr>
                                        <p:cTn id="13" dur="1230" accel="100000" fill="hold">
                                          <p:stCondLst>
                                            <p:cond delay="770"/>
                                          </p:stCondLst>
                                        </p:cTn>
                                        <p:tgtEl>
                                          <p:spTgt spid="2172955"/>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1" presetClass="entr" presetSubtype="0" fill="hold" nodeType="clickEffect">
                                  <p:stCondLst>
                                    <p:cond delay="0"/>
                                  </p:stCondLst>
                                  <p:childTnLst>
                                    <p:set>
                                      <p:cBhvr>
                                        <p:cTn id="17" dur="1" fill="hold">
                                          <p:stCondLst>
                                            <p:cond delay="0"/>
                                          </p:stCondLst>
                                        </p:cTn>
                                        <p:tgtEl>
                                          <p:spTgt spid="2172945"/>
                                        </p:tgtEl>
                                        <p:attrNameLst>
                                          <p:attrName>style.visibility</p:attrName>
                                        </p:attrNameLst>
                                      </p:cBhvr>
                                      <p:to>
                                        <p:strVal val="visible"/>
                                      </p:to>
                                    </p:set>
                                    <p:animEffect transition="in" filter="fade">
                                      <p:cBhvr>
                                        <p:cTn id="18" dur="770" decel="100000"/>
                                        <p:tgtEl>
                                          <p:spTgt spid="2172945"/>
                                        </p:tgtEl>
                                      </p:cBhvr>
                                    </p:animEffect>
                                    <p:animScale>
                                      <p:cBhvr>
                                        <p:cTn id="19" dur="770" decel="100000"/>
                                        <p:tgtEl>
                                          <p:spTgt spid="2172945"/>
                                        </p:tgtEl>
                                      </p:cBhvr>
                                      <p:from x="10000" y="10000"/>
                                      <p:to x="200000" y="450000"/>
                                    </p:animScale>
                                    <p:animScale>
                                      <p:cBhvr>
                                        <p:cTn id="20" dur="1230" accel="100000" fill="hold">
                                          <p:stCondLst>
                                            <p:cond delay="770"/>
                                          </p:stCondLst>
                                        </p:cTn>
                                        <p:tgtEl>
                                          <p:spTgt spid="2172945"/>
                                        </p:tgtEl>
                                      </p:cBhvr>
                                      <p:from x="200000" y="450000"/>
                                      <p:to x="100000" y="100000"/>
                                    </p:animScale>
                                    <p:set>
                                      <p:cBhvr>
                                        <p:cTn id="21" dur="770" fill="hold"/>
                                        <p:tgtEl>
                                          <p:spTgt spid="2172945"/>
                                        </p:tgtEl>
                                        <p:attrNameLst>
                                          <p:attrName>ppt_x</p:attrName>
                                        </p:attrNameLst>
                                      </p:cBhvr>
                                      <p:to>
                                        <p:strVal val="(0.5)"/>
                                      </p:to>
                                    </p:set>
                                    <p:anim from="(0.5)" to="(#ppt_x)" calcmode="lin" valueType="num">
                                      <p:cBhvr>
                                        <p:cTn id="22" dur="1230" accel="100000" fill="hold">
                                          <p:stCondLst>
                                            <p:cond delay="770"/>
                                          </p:stCondLst>
                                        </p:cTn>
                                        <p:tgtEl>
                                          <p:spTgt spid="2172945"/>
                                        </p:tgtEl>
                                        <p:attrNameLst>
                                          <p:attrName>ppt_x</p:attrName>
                                        </p:attrNameLst>
                                      </p:cBhvr>
                                    </p:anim>
                                    <p:set>
                                      <p:cBhvr>
                                        <p:cTn id="23" dur="770" fill="hold"/>
                                        <p:tgtEl>
                                          <p:spTgt spid="2172945"/>
                                        </p:tgtEl>
                                        <p:attrNameLst>
                                          <p:attrName>ppt_y</p:attrName>
                                        </p:attrNameLst>
                                      </p:cBhvr>
                                      <p:to>
                                        <p:strVal val="(#ppt_y+0.4)"/>
                                      </p:to>
                                    </p:set>
                                    <p:anim from="(#ppt_y+0.4)" to="(#ppt_y)" calcmode="lin" valueType="num">
                                      <p:cBhvr>
                                        <p:cTn id="24" dur="1230" accel="100000" fill="hold">
                                          <p:stCondLst>
                                            <p:cond delay="770"/>
                                          </p:stCondLst>
                                        </p:cTn>
                                        <p:tgtEl>
                                          <p:spTgt spid="2172945"/>
                                        </p:tgtEl>
                                        <p:attrNameLst>
                                          <p:attrName>ppt_y</p:attrName>
                                        </p:attrNameLst>
                                      </p:cBhvr>
                                    </p:anim>
                                  </p:childTnLst>
                                </p:cTn>
                              </p:par>
                            </p:childTnLst>
                          </p:cTn>
                        </p:par>
                      </p:childTnLst>
                    </p:cTn>
                  </p:par>
                  <p:par>
                    <p:cTn id="25" fill="hold">
                      <p:stCondLst>
                        <p:cond delay="indefinite"/>
                      </p:stCondLst>
                      <p:childTnLst>
                        <p:par>
                          <p:cTn id="26" fill="hold">
                            <p:stCondLst>
                              <p:cond delay="0"/>
                            </p:stCondLst>
                            <p:childTnLst>
                              <p:par>
                                <p:cTn id="27" presetID="51" presetClass="entr" presetSubtype="0" fill="hold" nodeType="clickEffect">
                                  <p:stCondLst>
                                    <p:cond delay="0"/>
                                  </p:stCondLst>
                                  <p:childTnLst>
                                    <p:set>
                                      <p:cBhvr>
                                        <p:cTn id="28" dur="1" fill="hold">
                                          <p:stCondLst>
                                            <p:cond delay="0"/>
                                          </p:stCondLst>
                                        </p:cTn>
                                        <p:tgtEl>
                                          <p:spTgt spid="2172936"/>
                                        </p:tgtEl>
                                        <p:attrNameLst>
                                          <p:attrName>style.visibility</p:attrName>
                                        </p:attrNameLst>
                                      </p:cBhvr>
                                      <p:to>
                                        <p:strVal val="visible"/>
                                      </p:to>
                                    </p:set>
                                    <p:animEffect transition="in" filter="fade">
                                      <p:cBhvr>
                                        <p:cTn id="29" dur="770" decel="100000"/>
                                        <p:tgtEl>
                                          <p:spTgt spid="2172936"/>
                                        </p:tgtEl>
                                      </p:cBhvr>
                                    </p:animEffect>
                                    <p:animScale>
                                      <p:cBhvr>
                                        <p:cTn id="30" dur="770" decel="100000"/>
                                        <p:tgtEl>
                                          <p:spTgt spid="2172936"/>
                                        </p:tgtEl>
                                      </p:cBhvr>
                                      <p:from x="10000" y="10000"/>
                                      <p:to x="200000" y="450000"/>
                                    </p:animScale>
                                    <p:animScale>
                                      <p:cBhvr>
                                        <p:cTn id="31" dur="1230" accel="100000" fill="hold">
                                          <p:stCondLst>
                                            <p:cond delay="770"/>
                                          </p:stCondLst>
                                        </p:cTn>
                                        <p:tgtEl>
                                          <p:spTgt spid="2172936"/>
                                        </p:tgtEl>
                                      </p:cBhvr>
                                      <p:from x="200000" y="450000"/>
                                      <p:to x="100000" y="100000"/>
                                    </p:animScale>
                                    <p:set>
                                      <p:cBhvr>
                                        <p:cTn id="32" dur="770" fill="hold"/>
                                        <p:tgtEl>
                                          <p:spTgt spid="2172936"/>
                                        </p:tgtEl>
                                        <p:attrNameLst>
                                          <p:attrName>ppt_x</p:attrName>
                                        </p:attrNameLst>
                                      </p:cBhvr>
                                      <p:to>
                                        <p:strVal val="(0.5)"/>
                                      </p:to>
                                    </p:set>
                                    <p:anim from="(0.5)" to="(#ppt_x)" calcmode="lin" valueType="num">
                                      <p:cBhvr>
                                        <p:cTn id="33" dur="1230" accel="100000" fill="hold">
                                          <p:stCondLst>
                                            <p:cond delay="770"/>
                                          </p:stCondLst>
                                        </p:cTn>
                                        <p:tgtEl>
                                          <p:spTgt spid="2172936"/>
                                        </p:tgtEl>
                                        <p:attrNameLst>
                                          <p:attrName>ppt_x</p:attrName>
                                        </p:attrNameLst>
                                      </p:cBhvr>
                                    </p:anim>
                                    <p:set>
                                      <p:cBhvr>
                                        <p:cTn id="34" dur="770" fill="hold"/>
                                        <p:tgtEl>
                                          <p:spTgt spid="2172936"/>
                                        </p:tgtEl>
                                        <p:attrNameLst>
                                          <p:attrName>ppt_y</p:attrName>
                                        </p:attrNameLst>
                                      </p:cBhvr>
                                      <p:to>
                                        <p:strVal val="(#ppt_y+0.4)"/>
                                      </p:to>
                                    </p:set>
                                    <p:anim from="(#ppt_y+0.4)" to="(#ppt_y)" calcmode="lin" valueType="num">
                                      <p:cBhvr>
                                        <p:cTn id="35" dur="1230" accel="100000" fill="hold">
                                          <p:stCondLst>
                                            <p:cond delay="770"/>
                                          </p:stCondLst>
                                        </p:cTn>
                                        <p:tgtEl>
                                          <p:spTgt spid="2172936"/>
                                        </p:tgtEl>
                                        <p:attrNameLst>
                                          <p:attrName>ppt_y</p:attrName>
                                        </p:attrNameLst>
                                      </p:cBhvr>
                                    </p:anim>
                                  </p:childTnLst>
                                </p:cTn>
                              </p:par>
                            </p:childTnLst>
                          </p:cTn>
                        </p:par>
                      </p:childTnLst>
                    </p:cTn>
                  </p:par>
                  <p:par>
                    <p:cTn id="36" fill="hold">
                      <p:stCondLst>
                        <p:cond delay="indefinite"/>
                      </p:stCondLst>
                      <p:childTnLst>
                        <p:par>
                          <p:cTn id="37" fill="hold">
                            <p:stCondLst>
                              <p:cond delay="0"/>
                            </p:stCondLst>
                            <p:childTnLst>
                              <p:par>
                                <p:cTn id="38" presetID="51" presetClass="entr" presetSubtype="0" fill="hold" nodeType="clickEffect">
                                  <p:stCondLst>
                                    <p:cond delay="0"/>
                                  </p:stCondLst>
                                  <p:childTnLst>
                                    <p:set>
                                      <p:cBhvr>
                                        <p:cTn id="39" dur="1" fill="hold">
                                          <p:stCondLst>
                                            <p:cond delay="0"/>
                                          </p:stCondLst>
                                        </p:cTn>
                                        <p:tgtEl>
                                          <p:spTgt spid="2172952"/>
                                        </p:tgtEl>
                                        <p:attrNameLst>
                                          <p:attrName>style.visibility</p:attrName>
                                        </p:attrNameLst>
                                      </p:cBhvr>
                                      <p:to>
                                        <p:strVal val="visible"/>
                                      </p:to>
                                    </p:set>
                                    <p:animEffect transition="in" filter="fade">
                                      <p:cBhvr>
                                        <p:cTn id="40" dur="770" decel="100000"/>
                                        <p:tgtEl>
                                          <p:spTgt spid="2172952"/>
                                        </p:tgtEl>
                                      </p:cBhvr>
                                    </p:animEffect>
                                    <p:animScale>
                                      <p:cBhvr>
                                        <p:cTn id="41" dur="770" decel="100000"/>
                                        <p:tgtEl>
                                          <p:spTgt spid="2172952"/>
                                        </p:tgtEl>
                                      </p:cBhvr>
                                      <p:from x="10000" y="10000"/>
                                      <p:to x="200000" y="450000"/>
                                    </p:animScale>
                                    <p:animScale>
                                      <p:cBhvr>
                                        <p:cTn id="42" dur="1230" accel="100000" fill="hold">
                                          <p:stCondLst>
                                            <p:cond delay="770"/>
                                          </p:stCondLst>
                                        </p:cTn>
                                        <p:tgtEl>
                                          <p:spTgt spid="2172952"/>
                                        </p:tgtEl>
                                      </p:cBhvr>
                                      <p:from x="200000" y="450000"/>
                                      <p:to x="100000" y="100000"/>
                                    </p:animScale>
                                    <p:set>
                                      <p:cBhvr>
                                        <p:cTn id="43" dur="770" fill="hold"/>
                                        <p:tgtEl>
                                          <p:spTgt spid="2172952"/>
                                        </p:tgtEl>
                                        <p:attrNameLst>
                                          <p:attrName>ppt_x</p:attrName>
                                        </p:attrNameLst>
                                      </p:cBhvr>
                                      <p:to>
                                        <p:strVal val="(0.5)"/>
                                      </p:to>
                                    </p:set>
                                    <p:anim from="(0.5)" to="(#ppt_x)" calcmode="lin" valueType="num">
                                      <p:cBhvr>
                                        <p:cTn id="44" dur="1230" accel="100000" fill="hold">
                                          <p:stCondLst>
                                            <p:cond delay="770"/>
                                          </p:stCondLst>
                                        </p:cTn>
                                        <p:tgtEl>
                                          <p:spTgt spid="2172952"/>
                                        </p:tgtEl>
                                        <p:attrNameLst>
                                          <p:attrName>ppt_x</p:attrName>
                                        </p:attrNameLst>
                                      </p:cBhvr>
                                    </p:anim>
                                    <p:set>
                                      <p:cBhvr>
                                        <p:cTn id="45" dur="770" fill="hold"/>
                                        <p:tgtEl>
                                          <p:spTgt spid="2172952"/>
                                        </p:tgtEl>
                                        <p:attrNameLst>
                                          <p:attrName>ppt_y</p:attrName>
                                        </p:attrNameLst>
                                      </p:cBhvr>
                                      <p:to>
                                        <p:strVal val="(#ppt_y+0.4)"/>
                                      </p:to>
                                    </p:set>
                                    <p:anim from="(#ppt_y+0.4)" to="(#ppt_y)" calcmode="lin" valueType="num">
                                      <p:cBhvr>
                                        <p:cTn id="46" dur="1230" accel="100000" fill="hold">
                                          <p:stCondLst>
                                            <p:cond delay="770"/>
                                          </p:stCondLst>
                                        </p:cTn>
                                        <p:tgtEl>
                                          <p:spTgt spid="2172952"/>
                                        </p:tgtEl>
                                        <p:attrNameLst>
                                          <p:attrName>ppt_y</p:attrName>
                                        </p:attrNameLst>
                                      </p:cBhvr>
                                    </p:anim>
                                  </p:childTnLst>
                                </p:cTn>
                              </p:par>
                            </p:childTnLst>
                          </p:cTn>
                        </p:par>
                      </p:childTnLst>
                    </p:cTn>
                  </p:par>
                  <p:par>
                    <p:cTn id="47" fill="hold">
                      <p:stCondLst>
                        <p:cond delay="indefinite"/>
                      </p:stCondLst>
                      <p:childTnLst>
                        <p:par>
                          <p:cTn id="48" fill="hold">
                            <p:stCondLst>
                              <p:cond delay="0"/>
                            </p:stCondLst>
                            <p:childTnLst>
                              <p:par>
                                <p:cTn id="49" presetID="51" presetClass="entr" presetSubtype="0" fill="hold" nodeType="clickEffect">
                                  <p:stCondLst>
                                    <p:cond delay="0"/>
                                  </p:stCondLst>
                                  <p:childTnLst>
                                    <p:set>
                                      <p:cBhvr>
                                        <p:cTn id="50" dur="1" fill="hold">
                                          <p:stCondLst>
                                            <p:cond delay="0"/>
                                          </p:stCondLst>
                                        </p:cTn>
                                        <p:tgtEl>
                                          <p:spTgt spid="2172946"/>
                                        </p:tgtEl>
                                        <p:attrNameLst>
                                          <p:attrName>style.visibility</p:attrName>
                                        </p:attrNameLst>
                                      </p:cBhvr>
                                      <p:to>
                                        <p:strVal val="visible"/>
                                      </p:to>
                                    </p:set>
                                    <p:animEffect transition="in" filter="fade">
                                      <p:cBhvr>
                                        <p:cTn id="51" dur="770" decel="100000"/>
                                        <p:tgtEl>
                                          <p:spTgt spid="2172946"/>
                                        </p:tgtEl>
                                      </p:cBhvr>
                                    </p:animEffect>
                                    <p:animScale>
                                      <p:cBhvr>
                                        <p:cTn id="52" dur="770" decel="100000"/>
                                        <p:tgtEl>
                                          <p:spTgt spid="2172946"/>
                                        </p:tgtEl>
                                      </p:cBhvr>
                                      <p:from x="10000" y="10000"/>
                                      <p:to x="200000" y="450000"/>
                                    </p:animScale>
                                    <p:animScale>
                                      <p:cBhvr>
                                        <p:cTn id="53" dur="1230" accel="100000" fill="hold">
                                          <p:stCondLst>
                                            <p:cond delay="770"/>
                                          </p:stCondLst>
                                        </p:cTn>
                                        <p:tgtEl>
                                          <p:spTgt spid="2172946"/>
                                        </p:tgtEl>
                                      </p:cBhvr>
                                      <p:from x="200000" y="450000"/>
                                      <p:to x="100000" y="100000"/>
                                    </p:animScale>
                                    <p:set>
                                      <p:cBhvr>
                                        <p:cTn id="54" dur="770" fill="hold"/>
                                        <p:tgtEl>
                                          <p:spTgt spid="2172946"/>
                                        </p:tgtEl>
                                        <p:attrNameLst>
                                          <p:attrName>ppt_x</p:attrName>
                                        </p:attrNameLst>
                                      </p:cBhvr>
                                      <p:to>
                                        <p:strVal val="(0.5)"/>
                                      </p:to>
                                    </p:set>
                                    <p:anim from="(0.5)" to="(#ppt_x)" calcmode="lin" valueType="num">
                                      <p:cBhvr>
                                        <p:cTn id="55" dur="1230" accel="100000" fill="hold">
                                          <p:stCondLst>
                                            <p:cond delay="770"/>
                                          </p:stCondLst>
                                        </p:cTn>
                                        <p:tgtEl>
                                          <p:spTgt spid="2172946"/>
                                        </p:tgtEl>
                                        <p:attrNameLst>
                                          <p:attrName>ppt_x</p:attrName>
                                        </p:attrNameLst>
                                      </p:cBhvr>
                                    </p:anim>
                                    <p:set>
                                      <p:cBhvr>
                                        <p:cTn id="56" dur="770" fill="hold"/>
                                        <p:tgtEl>
                                          <p:spTgt spid="2172946"/>
                                        </p:tgtEl>
                                        <p:attrNameLst>
                                          <p:attrName>ppt_y</p:attrName>
                                        </p:attrNameLst>
                                      </p:cBhvr>
                                      <p:to>
                                        <p:strVal val="(#ppt_y+0.4)"/>
                                      </p:to>
                                    </p:set>
                                    <p:anim from="(#ppt_y+0.4)" to="(#ppt_y)" calcmode="lin" valueType="num">
                                      <p:cBhvr>
                                        <p:cTn id="57" dur="1230" accel="100000" fill="hold">
                                          <p:stCondLst>
                                            <p:cond delay="770"/>
                                          </p:stCondLst>
                                        </p:cTn>
                                        <p:tgtEl>
                                          <p:spTgt spid="217294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7026" name="组合 2177025"/>
          <p:cNvGrpSpPr/>
          <p:nvPr/>
        </p:nvGrpSpPr>
        <p:grpSpPr>
          <a:xfrm>
            <a:off x="4902200" y="2284413"/>
            <a:ext cx="5456238" cy="3236912"/>
            <a:chOff x="2059" y="1466"/>
            <a:chExt cx="3437" cy="2039"/>
          </a:xfrm>
        </p:grpSpPr>
        <p:pic>
          <p:nvPicPr>
            <p:cNvPr id="2177027" name="图片 2177026" descr="SNAG-034"/>
            <p:cNvPicPr>
              <a:picLocks noChangeAspect="1"/>
            </p:cNvPicPr>
            <p:nvPr/>
          </p:nvPicPr>
          <p:blipFill>
            <a:blip r:embed="rId1">
              <a:clrChange>
                <a:clrFrom>
                  <a:srgbClr val="FFF8FF"/>
                </a:clrFrom>
                <a:clrTo>
                  <a:srgbClr val="FFF8FF">
                    <a:alpha val="0"/>
                  </a:srgbClr>
                </a:clrTo>
              </a:clrChange>
            </a:blip>
            <a:stretch>
              <a:fillRect/>
            </a:stretch>
          </p:blipFill>
          <p:spPr>
            <a:xfrm>
              <a:off x="2059" y="2250"/>
              <a:ext cx="3437" cy="528"/>
            </a:xfrm>
            <a:prstGeom prst="rect">
              <a:avLst/>
            </a:prstGeom>
            <a:noFill/>
            <a:ln w="9525">
              <a:noFill/>
            </a:ln>
          </p:spPr>
        </p:pic>
        <p:pic>
          <p:nvPicPr>
            <p:cNvPr id="2177028" name="图片 2177027" descr="SNAG-0241"/>
            <p:cNvPicPr>
              <a:picLocks noChangeAspect="1"/>
            </p:cNvPicPr>
            <p:nvPr/>
          </p:nvPicPr>
          <p:blipFill>
            <a:blip r:embed="rId2">
              <a:clrChange>
                <a:clrFrom>
                  <a:srgbClr val="FFFFFF"/>
                </a:clrFrom>
                <a:clrTo>
                  <a:srgbClr val="FFFFFF">
                    <a:alpha val="0"/>
                  </a:srgbClr>
                </a:clrTo>
              </a:clrChange>
            </a:blip>
            <a:stretch>
              <a:fillRect/>
            </a:stretch>
          </p:blipFill>
          <p:spPr>
            <a:xfrm>
              <a:off x="2456" y="1488"/>
              <a:ext cx="721" cy="744"/>
            </a:xfrm>
            <a:prstGeom prst="rect">
              <a:avLst/>
            </a:prstGeom>
            <a:noFill/>
            <a:ln w="9525">
              <a:noFill/>
            </a:ln>
          </p:spPr>
        </p:pic>
        <p:pic>
          <p:nvPicPr>
            <p:cNvPr id="2177029" name="图片 2177028" descr="SNAG-0241"/>
            <p:cNvPicPr>
              <a:picLocks noChangeAspect="1"/>
            </p:cNvPicPr>
            <p:nvPr/>
          </p:nvPicPr>
          <p:blipFill>
            <a:blip r:embed="rId2">
              <a:clrChange>
                <a:clrFrom>
                  <a:srgbClr val="FFFFFF"/>
                </a:clrFrom>
                <a:clrTo>
                  <a:srgbClr val="FFFFFF">
                    <a:alpha val="0"/>
                  </a:srgbClr>
                </a:clrTo>
              </a:clrChange>
            </a:blip>
            <a:stretch>
              <a:fillRect/>
            </a:stretch>
          </p:blipFill>
          <p:spPr>
            <a:xfrm>
              <a:off x="3752" y="2761"/>
              <a:ext cx="721" cy="744"/>
            </a:xfrm>
            <a:prstGeom prst="rect">
              <a:avLst/>
            </a:prstGeom>
            <a:noFill/>
            <a:ln w="9525">
              <a:noFill/>
            </a:ln>
          </p:spPr>
        </p:pic>
        <p:pic>
          <p:nvPicPr>
            <p:cNvPr id="2177030" name="图片 2177029" descr="SNAG-0241"/>
            <p:cNvPicPr>
              <a:picLocks noChangeAspect="1"/>
            </p:cNvPicPr>
            <p:nvPr/>
          </p:nvPicPr>
          <p:blipFill>
            <a:blip r:embed="rId2">
              <a:clrChange>
                <a:clrFrom>
                  <a:srgbClr val="FFFFFF"/>
                </a:clrFrom>
                <a:clrTo>
                  <a:srgbClr val="FFFFFF">
                    <a:alpha val="0"/>
                  </a:srgbClr>
                </a:clrTo>
              </a:clrChange>
            </a:blip>
            <a:stretch>
              <a:fillRect/>
            </a:stretch>
          </p:blipFill>
          <p:spPr>
            <a:xfrm>
              <a:off x="4165" y="1466"/>
              <a:ext cx="721" cy="744"/>
            </a:xfrm>
            <a:prstGeom prst="rect">
              <a:avLst/>
            </a:prstGeom>
            <a:noFill/>
            <a:ln w="9525">
              <a:noFill/>
            </a:ln>
          </p:spPr>
        </p:pic>
        <p:sp>
          <p:nvSpPr>
            <p:cNvPr id="2177031" name="任意多边形 2177030"/>
            <p:cNvSpPr/>
            <p:nvPr/>
          </p:nvSpPr>
          <p:spPr>
            <a:xfrm>
              <a:off x="2248" y="1936"/>
              <a:ext cx="233" cy="553"/>
            </a:xfrm>
            <a:custGeom>
              <a:avLst/>
              <a:gdLst/>
              <a:ahLst/>
              <a:cxnLst/>
              <a:rect l="0" t="0" r="0" b="0"/>
              <a:pathLst>
                <a:path w="233" h="553">
                  <a:moveTo>
                    <a:pt x="233" y="0"/>
                  </a:moveTo>
                  <a:cubicBezTo>
                    <a:pt x="133" y="25"/>
                    <a:pt x="30" y="51"/>
                    <a:pt x="15" y="102"/>
                  </a:cubicBezTo>
                  <a:cubicBezTo>
                    <a:pt x="0" y="153"/>
                    <a:pt x="123" y="256"/>
                    <a:pt x="140" y="309"/>
                  </a:cubicBezTo>
                  <a:cubicBezTo>
                    <a:pt x="157" y="362"/>
                    <a:pt x="125" y="380"/>
                    <a:pt x="120" y="421"/>
                  </a:cubicBezTo>
                  <a:cubicBezTo>
                    <a:pt x="115" y="462"/>
                    <a:pt x="114" y="526"/>
                    <a:pt x="112" y="553"/>
                  </a:cubicBezTo>
                </a:path>
              </a:pathLst>
            </a:custGeom>
            <a:noFill/>
            <a:ln w="38100" cap="flat" cmpd="sng">
              <a:solidFill>
                <a:schemeClr val="bg2"/>
              </a:solidFill>
              <a:prstDash val="solid"/>
              <a:headEnd type="none" w="med" len="med"/>
              <a:tailEnd type="none" w="med" len="med"/>
            </a:ln>
          </p:spPr>
          <p:txBody>
            <a:bodyPr/>
            <a:lstStyle/>
            <a:p>
              <a:endParaRPr lang="zh-CN" altLang="en-US"/>
            </a:p>
          </p:txBody>
        </p:sp>
        <p:sp>
          <p:nvSpPr>
            <p:cNvPr id="2177032" name="任意多边形 2177031"/>
            <p:cNvSpPr/>
            <p:nvPr/>
          </p:nvSpPr>
          <p:spPr>
            <a:xfrm>
              <a:off x="3501" y="2638"/>
              <a:ext cx="274" cy="592"/>
            </a:xfrm>
            <a:custGeom>
              <a:avLst/>
              <a:gdLst/>
              <a:ahLst/>
              <a:cxnLst/>
              <a:rect l="0" t="0" r="0" b="0"/>
              <a:pathLst>
                <a:path w="274" h="592">
                  <a:moveTo>
                    <a:pt x="164" y="0"/>
                  </a:moveTo>
                  <a:cubicBezTo>
                    <a:pt x="155" y="28"/>
                    <a:pt x="146" y="56"/>
                    <a:pt x="149" y="78"/>
                  </a:cubicBezTo>
                  <a:cubicBezTo>
                    <a:pt x="152" y="100"/>
                    <a:pt x="168" y="101"/>
                    <a:pt x="180" y="132"/>
                  </a:cubicBezTo>
                  <a:cubicBezTo>
                    <a:pt x="192" y="163"/>
                    <a:pt x="247" y="213"/>
                    <a:pt x="219" y="265"/>
                  </a:cubicBezTo>
                  <a:cubicBezTo>
                    <a:pt x="191" y="317"/>
                    <a:pt x="0" y="390"/>
                    <a:pt x="9" y="444"/>
                  </a:cubicBezTo>
                  <a:cubicBezTo>
                    <a:pt x="18" y="498"/>
                    <a:pt x="146" y="545"/>
                    <a:pt x="274" y="592"/>
                  </a:cubicBezTo>
                </a:path>
              </a:pathLst>
            </a:custGeom>
            <a:noFill/>
            <a:ln w="38100" cap="flat" cmpd="sng">
              <a:solidFill>
                <a:schemeClr val="bg2"/>
              </a:solidFill>
              <a:prstDash val="solid"/>
              <a:headEnd type="none" w="med" len="med"/>
              <a:tailEnd type="none" w="med" len="med"/>
            </a:ln>
          </p:spPr>
          <p:txBody>
            <a:bodyPr/>
            <a:lstStyle/>
            <a:p>
              <a:endParaRPr lang="zh-CN" altLang="en-US"/>
            </a:p>
          </p:txBody>
        </p:sp>
        <p:sp>
          <p:nvSpPr>
            <p:cNvPr id="2177033" name="任意多边形 2177032"/>
            <p:cNvSpPr/>
            <p:nvPr/>
          </p:nvSpPr>
          <p:spPr>
            <a:xfrm>
              <a:off x="4065" y="1913"/>
              <a:ext cx="924" cy="516"/>
            </a:xfrm>
            <a:custGeom>
              <a:avLst/>
              <a:gdLst/>
              <a:ahLst/>
              <a:cxnLst/>
              <a:rect l="0" t="0" r="0" b="0"/>
              <a:pathLst>
                <a:path w="924" h="516">
                  <a:moveTo>
                    <a:pt x="123" y="0"/>
                  </a:moveTo>
                  <a:cubicBezTo>
                    <a:pt x="61" y="51"/>
                    <a:pt x="0" y="102"/>
                    <a:pt x="11" y="152"/>
                  </a:cubicBezTo>
                  <a:cubicBezTo>
                    <a:pt x="22" y="202"/>
                    <a:pt x="153" y="259"/>
                    <a:pt x="191" y="300"/>
                  </a:cubicBezTo>
                  <a:cubicBezTo>
                    <a:pt x="229" y="341"/>
                    <a:pt x="148" y="401"/>
                    <a:pt x="239" y="400"/>
                  </a:cubicBezTo>
                  <a:cubicBezTo>
                    <a:pt x="330" y="399"/>
                    <a:pt x="628" y="304"/>
                    <a:pt x="739" y="292"/>
                  </a:cubicBezTo>
                  <a:cubicBezTo>
                    <a:pt x="850" y="280"/>
                    <a:pt x="882" y="305"/>
                    <a:pt x="903" y="328"/>
                  </a:cubicBezTo>
                  <a:cubicBezTo>
                    <a:pt x="924" y="351"/>
                    <a:pt x="874" y="401"/>
                    <a:pt x="867" y="432"/>
                  </a:cubicBezTo>
                  <a:cubicBezTo>
                    <a:pt x="860" y="463"/>
                    <a:pt x="864" y="499"/>
                    <a:pt x="863" y="516"/>
                  </a:cubicBezTo>
                </a:path>
              </a:pathLst>
            </a:custGeom>
            <a:noFill/>
            <a:ln w="38100" cap="flat" cmpd="sng">
              <a:solidFill>
                <a:schemeClr val="bg2"/>
              </a:solidFill>
              <a:prstDash val="solid"/>
              <a:headEnd type="none" w="med" len="med"/>
              <a:tailEnd type="none" w="med" len="med"/>
            </a:ln>
          </p:spPr>
          <p:txBody>
            <a:bodyPr/>
            <a:lstStyle/>
            <a:p>
              <a:endParaRPr lang="zh-CN" altLang="en-US"/>
            </a:p>
          </p:txBody>
        </p:sp>
        <p:sp>
          <p:nvSpPr>
            <p:cNvPr id="2177034" name="文本框 2177033"/>
            <p:cNvSpPr txBox="1"/>
            <p:nvPr/>
          </p:nvSpPr>
          <p:spPr>
            <a:xfrm>
              <a:off x="3330" y="2212"/>
              <a:ext cx="547" cy="232"/>
            </a:xfrm>
            <a:prstGeom prst="rect">
              <a:avLst/>
            </a:prstGeom>
            <a:noFill/>
            <a:ln w="9525">
              <a:noFill/>
            </a:ln>
          </p:spPr>
          <p:txBody>
            <a:bodyPr wrap="none" anchor="t" anchorCtr="0">
              <a:spAutoFit/>
            </a:bodyPr>
            <a:lstStyle/>
            <a:p>
              <a:r>
                <a:rPr lang="zh-CN" altLang="en-US" sz="1800" dirty="0">
                  <a:latin typeface="Times New Roman" panose="02020603050405020304" pitchFamily="18" charset="0"/>
                  <a:ea typeface="楷体_GB2312" pitchFamily="49" charset="-122"/>
                </a:rPr>
                <a:t>连接器</a:t>
              </a:r>
              <a:endParaRPr lang="zh-CN" altLang="en-US" sz="1800" dirty="0">
                <a:latin typeface="Times New Roman" panose="02020603050405020304" pitchFamily="18" charset="0"/>
                <a:ea typeface="楷体_GB2312" pitchFamily="49" charset="-122"/>
              </a:endParaRPr>
            </a:p>
          </p:txBody>
        </p:sp>
      </p:grpSp>
      <p:grpSp>
        <p:nvGrpSpPr>
          <p:cNvPr id="2177035" name="组合 2177034"/>
          <p:cNvGrpSpPr/>
          <p:nvPr/>
        </p:nvGrpSpPr>
        <p:grpSpPr>
          <a:xfrm>
            <a:off x="1873250" y="3302000"/>
            <a:ext cx="4343400" cy="2687638"/>
            <a:chOff x="263" y="2338"/>
            <a:chExt cx="2736" cy="1693"/>
          </a:xfrm>
        </p:grpSpPr>
        <p:sp>
          <p:nvSpPr>
            <p:cNvPr id="2177036" name="椭圆 2177035"/>
            <p:cNvSpPr/>
            <p:nvPr/>
          </p:nvSpPr>
          <p:spPr>
            <a:xfrm>
              <a:off x="848" y="3488"/>
              <a:ext cx="158" cy="331"/>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77037" name="椭圆 2177036"/>
            <p:cNvSpPr/>
            <p:nvPr/>
          </p:nvSpPr>
          <p:spPr>
            <a:xfrm>
              <a:off x="1324" y="3488"/>
              <a:ext cx="158" cy="331"/>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77038" name="椭圆 2177037"/>
            <p:cNvSpPr/>
            <p:nvPr/>
          </p:nvSpPr>
          <p:spPr>
            <a:xfrm>
              <a:off x="2018" y="3488"/>
              <a:ext cx="158" cy="331"/>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77039" name="椭圆 2177038"/>
            <p:cNvSpPr/>
            <p:nvPr/>
          </p:nvSpPr>
          <p:spPr>
            <a:xfrm>
              <a:off x="2424" y="3488"/>
              <a:ext cx="159" cy="331"/>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77040" name="椭圆 2177039"/>
            <p:cNvSpPr/>
            <p:nvPr/>
          </p:nvSpPr>
          <p:spPr>
            <a:xfrm>
              <a:off x="1562" y="3156"/>
              <a:ext cx="317" cy="156"/>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77041" name="任意多边形 2177040"/>
            <p:cNvSpPr/>
            <p:nvPr/>
          </p:nvSpPr>
          <p:spPr>
            <a:xfrm>
              <a:off x="927" y="3239"/>
              <a:ext cx="635" cy="249"/>
            </a:xfrm>
            <a:custGeom>
              <a:avLst/>
              <a:gdLst/>
              <a:ahLst/>
              <a:cxnLst/>
              <a:rect l="0" t="0" r="0" b="0"/>
              <a:pathLst>
                <a:path w="384" h="144">
                  <a:moveTo>
                    <a:pt x="0" y="144"/>
                  </a:moveTo>
                  <a:lnTo>
                    <a:pt x="384" y="144"/>
                  </a:lnTo>
                  <a:lnTo>
                    <a:pt x="384" y="0"/>
                  </a:ln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2177042" name="任意多边形 2177041"/>
            <p:cNvSpPr/>
            <p:nvPr/>
          </p:nvSpPr>
          <p:spPr>
            <a:xfrm flipH="1">
              <a:off x="1879" y="3239"/>
              <a:ext cx="634" cy="249"/>
            </a:xfrm>
            <a:custGeom>
              <a:avLst/>
              <a:gdLst/>
              <a:ahLst/>
              <a:cxnLst/>
              <a:rect l="0" t="0" r="0" b="0"/>
              <a:pathLst>
                <a:path w="384" h="144">
                  <a:moveTo>
                    <a:pt x="0" y="144"/>
                  </a:moveTo>
                  <a:lnTo>
                    <a:pt x="384" y="144"/>
                  </a:lnTo>
                  <a:lnTo>
                    <a:pt x="384" y="0"/>
                  </a:ln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2177043" name="任意多边形 2177042"/>
            <p:cNvSpPr/>
            <p:nvPr/>
          </p:nvSpPr>
          <p:spPr>
            <a:xfrm>
              <a:off x="937" y="3819"/>
              <a:ext cx="1566" cy="2"/>
            </a:xfrm>
            <a:custGeom>
              <a:avLst/>
              <a:gdLst/>
              <a:ahLst/>
              <a:cxnLst/>
              <a:rect l="0" t="0" r="0" b="0"/>
              <a:pathLst>
                <a:path w="948" h="1">
                  <a:moveTo>
                    <a:pt x="0" y="0"/>
                  </a:moveTo>
                  <a:lnTo>
                    <a:pt x="948" y="0"/>
                  </a:ln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2177044" name="直接连接符 2177043"/>
            <p:cNvSpPr/>
            <p:nvPr/>
          </p:nvSpPr>
          <p:spPr>
            <a:xfrm>
              <a:off x="412" y="3643"/>
              <a:ext cx="2587" cy="0"/>
            </a:xfrm>
            <a:prstGeom prst="line">
              <a:avLst/>
            </a:prstGeom>
            <a:ln w="38100" cap="flat" cmpd="sng">
              <a:solidFill>
                <a:schemeClr val="bg2"/>
              </a:solidFill>
              <a:prstDash val="solid"/>
              <a:headEnd type="none" w="med" len="med"/>
              <a:tailEnd type="none" w="med" len="med"/>
            </a:ln>
          </p:spPr>
        </p:sp>
        <p:sp>
          <p:nvSpPr>
            <p:cNvPr id="2177045" name="任意多边形 2177044"/>
            <p:cNvSpPr/>
            <p:nvPr/>
          </p:nvSpPr>
          <p:spPr>
            <a:xfrm>
              <a:off x="263" y="2338"/>
              <a:ext cx="1565" cy="1305"/>
            </a:xfrm>
            <a:custGeom>
              <a:avLst/>
              <a:gdLst/>
              <a:ahLst/>
              <a:cxnLst/>
              <a:rect l="0" t="0" r="0" b="0"/>
              <a:pathLst>
                <a:path w="947" h="756">
                  <a:moveTo>
                    <a:pt x="186" y="0"/>
                  </a:moveTo>
                  <a:cubicBezTo>
                    <a:pt x="172" y="29"/>
                    <a:pt x="0" y="109"/>
                    <a:pt x="105" y="175"/>
                  </a:cubicBezTo>
                  <a:cubicBezTo>
                    <a:pt x="210" y="241"/>
                    <a:pt x="685" y="299"/>
                    <a:pt x="816" y="396"/>
                  </a:cubicBezTo>
                  <a:cubicBezTo>
                    <a:pt x="947" y="493"/>
                    <a:pt x="878" y="681"/>
                    <a:pt x="894" y="756"/>
                  </a:cubicBezTo>
                </a:path>
              </a:pathLst>
            </a:custGeom>
            <a:noFill/>
            <a:ln w="38100" cap="flat" cmpd="sng">
              <a:solidFill>
                <a:schemeClr val="bg2"/>
              </a:solidFill>
              <a:prstDash val="solid"/>
              <a:headEnd type="none" w="med" len="med"/>
              <a:tailEnd type="none" w="med" len="med"/>
            </a:ln>
          </p:spPr>
          <p:txBody>
            <a:bodyPr/>
            <a:lstStyle/>
            <a:p>
              <a:endParaRPr lang="zh-CN" altLang="en-US"/>
            </a:p>
          </p:txBody>
        </p:sp>
        <p:sp>
          <p:nvSpPr>
            <p:cNvPr id="2177046" name="文本框 2177045"/>
            <p:cNvSpPr txBox="1"/>
            <p:nvPr/>
          </p:nvSpPr>
          <p:spPr>
            <a:xfrm>
              <a:off x="1495" y="3799"/>
              <a:ext cx="547" cy="232"/>
            </a:xfrm>
            <a:prstGeom prst="rect">
              <a:avLst/>
            </a:prstGeom>
            <a:noFill/>
            <a:ln w="9525">
              <a:noFill/>
            </a:ln>
          </p:spPr>
          <p:txBody>
            <a:bodyPr wrap="none" anchor="t" anchorCtr="0">
              <a:spAutoFit/>
            </a:bodyPr>
            <a:lstStyle/>
            <a:p>
              <a:r>
                <a:rPr lang="zh-CN" altLang="en-US" sz="1800" dirty="0">
                  <a:latin typeface="Times New Roman" panose="02020603050405020304" pitchFamily="18" charset="0"/>
                  <a:ea typeface="楷体_GB2312" pitchFamily="49" charset="-122"/>
                </a:rPr>
                <a:t>连接器</a:t>
              </a:r>
              <a:endParaRPr lang="zh-CN" altLang="en-US" sz="1800" dirty="0">
                <a:latin typeface="Times New Roman" panose="02020603050405020304" pitchFamily="18" charset="0"/>
                <a:ea typeface="楷体_GB2312" pitchFamily="49" charset="-122"/>
              </a:endParaRPr>
            </a:p>
          </p:txBody>
        </p:sp>
      </p:grpSp>
      <p:sp>
        <p:nvSpPr>
          <p:cNvPr id="2177051" name="文本框 2177050"/>
          <p:cNvSpPr txBox="1"/>
          <p:nvPr/>
        </p:nvSpPr>
        <p:spPr>
          <a:xfrm>
            <a:off x="1764030" y="979805"/>
            <a:ext cx="8309610" cy="570865"/>
          </a:xfrm>
          <a:prstGeom prst="rect">
            <a:avLst/>
          </a:prstGeom>
          <a:noFill/>
          <a:ln w="9525">
            <a:noFill/>
          </a:ln>
        </p:spPr>
        <p:txBody>
          <a:bodyPr wrap="square">
            <a:spAutoFit/>
          </a:bodyPr>
          <a:lstStyle/>
          <a:p>
            <a:pPr>
              <a:lnSpc>
                <a:spcPct val="130000"/>
              </a:lnSpc>
              <a:buFont typeface="Wingdings" panose="05000000000000000000" pitchFamily="2" charset="2"/>
            </a:pPr>
            <a:r>
              <a:rPr lang="zh-CN" altLang="en-US" sz="2400" dirty="0">
                <a:solidFill>
                  <a:schemeClr val="tx1"/>
                </a:solidFill>
                <a:latin typeface="楷体" panose="02010609060101010101" charset="-122"/>
                <a:ea typeface="楷体" panose="02010609060101010101" charset="-122"/>
                <a:cs typeface="楷体" panose="02010609060101010101" charset="-122"/>
              </a:rPr>
              <a:t>简单局域网：计算机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rgbClr val="CC0066"/>
                </a:solidFill>
                <a:latin typeface="楷体" panose="02010609060101010101" charset="-122"/>
                <a:ea typeface="楷体" panose="02010609060101010101" charset="-122"/>
                <a:cs typeface="楷体" panose="02010609060101010101" charset="-122"/>
              </a:rPr>
              <a:t>网卡</a:t>
            </a:r>
            <a:r>
              <a:rPr lang="zh-CN" altLang="en-US" sz="2400" dirty="0">
                <a:solidFill>
                  <a:schemeClr val="tx1"/>
                </a:solidFill>
                <a:latin typeface="楷体" panose="02010609060101010101" charset="-122"/>
                <a:ea typeface="楷体" panose="02010609060101010101" charset="-122"/>
                <a:cs typeface="楷体" panose="02010609060101010101" charset="-122"/>
              </a:rPr>
              <a:t>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电缆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连接器</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集线器</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24" name="图片 23"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8064" name="组合 2178063"/>
          <p:cNvGrpSpPr/>
          <p:nvPr/>
        </p:nvGrpSpPr>
        <p:grpSpPr>
          <a:xfrm>
            <a:off x="1524000" y="4206875"/>
            <a:ext cx="5334000" cy="1981201"/>
            <a:chOff x="298" y="2653"/>
            <a:chExt cx="3360" cy="1248"/>
          </a:xfrm>
        </p:grpSpPr>
        <p:pic>
          <p:nvPicPr>
            <p:cNvPr id="2178051" name="图片 2178050" descr="SNAG-0291"/>
            <p:cNvPicPr>
              <a:picLocks noChangeAspect="1"/>
            </p:cNvPicPr>
            <p:nvPr/>
          </p:nvPicPr>
          <p:blipFill>
            <a:blip r:embed="rId1">
              <a:clrChange>
                <a:clrFrom>
                  <a:srgbClr val="FFFFFF"/>
                </a:clrFrom>
                <a:clrTo>
                  <a:srgbClr val="FFFFFF">
                    <a:alpha val="0"/>
                  </a:srgbClr>
                </a:clrTo>
              </a:clrChange>
            </a:blip>
            <a:srcRect l="586" t="1369"/>
            <a:stretch>
              <a:fillRect/>
            </a:stretch>
          </p:blipFill>
          <p:spPr>
            <a:xfrm>
              <a:off x="603" y="2653"/>
              <a:ext cx="2863" cy="1214"/>
            </a:xfrm>
            <a:prstGeom prst="rect">
              <a:avLst/>
            </a:prstGeom>
            <a:noFill/>
            <a:ln w="9525">
              <a:noFill/>
            </a:ln>
          </p:spPr>
        </p:pic>
        <p:sp>
          <p:nvSpPr>
            <p:cNvPr id="2178052" name="文本框 2178051"/>
            <p:cNvSpPr txBox="1"/>
            <p:nvPr/>
          </p:nvSpPr>
          <p:spPr>
            <a:xfrm>
              <a:off x="2866" y="3644"/>
              <a:ext cx="563" cy="193"/>
            </a:xfrm>
            <a:prstGeom prst="rect">
              <a:avLst/>
            </a:prstGeom>
            <a:noFill/>
            <a:ln w="9525">
              <a:noFill/>
            </a:ln>
          </p:spPr>
          <p:txBody>
            <a:bodyPr wrap="none" anchor="t" anchorCtr="0">
              <a:spAutoFit/>
            </a:bodyPr>
            <a:lstStyle/>
            <a:p>
              <a:r>
                <a:rPr lang="zh-CN" altLang="en-US" sz="1400" b="0" dirty="0">
                  <a:solidFill>
                    <a:schemeClr val="tx1"/>
                  </a:solidFill>
                  <a:latin typeface="Arial" panose="020B0604020202020204" pitchFamily="34" charset="0"/>
                  <a:ea typeface="宋体" panose="02010600030101010101" pitchFamily="2" charset="-122"/>
                </a:rPr>
                <a:t>电源开关</a:t>
              </a:r>
              <a:endParaRPr lang="zh-CN" altLang="en-US" sz="1400" b="0" dirty="0">
                <a:solidFill>
                  <a:schemeClr val="tx1"/>
                </a:solidFill>
                <a:latin typeface="Arial" panose="020B0604020202020204" pitchFamily="34" charset="0"/>
                <a:ea typeface="宋体" panose="02010600030101010101" pitchFamily="2" charset="-122"/>
              </a:endParaRPr>
            </a:p>
          </p:txBody>
        </p:sp>
        <p:sp>
          <p:nvSpPr>
            <p:cNvPr id="2178053" name="文本框 2178052"/>
            <p:cNvSpPr txBox="1"/>
            <p:nvPr/>
          </p:nvSpPr>
          <p:spPr>
            <a:xfrm>
              <a:off x="2066" y="3563"/>
              <a:ext cx="624" cy="329"/>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连接和</a:t>
              </a:r>
              <a:r>
                <a:rPr lang="en-US" altLang="zh-CN" sz="1400" b="0">
                  <a:solidFill>
                    <a:schemeClr val="tx1"/>
                  </a:solidFill>
                  <a:latin typeface="Arial" panose="020B0604020202020204" pitchFamily="34" charset="0"/>
                  <a:ea typeface="宋体" panose="02010600030101010101" pitchFamily="2" charset="-122"/>
                </a:rPr>
                <a:t>/</a:t>
              </a:r>
              <a:r>
                <a:rPr lang="zh-CN" altLang="en-US" sz="1400" b="0" dirty="0">
                  <a:solidFill>
                    <a:schemeClr val="tx1"/>
                  </a:solidFill>
                  <a:latin typeface="Arial" panose="020B0604020202020204" pitchFamily="34" charset="0"/>
                  <a:ea typeface="宋体" panose="02010600030101010101" pitchFamily="2" charset="-122"/>
                </a:rPr>
                <a:t>或通信</a:t>
              </a:r>
              <a:r>
                <a:rPr lang="en-US" altLang="zh-CN" sz="1400" b="0">
                  <a:solidFill>
                    <a:schemeClr val="tx1"/>
                  </a:solidFill>
                  <a:latin typeface="Arial" panose="020B0604020202020204" pitchFamily="34" charset="0"/>
                  <a:ea typeface="宋体" panose="02010600030101010101" pitchFamily="2" charset="-122"/>
                </a:rPr>
                <a:t>LED</a:t>
              </a:r>
              <a:endParaRPr lang="en-US" altLang="zh-CN" sz="1400" b="0">
                <a:solidFill>
                  <a:schemeClr val="tx1"/>
                </a:solidFill>
                <a:latin typeface="Arial" panose="020B0604020202020204" pitchFamily="34" charset="0"/>
                <a:ea typeface="宋体" panose="02010600030101010101" pitchFamily="2" charset="-122"/>
              </a:endParaRPr>
            </a:p>
          </p:txBody>
        </p:sp>
        <p:sp>
          <p:nvSpPr>
            <p:cNvPr id="2178054" name="文本框 2178053"/>
            <p:cNvSpPr txBox="1"/>
            <p:nvPr/>
          </p:nvSpPr>
          <p:spPr>
            <a:xfrm>
              <a:off x="1146" y="3572"/>
              <a:ext cx="784" cy="329"/>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管理控制台端口</a:t>
              </a:r>
              <a:r>
                <a:rPr lang="en-US" altLang="zh-CN" sz="1400" b="0">
                  <a:solidFill>
                    <a:schemeClr val="tx1"/>
                  </a:solidFill>
                  <a:latin typeface="Arial" panose="020B0604020202020204" pitchFamily="34" charset="0"/>
                  <a:ea typeface="宋体" panose="02010600030101010101" pitchFamily="2" charset="-122"/>
                </a:rPr>
                <a:t>(</a:t>
              </a:r>
              <a:r>
                <a:rPr lang="zh-CN" altLang="en-US" sz="1400" b="0" dirty="0">
                  <a:solidFill>
                    <a:schemeClr val="tx1"/>
                  </a:solidFill>
                  <a:latin typeface="Arial" panose="020B0604020202020204" pitchFamily="34" charset="0"/>
                  <a:ea typeface="宋体" panose="02010600030101010101" pitchFamily="2" charset="-122"/>
                </a:rPr>
                <a:t>可选</a:t>
              </a:r>
              <a:r>
                <a:rPr lang="en-US" altLang="zh-CN" sz="1400" b="0">
                  <a:solidFill>
                    <a:schemeClr val="tx1"/>
                  </a:solidFill>
                  <a:latin typeface="Arial" panose="020B0604020202020204" pitchFamily="34" charset="0"/>
                  <a:ea typeface="宋体" panose="02010600030101010101" pitchFamily="2" charset="-122"/>
                </a:rPr>
                <a:t>)</a:t>
              </a:r>
              <a:endParaRPr lang="en-US" altLang="zh-CN" sz="1400" b="0">
                <a:solidFill>
                  <a:schemeClr val="tx1"/>
                </a:solidFill>
                <a:latin typeface="Arial" panose="020B0604020202020204" pitchFamily="34" charset="0"/>
                <a:ea typeface="宋体" panose="02010600030101010101" pitchFamily="2" charset="-122"/>
              </a:endParaRPr>
            </a:p>
          </p:txBody>
        </p:sp>
        <p:sp>
          <p:nvSpPr>
            <p:cNvPr id="2178055" name="文本框 2178054"/>
            <p:cNvSpPr txBox="1"/>
            <p:nvPr/>
          </p:nvSpPr>
          <p:spPr>
            <a:xfrm>
              <a:off x="298" y="3604"/>
              <a:ext cx="832" cy="193"/>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上行连接端口</a:t>
              </a:r>
              <a:endParaRPr lang="zh-CN" altLang="en-US" sz="1400" b="0" dirty="0">
                <a:solidFill>
                  <a:schemeClr val="tx1"/>
                </a:solidFill>
                <a:latin typeface="Arial" panose="020B0604020202020204" pitchFamily="34" charset="0"/>
                <a:ea typeface="宋体" panose="02010600030101010101" pitchFamily="2" charset="-122"/>
              </a:endParaRPr>
            </a:p>
          </p:txBody>
        </p:sp>
        <p:sp>
          <p:nvSpPr>
            <p:cNvPr id="2178056" name="文本框 2178055"/>
            <p:cNvSpPr txBox="1"/>
            <p:nvPr/>
          </p:nvSpPr>
          <p:spPr>
            <a:xfrm>
              <a:off x="1434" y="2684"/>
              <a:ext cx="832" cy="193"/>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主干端口</a:t>
              </a:r>
              <a:endParaRPr lang="zh-CN" altLang="en-US" sz="1400" b="0" dirty="0">
                <a:solidFill>
                  <a:schemeClr val="tx1"/>
                </a:solidFill>
                <a:latin typeface="Arial" panose="020B0604020202020204" pitchFamily="34" charset="0"/>
                <a:ea typeface="宋体" panose="02010600030101010101" pitchFamily="2" charset="-122"/>
              </a:endParaRPr>
            </a:p>
          </p:txBody>
        </p:sp>
        <p:sp>
          <p:nvSpPr>
            <p:cNvPr id="2178057" name="文本框 2178056"/>
            <p:cNvSpPr txBox="1"/>
            <p:nvPr/>
          </p:nvSpPr>
          <p:spPr>
            <a:xfrm>
              <a:off x="2154" y="2684"/>
              <a:ext cx="832" cy="193"/>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数据端口</a:t>
              </a:r>
              <a:endParaRPr lang="zh-CN" altLang="en-US" sz="1400" b="0" dirty="0">
                <a:solidFill>
                  <a:schemeClr val="tx1"/>
                </a:solidFill>
                <a:latin typeface="Arial" panose="020B0604020202020204" pitchFamily="34" charset="0"/>
                <a:ea typeface="宋体" panose="02010600030101010101" pitchFamily="2" charset="-122"/>
              </a:endParaRPr>
            </a:p>
          </p:txBody>
        </p:sp>
        <p:sp>
          <p:nvSpPr>
            <p:cNvPr id="2178058" name="文本框 2178057"/>
            <p:cNvSpPr txBox="1"/>
            <p:nvPr/>
          </p:nvSpPr>
          <p:spPr>
            <a:xfrm>
              <a:off x="2826" y="2684"/>
              <a:ext cx="832" cy="193"/>
            </a:xfrm>
            <a:prstGeom prst="rect">
              <a:avLst/>
            </a:prstGeom>
            <a:noFill/>
            <a:ln w="9525">
              <a:noFill/>
            </a:ln>
          </p:spPr>
          <p:txBody>
            <a:bodyPr>
              <a:spAutoFit/>
            </a:bodyPr>
            <a:lstStyle/>
            <a:p>
              <a:r>
                <a:rPr lang="zh-CN" altLang="en-US" sz="1400" b="0" dirty="0">
                  <a:solidFill>
                    <a:schemeClr val="tx1"/>
                  </a:solidFill>
                  <a:latin typeface="Arial" panose="020B0604020202020204" pitchFamily="34" charset="0"/>
                  <a:ea typeface="宋体" panose="02010600030101010101" pitchFamily="2" charset="-122"/>
                </a:rPr>
                <a:t>通风扇</a:t>
              </a:r>
              <a:endParaRPr lang="zh-CN" altLang="en-US" sz="1400" b="0" dirty="0">
                <a:solidFill>
                  <a:schemeClr val="tx1"/>
                </a:solidFill>
                <a:latin typeface="Arial" panose="020B0604020202020204" pitchFamily="34" charset="0"/>
                <a:ea typeface="宋体" panose="02010600030101010101" pitchFamily="2" charset="-122"/>
              </a:endParaRPr>
            </a:p>
          </p:txBody>
        </p:sp>
      </p:grpSp>
      <p:sp>
        <p:nvSpPr>
          <p:cNvPr id="2178059" name="矩形 2178058"/>
          <p:cNvSpPr/>
          <p:nvPr/>
        </p:nvSpPr>
        <p:spPr>
          <a:xfrm>
            <a:off x="1768475" y="1592580"/>
            <a:ext cx="9088120" cy="2009775"/>
          </a:xfrm>
          <a:prstGeom prst="rect">
            <a:avLst/>
          </a:prstGeom>
          <a:noFill/>
          <a:ln w="9525">
            <a:noFill/>
          </a:ln>
        </p:spPr>
        <p:txBody>
          <a:bodyPr wrap="square">
            <a:spAutoFit/>
          </a:bodyPr>
          <a:lstStyle/>
          <a:p>
            <a:pPr>
              <a:lnSpc>
                <a:spcPct val="130000"/>
              </a:lnSpc>
              <a:buFont typeface="Wingdings" panose="05000000000000000000" pitchFamily="2" charset="2"/>
              <a:buChar char="u"/>
            </a:pPr>
            <a:r>
              <a:rPr lang="zh-CN" altLang="zh-CN" sz="2400" dirty="0">
                <a:solidFill>
                  <a:schemeClr val="accent2"/>
                </a:solidFill>
                <a:latin typeface="楷体" panose="02010609060101010101" charset="-122"/>
                <a:ea typeface="楷体" panose="02010609060101010101" charset="-122"/>
                <a:cs typeface="楷体" panose="02010609060101010101" charset="-122"/>
              </a:rPr>
              <a:t>集线器</a:t>
            </a:r>
            <a:r>
              <a:rPr lang="zh-CN" altLang="en-US" sz="2400" dirty="0">
                <a:solidFill>
                  <a:schemeClr val="accent2"/>
                </a:solidFill>
                <a:latin typeface="楷体" panose="02010609060101010101" charset="-122"/>
                <a:ea typeface="楷体" panose="02010609060101010101" charset="-122"/>
                <a:cs typeface="楷体" panose="02010609060101010101" charset="-122"/>
              </a:rPr>
              <a:t>(</a:t>
            </a:r>
            <a:r>
              <a:rPr lang="en-US" altLang="zh-CN" sz="2400">
                <a:solidFill>
                  <a:schemeClr val="accent2"/>
                </a:solidFill>
                <a:latin typeface="楷体" panose="02010609060101010101" charset="-122"/>
                <a:ea typeface="楷体" panose="02010609060101010101" charset="-122"/>
                <a:cs typeface="楷体" panose="02010609060101010101" charset="-122"/>
              </a:rPr>
              <a:t>Hub)</a:t>
            </a:r>
            <a:r>
              <a:rPr lang="zh-CN" altLang="zh-CN" sz="2400" b="0" dirty="0">
                <a:solidFill>
                  <a:schemeClr val="tx1"/>
                </a:solidFill>
                <a:latin typeface="楷体" panose="02010609060101010101" charset="-122"/>
                <a:ea typeface="楷体" panose="02010609060101010101" charset="-122"/>
                <a:cs typeface="楷体" panose="02010609060101010101" charset="-122"/>
              </a:rPr>
              <a:t>：</a:t>
            </a:r>
            <a:r>
              <a:rPr lang="zh-CN" altLang="en-US" sz="2400" b="0" dirty="0">
                <a:solidFill>
                  <a:schemeClr val="tx1"/>
                </a:solidFill>
                <a:latin typeface="楷体" panose="02010609060101010101" charset="-122"/>
                <a:ea typeface="楷体" panose="02010609060101010101" charset="-122"/>
                <a:cs typeface="楷体" panose="02010609060101010101" charset="-122"/>
              </a:rPr>
              <a:t>简单情况</a:t>
            </a:r>
            <a:r>
              <a:rPr lang="en-US" altLang="zh-CN" sz="2400" b="0">
                <a:solidFill>
                  <a:schemeClr val="tx1"/>
                </a:solidFill>
                <a:latin typeface="楷体" panose="02010609060101010101" charset="-122"/>
                <a:ea typeface="楷体" panose="02010609060101010101" charset="-122"/>
                <a:cs typeface="楷体" panose="02010609060101010101" charset="-122"/>
              </a:rPr>
              <a:t>--</a:t>
            </a:r>
            <a:r>
              <a:rPr lang="zh-CN" altLang="en-US" sz="2400" b="0" dirty="0">
                <a:solidFill>
                  <a:schemeClr val="tx1"/>
                </a:solidFill>
                <a:latin typeface="楷体" panose="02010609060101010101" charset="-122"/>
                <a:ea typeface="楷体" panose="02010609060101010101" charset="-122"/>
                <a:cs typeface="楷体" panose="02010609060101010101" charset="-122"/>
              </a:rPr>
              <a:t>多端口连接器，复杂情况具有处理数据、监视数据传输、过滤数据、提供故障排除信息等能力。</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zh-CN" altLang="en-US" sz="2400" b="0" dirty="0">
                <a:solidFill>
                  <a:schemeClr val="tx2"/>
                </a:solidFill>
                <a:latin typeface="楷体" panose="02010609060101010101" charset="-122"/>
                <a:ea typeface="楷体" panose="02010609060101010101" charset="-122"/>
                <a:cs typeface="楷体" panose="02010609060101010101" charset="-122"/>
              </a:rPr>
              <a:t>本质上是执行某种协议的“编解码器”。</a:t>
            </a:r>
            <a:endParaRPr lang="zh-CN" altLang="en-US" sz="2400" b="0" dirty="0">
              <a:solidFill>
                <a:schemeClr val="tx2"/>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zh-CN" altLang="en-US" sz="2400" b="0" dirty="0">
                <a:solidFill>
                  <a:schemeClr val="tx2"/>
                </a:solidFill>
                <a:latin typeface="楷体" panose="02010609060101010101" charset="-122"/>
                <a:ea typeface="楷体" panose="02010609060101010101" charset="-122"/>
                <a:cs typeface="楷体" panose="02010609060101010101" charset="-122"/>
              </a:rPr>
              <a:t>可以利用集线器将更多的计算机连成一个较大的局域网。</a:t>
            </a:r>
            <a:endParaRPr lang="zh-CN" altLang="en-US" sz="2400" b="0" dirty="0">
              <a:solidFill>
                <a:schemeClr val="tx2"/>
              </a:solidFill>
              <a:latin typeface="楷体" panose="02010609060101010101" charset="-122"/>
              <a:ea typeface="楷体" panose="02010609060101010101" charset="-122"/>
              <a:cs typeface="楷体" panose="02010609060101010101" charset="-122"/>
            </a:endParaRPr>
          </a:p>
        </p:txBody>
      </p:sp>
      <p:pic>
        <p:nvPicPr>
          <p:cNvPr id="2178065" name="图片 2178064"/>
          <p:cNvPicPr>
            <a:picLocks noChangeAspect="1"/>
          </p:cNvPicPr>
          <p:nvPr/>
        </p:nvPicPr>
        <p:blipFill>
          <a:blip r:embed="rId2">
            <a:clrChange>
              <a:clrFrom>
                <a:srgbClr val="FFFFFF"/>
              </a:clrFrom>
              <a:clrTo>
                <a:srgbClr val="FFFFFF">
                  <a:alpha val="0"/>
                </a:srgbClr>
              </a:clrTo>
            </a:clrChange>
          </a:blip>
          <a:stretch>
            <a:fillRect/>
          </a:stretch>
        </p:blipFill>
        <p:spPr>
          <a:xfrm>
            <a:off x="6788150" y="3997325"/>
            <a:ext cx="3636963" cy="2549525"/>
          </a:xfrm>
          <a:prstGeom prst="rect">
            <a:avLst/>
          </a:prstGeom>
          <a:noFill/>
          <a:ln w="57150" cap="flat" cmpd="sng">
            <a:solidFill>
              <a:srgbClr val="292929"/>
            </a:solidFill>
            <a:prstDash val="solid"/>
            <a:miter/>
            <a:headEnd type="none" w="med" len="med"/>
            <a:tailEnd type="none" w="med" len="med"/>
          </a:ln>
        </p:spPr>
      </p:pic>
      <p:sp>
        <p:nvSpPr>
          <p:cNvPr id="2178066" name="文本框 2178065"/>
          <p:cNvSpPr txBox="1"/>
          <p:nvPr/>
        </p:nvSpPr>
        <p:spPr>
          <a:xfrm>
            <a:off x="1764030" y="979805"/>
            <a:ext cx="8235950" cy="570865"/>
          </a:xfrm>
          <a:prstGeom prst="rect">
            <a:avLst/>
          </a:prstGeom>
          <a:noFill/>
          <a:ln w="9525">
            <a:noFill/>
          </a:ln>
        </p:spPr>
        <p:txBody>
          <a:bodyPr wrap="square">
            <a:spAutoFit/>
          </a:bodyPr>
          <a:lstStyle/>
          <a:p>
            <a:pPr>
              <a:lnSpc>
                <a:spcPct val="130000"/>
              </a:lnSpc>
              <a:buFont typeface="Wingdings" panose="05000000000000000000" pitchFamily="2" charset="2"/>
            </a:pPr>
            <a:r>
              <a:rPr lang="zh-CN" altLang="en-US" sz="2400" dirty="0">
                <a:solidFill>
                  <a:schemeClr val="tx1"/>
                </a:solidFill>
                <a:latin typeface="楷体" panose="02010609060101010101" charset="-122"/>
                <a:ea typeface="楷体" panose="02010609060101010101" charset="-122"/>
                <a:cs typeface="楷体" panose="02010609060101010101" charset="-122"/>
              </a:rPr>
              <a:t>简单局域网：计算机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rgbClr val="CC0066"/>
                </a:solidFill>
                <a:latin typeface="楷体" panose="02010609060101010101" charset="-122"/>
                <a:ea typeface="楷体" panose="02010609060101010101" charset="-122"/>
                <a:cs typeface="楷体" panose="02010609060101010101" charset="-122"/>
              </a:rPr>
              <a:t>网卡</a:t>
            </a:r>
            <a:r>
              <a:rPr lang="zh-CN" altLang="en-US" sz="2400" dirty="0">
                <a:solidFill>
                  <a:schemeClr val="tx1"/>
                </a:solidFill>
                <a:latin typeface="楷体" panose="02010609060101010101" charset="-122"/>
                <a:ea typeface="楷体" panose="02010609060101010101" charset="-122"/>
                <a:cs typeface="楷体" panose="02010609060101010101" charset="-122"/>
              </a:rPr>
              <a:t>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电缆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连接器</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集线器</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14" name="图片 13"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9074" name="对象 2179073"/>
          <p:cNvGraphicFramePr/>
          <p:nvPr/>
        </p:nvGraphicFramePr>
        <p:xfrm>
          <a:off x="2293938" y="3813175"/>
          <a:ext cx="2936875" cy="2224088"/>
        </p:xfrm>
        <a:graphic>
          <a:graphicData uri="http://schemas.openxmlformats.org/presentationml/2006/ole">
            <mc:AlternateContent xmlns:mc="http://schemas.openxmlformats.org/markup-compatibility/2006">
              <mc:Choice xmlns:v="urn:schemas-microsoft-com:vml" Requires="v">
                <p:oleObj spid="_x0000_s3090" name="" r:id="rId1" imgW="7800340" imgH="6186170" progId="Visio.Drawing.11">
                  <p:embed/>
                </p:oleObj>
              </mc:Choice>
              <mc:Fallback>
                <p:oleObj name="" r:id="rId1" imgW="7800340" imgH="6186170" progId="Visio.Drawing.11">
                  <p:embed/>
                  <p:pic>
                    <p:nvPicPr>
                      <p:cNvPr id="0" name="图片 3084"/>
                      <p:cNvPicPr/>
                      <p:nvPr/>
                    </p:nvPicPr>
                    <p:blipFill>
                      <a:blip r:embed="rId2"/>
                      <a:stretch>
                        <a:fillRect/>
                      </a:stretch>
                    </p:blipFill>
                    <p:spPr>
                      <a:xfrm>
                        <a:off x="2293938" y="3813175"/>
                        <a:ext cx="2936875" cy="2224088"/>
                      </a:xfrm>
                      <a:prstGeom prst="rect">
                        <a:avLst/>
                      </a:prstGeom>
                      <a:noFill/>
                      <a:ln w="38100">
                        <a:noFill/>
                        <a:miter/>
                      </a:ln>
                    </p:spPr>
                  </p:pic>
                </p:oleObj>
              </mc:Fallback>
            </mc:AlternateContent>
          </a:graphicData>
        </a:graphic>
      </p:graphicFrame>
      <p:sp>
        <p:nvSpPr>
          <p:cNvPr id="2179075" name="直接连接符 2179074"/>
          <p:cNvSpPr/>
          <p:nvPr/>
        </p:nvSpPr>
        <p:spPr>
          <a:xfrm flipH="1">
            <a:off x="5942013" y="3949700"/>
            <a:ext cx="25400" cy="2100263"/>
          </a:xfrm>
          <a:prstGeom prst="line">
            <a:avLst/>
          </a:prstGeom>
          <a:ln w="38100" cap="flat" cmpd="sng">
            <a:solidFill>
              <a:schemeClr val="tx1"/>
            </a:solidFill>
            <a:prstDash val="solid"/>
            <a:headEnd type="none" w="med" len="med"/>
            <a:tailEnd type="none" w="med" len="med"/>
          </a:ln>
        </p:spPr>
      </p:sp>
      <p:sp>
        <p:nvSpPr>
          <p:cNvPr id="2179076" name="文本框 2179075"/>
          <p:cNvSpPr txBox="1"/>
          <p:nvPr/>
        </p:nvSpPr>
        <p:spPr>
          <a:xfrm>
            <a:off x="802164" y="933450"/>
            <a:ext cx="8944610" cy="1529715"/>
          </a:xfrm>
          <a:prstGeom prst="rect">
            <a:avLst/>
          </a:prstGeom>
          <a:noFill/>
          <a:ln w="9525">
            <a:noFill/>
          </a:ln>
        </p:spPr>
        <p:txBody>
          <a:bodyPr wrap="none" anchor="t" anchorCtr="0">
            <a:spAutoFit/>
          </a:bodyPr>
          <a:lstStyle/>
          <a:p>
            <a:pPr algn="just">
              <a:lnSpc>
                <a:spcPct val="130000"/>
              </a:lnSpc>
              <a:buFont typeface="Wingdings" panose="05000000000000000000" pitchFamily="2" charset="2"/>
            </a:pPr>
            <a:r>
              <a:rPr lang="zh-CN" altLang="en-US" sz="2400" dirty="0">
                <a:solidFill>
                  <a:schemeClr val="tx1"/>
                </a:solidFill>
                <a:latin typeface="楷体" panose="02010609060101010101" charset="-122"/>
                <a:ea typeface="楷体" panose="02010609060101010101" charset="-122"/>
                <a:cs typeface="楷体" panose="02010609060101010101" charset="-122"/>
              </a:rPr>
              <a:t>多台计算机的局域网络结构</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广播网络</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just">
              <a:lnSpc>
                <a:spcPct val="130000"/>
              </a:lnSpc>
              <a:buFont typeface="Wingdings" panose="05000000000000000000" pitchFamily="2" charset="2"/>
              <a:buChar char="u"/>
            </a:pPr>
            <a:r>
              <a:rPr lang="zh-CN" altLang="en-US" sz="2400" dirty="0">
                <a:solidFill>
                  <a:schemeClr val="accent2"/>
                </a:solidFill>
                <a:latin typeface="楷体" panose="02010609060101010101" charset="-122"/>
                <a:ea typeface="楷体" panose="02010609060101010101" charset="-122"/>
                <a:cs typeface="楷体" panose="02010609060101010101" charset="-122"/>
              </a:rPr>
              <a:t>广播网络</a:t>
            </a:r>
            <a:r>
              <a:rPr lang="en-US" altLang="zh-CN" sz="2400">
                <a:solidFill>
                  <a:schemeClr val="accent2"/>
                </a:solidFill>
                <a:latin typeface="楷体" panose="02010609060101010101" charset="-122"/>
                <a:ea typeface="楷体" panose="02010609060101010101" charset="-122"/>
                <a:cs typeface="楷体" panose="02010609060101010101" charset="-122"/>
              </a:rPr>
              <a:t>: </a:t>
            </a:r>
            <a:r>
              <a:rPr lang="zh-CN" altLang="en-US" sz="2400" b="0" dirty="0">
                <a:solidFill>
                  <a:schemeClr val="tx1"/>
                </a:solidFill>
                <a:latin typeface="楷体" panose="02010609060101010101" charset="-122"/>
                <a:ea typeface="楷体" panose="02010609060101010101" charset="-122"/>
                <a:cs typeface="楷体" panose="02010609060101010101" charset="-122"/>
              </a:rPr>
              <a:t>网络上所有计算机共享唯一的一条通信信道。</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gn="just">
              <a:lnSpc>
                <a:spcPct val="130000"/>
              </a:lnSpc>
              <a:buFont typeface="Wingdings" panose="05000000000000000000" pitchFamily="2" charset="2"/>
              <a:buChar char="n"/>
            </a:pPr>
            <a:r>
              <a:rPr lang="zh-CN" altLang="en-US" sz="2400" dirty="0">
                <a:solidFill>
                  <a:schemeClr val="accent2"/>
                </a:solidFill>
                <a:latin typeface="楷体" panose="02010609060101010101" charset="-122"/>
                <a:ea typeface="楷体" panose="02010609060101010101" charset="-122"/>
                <a:cs typeface="楷体" panose="02010609060101010101" charset="-122"/>
              </a:rPr>
              <a:t>环形网络：</a:t>
            </a:r>
            <a:r>
              <a:rPr lang="zh-CN" altLang="en-US" sz="2400" b="0" dirty="0">
                <a:solidFill>
                  <a:schemeClr val="tx1"/>
                </a:solidFill>
                <a:latin typeface="楷体" panose="02010609060101010101" charset="-122"/>
                <a:ea typeface="楷体" panose="02010609060101010101" charset="-122"/>
                <a:cs typeface="楷体" panose="02010609060101010101" charset="-122"/>
              </a:rPr>
              <a:t>连接方式如下左图。</a:t>
            </a:r>
            <a:r>
              <a:rPr lang="zh-CN" altLang="en-US" sz="2400" dirty="0">
                <a:solidFill>
                  <a:schemeClr val="accent2"/>
                </a:solidFill>
                <a:latin typeface="楷体" panose="02010609060101010101" charset="-122"/>
                <a:ea typeface="楷体" panose="02010609060101010101" charset="-122"/>
                <a:cs typeface="楷体" panose="02010609060101010101" charset="-122"/>
              </a:rPr>
              <a:t>总线网络：</a:t>
            </a:r>
            <a:r>
              <a:rPr lang="zh-CN" altLang="en-US" sz="2400" b="0" dirty="0">
                <a:solidFill>
                  <a:schemeClr val="tx1"/>
                </a:solidFill>
                <a:latin typeface="楷体" panose="02010609060101010101" charset="-122"/>
                <a:ea typeface="楷体" panose="02010609060101010101" charset="-122"/>
                <a:cs typeface="楷体" panose="02010609060101010101" charset="-122"/>
              </a:rPr>
              <a:t>连接方式如下右图。</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p:txBody>
      </p:sp>
      <p:grpSp>
        <p:nvGrpSpPr>
          <p:cNvPr id="2179077" name="组合 2179076"/>
          <p:cNvGrpSpPr/>
          <p:nvPr/>
        </p:nvGrpSpPr>
        <p:grpSpPr>
          <a:xfrm>
            <a:off x="6754813" y="4002088"/>
            <a:ext cx="3095625" cy="1622425"/>
            <a:chOff x="3168" y="2279"/>
            <a:chExt cx="1950" cy="1022"/>
          </a:xfrm>
        </p:grpSpPr>
        <p:sp>
          <p:nvSpPr>
            <p:cNvPr id="2179078" name="任意多边形 2179077"/>
            <p:cNvSpPr>
              <a:spLocks noEditPoints="1"/>
            </p:cNvSpPr>
            <p:nvPr/>
          </p:nvSpPr>
          <p:spPr>
            <a:xfrm>
              <a:off x="3168" y="2698"/>
              <a:ext cx="1950" cy="99"/>
            </a:xfrm>
            <a:custGeom>
              <a:avLst/>
              <a:gdLst/>
              <a:ahLst/>
              <a:cxnLst/>
              <a:rect l="0" t="0" r="0" b="0"/>
              <a:pathLst>
                <a:path w="1950" h="99">
                  <a:moveTo>
                    <a:pt x="17" y="94"/>
                  </a:moveTo>
                  <a:lnTo>
                    <a:pt x="10" y="85"/>
                  </a:lnTo>
                  <a:lnTo>
                    <a:pt x="3" y="63"/>
                  </a:lnTo>
                  <a:lnTo>
                    <a:pt x="3" y="36"/>
                  </a:lnTo>
                  <a:lnTo>
                    <a:pt x="10" y="13"/>
                  </a:lnTo>
                  <a:lnTo>
                    <a:pt x="17" y="4"/>
                  </a:lnTo>
                  <a:lnTo>
                    <a:pt x="27" y="13"/>
                  </a:lnTo>
                  <a:lnTo>
                    <a:pt x="34" y="36"/>
                  </a:lnTo>
                  <a:lnTo>
                    <a:pt x="34" y="63"/>
                  </a:lnTo>
                  <a:lnTo>
                    <a:pt x="27" y="85"/>
                  </a:lnTo>
                  <a:lnTo>
                    <a:pt x="17" y="94"/>
                  </a:lnTo>
                  <a:close/>
                  <a:moveTo>
                    <a:pt x="17" y="0"/>
                  </a:moveTo>
                  <a:lnTo>
                    <a:pt x="1930" y="0"/>
                  </a:lnTo>
                  <a:lnTo>
                    <a:pt x="1940" y="4"/>
                  </a:lnTo>
                  <a:lnTo>
                    <a:pt x="1947" y="22"/>
                  </a:lnTo>
                  <a:lnTo>
                    <a:pt x="1950" y="49"/>
                  </a:lnTo>
                  <a:lnTo>
                    <a:pt x="1947" y="76"/>
                  </a:lnTo>
                  <a:lnTo>
                    <a:pt x="1940" y="94"/>
                  </a:lnTo>
                  <a:lnTo>
                    <a:pt x="1930" y="99"/>
                  </a:lnTo>
                  <a:lnTo>
                    <a:pt x="17" y="99"/>
                  </a:lnTo>
                  <a:lnTo>
                    <a:pt x="10" y="94"/>
                  </a:lnTo>
                  <a:lnTo>
                    <a:pt x="3" y="76"/>
                  </a:lnTo>
                  <a:lnTo>
                    <a:pt x="0" y="49"/>
                  </a:lnTo>
                  <a:lnTo>
                    <a:pt x="3" y="22"/>
                  </a:lnTo>
                  <a:lnTo>
                    <a:pt x="10" y="4"/>
                  </a:lnTo>
                  <a:lnTo>
                    <a:pt x="17" y="0"/>
                  </a:lnTo>
                  <a:close/>
                </a:path>
              </a:pathLst>
            </a:custGeom>
            <a:solidFill>
              <a:srgbClr val="C0C0C0"/>
            </a:solidFill>
            <a:ln w="4763" cap="flat" cmpd="sng">
              <a:solidFill>
                <a:srgbClr val="000000"/>
              </a:solidFill>
              <a:prstDash val="solid"/>
              <a:headEnd type="none" w="med" len="med"/>
              <a:tailEnd type="none" w="med" len="med"/>
            </a:ln>
          </p:spPr>
          <p:txBody>
            <a:bodyPr/>
            <a:lstStyle/>
            <a:p>
              <a:endParaRPr lang="zh-CN" altLang="en-US"/>
            </a:p>
          </p:txBody>
        </p:sp>
        <p:sp>
          <p:nvSpPr>
            <p:cNvPr id="2179079" name="任意多边形 2179078"/>
            <p:cNvSpPr>
              <a:spLocks noEditPoints="1"/>
            </p:cNvSpPr>
            <p:nvPr/>
          </p:nvSpPr>
          <p:spPr>
            <a:xfrm>
              <a:off x="3491" y="2536"/>
              <a:ext cx="1300" cy="468"/>
            </a:xfrm>
            <a:custGeom>
              <a:avLst/>
              <a:gdLst/>
              <a:ahLst/>
              <a:cxnLst/>
              <a:rect l="0" t="0" r="0" b="0"/>
              <a:pathLst>
                <a:path w="1300" h="468">
                  <a:moveTo>
                    <a:pt x="0" y="0"/>
                  </a:moveTo>
                  <a:lnTo>
                    <a:pt x="0" y="211"/>
                  </a:lnTo>
                  <a:lnTo>
                    <a:pt x="650" y="211"/>
                  </a:lnTo>
                  <a:moveTo>
                    <a:pt x="327" y="468"/>
                  </a:moveTo>
                  <a:lnTo>
                    <a:pt x="327" y="211"/>
                  </a:lnTo>
                  <a:lnTo>
                    <a:pt x="650" y="211"/>
                  </a:lnTo>
                  <a:moveTo>
                    <a:pt x="1008" y="423"/>
                  </a:moveTo>
                  <a:lnTo>
                    <a:pt x="1008" y="211"/>
                  </a:lnTo>
                  <a:lnTo>
                    <a:pt x="650" y="211"/>
                  </a:lnTo>
                  <a:moveTo>
                    <a:pt x="575" y="0"/>
                  </a:moveTo>
                  <a:lnTo>
                    <a:pt x="575" y="211"/>
                  </a:lnTo>
                  <a:lnTo>
                    <a:pt x="650" y="211"/>
                  </a:lnTo>
                  <a:moveTo>
                    <a:pt x="1300" y="40"/>
                  </a:moveTo>
                  <a:lnTo>
                    <a:pt x="1300" y="211"/>
                  </a:lnTo>
                  <a:lnTo>
                    <a:pt x="650" y="211"/>
                  </a:lnTo>
                  <a:moveTo>
                    <a:pt x="489" y="211"/>
                  </a:moveTo>
                  <a:lnTo>
                    <a:pt x="650" y="211"/>
                  </a:lnTo>
                  <a:moveTo>
                    <a:pt x="815" y="211"/>
                  </a:moveTo>
                  <a:lnTo>
                    <a:pt x="650" y="211"/>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80" name="矩形 2179079"/>
            <p:cNvSpPr/>
            <p:nvPr/>
          </p:nvSpPr>
          <p:spPr>
            <a:xfrm>
              <a:off x="4055" y="2716"/>
              <a:ext cx="172" cy="63"/>
            </a:xfrm>
            <a:prstGeom prst="rect">
              <a:avLst/>
            </a:prstGeom>
            <a:solidFill>
              <a:srgbClr val="C0C0C0"/>
            </a:solidFill>
            <a:ln w="9525">
              <a:noFill/>
            </a:ln>
          </p:spPr>
          <p:txBody>
            <a:bodyPr/>
            <a:lstStyle/>
            <a:p>
              <a:endParaRPr lang="zh-CN" altLang="en-US"/>
            </a:p>
          </p:txBody>
        </p:sp>
        <p:sp>
          <p:nvSpPr>
            <p:cNvPr id="2179081" name="矩形 2179080"/>
            <p:cNvSpPr/>
            <p:nvPr/>
          </p:nvSpPr>
          <p:spPr>
            <a:xfrm>
              <a:off x="4059" y="2716"/>
              <a:ext cx="192"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Ethernet</a:t>
              </a:r>
              <a:endParaRPr lang="en-US" altLang="zh-CN" sz="1600">
                <a:solidFill>
                  <a:schemeClr val="tx1"/>
                </a:solidFill>
                <a:latin typeface="Arial" panose="020B0604020202020204" pitchFamily="34" charset="0"/>
                <a:ea typeface="宋体" panose="02010600030101010101" pitchFamily="2" charset="-122"/>
              </a:endParaRPr>
            </a:p>
          </p:txBody>
        </p:sp>
        <p:sp>
          <p:nvSpPr>
            <p:cNvPr id="2179082" name="任意多边形 2179081"/>
            <p:cNvSpPr/>
            <p:nvPr/>
          </p:nvSpPr>
          <p:spPr>
            <a:xfrm>
              <a:off x="3395" y="2279"/>
              <a:ext cx="196" cy="257"/>
            </a:xfrm>
            <a:custGeom>
              <a:avLst/>
              <a:gdLst/>
              <a:ahLst/>
              <a:cxnLst/>
              <a:rect l="0" t="0" r="0" b="0"/>
              <a:pathLst>
                <a:path w="196" h="257">
                  <a:moveTo>
                    <a:pt x="41" y="166"/>
                  </a:moveTo>
                  <a:lnTo>
                    <a:pt x="0" y="166"/>
                  </a:lnTo>
                  <a:lnTo>
                    <a:pt x="0" y="257"/>
                  </a:lnTo>
                  <a:lnTo>
                    <a:pt x="196" y="257"/>
                  </a:lnTo>
                  <a:lnTo>
                    <a:pt x="196" y="166"/>
                  </a:lnTo>
                  <a:lnTo>
                    <a:pt x="151" y="166"/>
                  </a:lnTo>
                  <a:lnTo>
                    <a:pt x="151" y="157"/>
                  </a:lnTo>
                  <a:lnTo>
                    <a:pt x="172" y="157"/>
                  </a:lnTo>
                  <a:lnTo>
                    <a:pt x="172" y="0"/>
                  </a:lnTo>
                  <a:lnTo>
                    <a:pt x="24" y="0"/>
                  </a:lnTo>
                  <a:lnTo>
                    <a:pt x="24" y="157"/>
                  </a:lnTo>
                  <a:lnTo>
                    <a:pt x="41" y="157"/>
                  </a:lnTo>
                  <a:lnTo>
                    <a:pt x="41" y="166"/>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083" name="任意多边形 2179082"/>
            <p:cNvSpPr>
              <a:spLocks noEditPoints="1"/>
            </p:cNvSpPr>
            <p:nvPr/>
          </p:nvSpPr>
          <p:spPr>
            <a:xfrm>
              <a:off x="3436" y="2436"/>
              <a:ext cx="110" cy="9"/>
            </a:xfrm>
            <a:custGeom>
              <a:avLst/>
              <a:gdLst/>
              <a:ahLst/>
              <a:cxnLst/>
              <a:rect l="0" t="0" r="0" b="0"/>
              <a:pathLst>
                <a:path w="110" h="9">
                  <a:moveTo>
                    <a:pt x="0" y="9"/>
                  </a:moveTo>
                  <a:lnTo>
                    <a:pt x="110" y="9"/>
                  </a:lnTo>
                  <a:moveTo>
                    <a:pt x="0" y="0"/>
                  </a:moveTo>
                  <a:lnTo>
                    <a:pt x="110"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84" name="任意多边形 2179083"/>
            <p:cNvSpPr>
              <a:spLocks noEditPoints="1"/>
            </p:cNvSpPr>
            <p:nvPr/>
          </p:nvSpPr>
          <p:spPr>
            <a:xfrm>
              <a:off x="3495" y="2454"/>
              <a:ext cx="79" cy="73"/>
            </a:xfrm>
            <a:custGeom>
              <a:avLst/>
              <a:gdLst/>
              <a:ahLst/>
              <a:cxnLst/>
              <a:rect l="0" t="0" r="0" b="0"/>
              <a:pathLst>
                <a:path w="79" h="73">
                  <a:moveTo>
                    <a:pt x="0" y="73"/>
                  </a:moveTo>
                  <a:lnTo>
                    <a:pt x="65" y="73"/>
                  </a:lnTo>
                  <a:lnTo>
                    <a:pt x="65" y="0"/>
                  </a:lnTo>
                  <a:lnTo>
                    <a:pt x="0" y="0"/>
                  </a:lnTo>
                  <a:lnTo>
                    <a:pt x="0" y="73"/>
                  </a:lnTo>
                  <a:close/>
                  <a:moveTo>
                    <a:pt x="72" y="14"/>
                  </a:moveTo>
                  <a:lnTo>
                    <a:pt x="79" y="14"/>
                  </a:lnTo>
                  <a:lnTo>
                    <a:pt x="79" y="0"/>
                  </a:lnTo>
                  <a:lnTo>
                    <a:pt x="72" y="0"/>
                  </a:lnTo>
                  <a:lnTo>
                    <a:pt x="72" y="1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085" name="任意多边形 2179084"/>
            <p:cNvSpPr>
              <a:spLocks noEditPoints="1"/>
            </p:cNvSpPr>
            <p:nvPr/>
          </p:nvSpPr>
          <p:spPr>
            <a:xfrm>
              <a:off x="3495" y="2477"/>
              <a:ext cx="65" cy="27"/>
            </a:xfrm>
            <a:custGeom>
              <a:avLst/>
              <a:gdLst/>
              <a:ahLst/>
              <a:cxnLst/>
              <a:rect l="0" t="0" r="0" b="0"/>
              <a:pathLst>
                <a:path w="65" h="27">
                  <a:moveTo>
                    <a:pt x="0" y="0"/>
                  </a:moveTo>
                  <a:lnTo>
                    <a:pt x="65" y="0"/>
                  </a:lnTo>
                  <a:moveTo>
                    <a:pt x="0" y="27"/>
                  </a:moveTo>
                  <a:lnTo>
                    <a:pt x="65" y="27"/>
                  </a:lnTo>
                  <a:moveTo>
                    <a:pt x="3" y="14"/>
                  </a:moveTo>
                  <a:lnTo>
                    <a:pt x="61" y="14"/>
                  </a:lnTo>
                  <a:moveTo>
                    <a:pt x="37" y="23"/>
                  </a:moveTo>
                  <a:lnTo>
                    <a:pt x="55" y="23"/>
                  </a:lnTo>
                  <a:lnTo>
                    <a:pt x="55" y="5"/>
                  </a:lnTo>
                  <a:lnTo>
                    <a:pt x="37" y="5"/>
                  </a:lnTo>
                  <a:lnTo>
                    <a:pt x="37" y="23"/>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86" name="任意多边形 2179085"/>
            <p:cNvSpPr>
              <a:spLocks noEditPoints="1"/>
            </p:cNvSpPr>
            <p:nvPr/>
          </p:nvSpPr>
          <p:spPr>
            <a:xfrm>
              <a:off x="3402" y="2297"/>
              <a:ext cx="182" cy="171"/>
            </a:xfrm>
            <a:custGeom>
              <a:avLst/>
              <a:gdLst/>
              <a:ahLst/>
              <a:cxnLst/>
              <a:rect l="0" t="0" r="0" b="0"/>
              <a:pathLst>
                <a:path w="182" h="171">
                  <a:moveTo>
                    <a:pt x="151" y="121"/>
                  </a:moveTo>
                  <a:lnTo>
                    <a:pt x="158" y="121"/>
                  </a:lnTo>
                  <a:lnTo>
                    <a:pt x="158" y="121"/>
                  </a:lnTo>
                  <a:lnTo>
                    <a:pt x="151" y="121"/>
                  </a:lnTo>
                  <a:lnTo>
                    <a:pt x="151" y="121"/>
                  </a:lnTo>
                  <a:close/>
                  <a:moveTo>
                    <a:pt x="41" y="103"/>
                  </a:moveTo>
                  <a:lnTo>
                    <a:pt x="41" y="13"/>
                  </a:lnTo>
                  <a:lnTo>
                    <a:pt x="141" y="13"/>
                  </a:lnTo>
                  <a:lnTo>
                    <a:pt x="141" y="103"/>
                  </a:lnTo>
                  <a:lnTo>
                    <a:pt x="41" y="103"/>
                  </a:lnTo>
                  <a:close/>
                  <a:moveTo>
                    <a:pt x="34" y="108"/>
                  </a:moveTo>
                  <a:lnTo>
                    <a:pt x="144" y="108"/>
                  </a:lnTo>
                  <a:lnTo>
                    <a:pt x="144" y="4"/>
                  </a:lnTo>
                  <a:lnTo>
                    <a:pt x="151" y="4"/>
                  </a:lnTo>
                  <a:lnTo>
                    <a:pt x="151" y="0"/>
                  </a:lnTo>
                  <a:lnTo>
                    <a:pt x="31" y="0"/>
                  </a:lnTo>
                  <a:lnTo>
                    <a:pt x="31" y="112"/>
                  </a:lnTo>
                  <a:lnTo>
                    <a:pt x="34" y="112"/>
                  </a:lnTo>
                  <a:lnTo>
                    <a:pt x="34" y="108"/>
                  </a:lnTo>
                  <a:close/>
                  <a:moveTo>
                    <a:pt x="0" y="166"/>
                  </a:moveTo>
                  <a:lnTo>
                    <a:pt x="17" y="166"/>
                  </a:lnTo>
                  <a:lnTo>
                    <a:pt x="17" y="157"/>
                  </a:lnTo>
                  <a:lnTo>
                    <a:pt x="0" y="157"/>
                  </a:lnTo>
                  <a:lnTo>
                    <a:pt x="0" y="166"/>
                  </a:lnTo>
                  <a:close/>
                  <a:moveTo>
                    <a:pt x="106" y="171"/>
                  </a:moveTo>
                  <a:lnTo>
                    <a:pt x="144" y="171"/>
                  </a:lnTo>
                  <a:lnTo>
                    <a:pt x="144" y="166"/>
                  </a:lnTo>
                  <a:lnTo>
                    <a:pt x="106" y="166"/>
                  </a:lnTo>
                  <a:lnTo>
                    <a:pt x="106" y="171"/>
                  </a:lnTo>
                  <a:close/>
                  <a:moveTo>
                    <a:pt x="175" y="162"/>
                  </a:moveTo>
                  <a:lnTo>
                    <a:pt x="182" y="162"/>
                  </a:lnTo>
                  <a:lnTo>
                    <a:pt x="182" y="157"/>
                  </a:lnTo>
                  <a:lnTo>
                    <a:pt x="175" y="157"/>
                  </a:lnTo>
                  <a:lnTo>
                    <a:pt x="175" y="162"/>
                  </a:lnTo>
                  <a:close/>
                  <a:moveTo>
                    <a:pt x="175" y="171"/>
                  </a:moveTo>
                  <a:lnTo>
                    <a:pt x="182" y="171"/>
                  </a:lnTo>
                  <a:lnTo>
                    <a:pt x="182" y="166"/>
                  </a:lnTo>
                  <a:lnTo>
                    <a:pt x="175" y="166"/>
                  </a:lnTo>
                  <a:lnTo>
                    <a:pt x="175" y="171"/>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79087" name="任意多边形 2179086"/>
            <p:cNvSpPr>
              <a:spLocks noEditPoints="1"/>
            </p:cNvSpPr>
            <p:nvPr/>
          </p:nvSpPr>
          <p:spPr>
            <a:xfrm>
              <a:off x="3419" y="2427"/>
              <a:ext cx="148" cy="9"/>
            </a:xfrm>
            <a:custGeom>
              <a:avLst/>
              <a:gdLst/>
              <a:ahLst/>
              <a:cxnLst/>
              <a:rect l="0" t="0" r="0" b="0"/>
              <a:pathLst>
                <a:path w="148" h="9">
                  <a:moveTo>
                    <a:pt x="0" y="0"/>
                  </a:moveTo>
                  <a:lnTo>
                    <a:pt x="148" y="0"/>
                  </a:lnTo>
                  <a:moveTo>
                    <a:pt x="38" y="9"/>
                  </a:moveTo>
                  <a:lnTo>
                    <a:pt x="38" y="0"/>
                  </a:lnTo>
                  <a:moveTo>
                    <a:pt x="72" y="9"/>
                  </a:moveTo>
                  <a:lnTo>
                    <a:pt x="72"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88" name="矩形 2179087"/>
            <p:cNvSpPr/>
            <p:nvPr/>
          </p:nvSpPr>
          <p:spPr>
            <a:xfrm>
              <a:off x="3343" y="2554"/>
              <a:ext cx="296" cy="67"/>
            </a:xfrm>
            <a:prstGeom prst="rect">
              <a:avLst/>
            </a:prstGeom>
            <a:solidFill>
              <a:srgbClr val="FFFFFF"/>
            </a:solidFill>
            <a:ln w="9525">
              <a:noFill/>
            </a:ln>
          </p:spPr>
          <p:txBody>
            <a:bodyPr/>
            <a:lstStyle/>
            <a:p>
              <a:endParaRPr lang="zh-CN" altLang="en-US"/>
            </a:p>
          </p:txBody>
        </p:sp>
        <p:sp>
          <p:nvSpPr>
            <p:cNvPr id="2179089" name="矩形 2179088"/>
            <p:cNvSpPr/>
            <p:nvPr/>
          </p:nvSpPr>
          <p:spPr>
            <a:xfrm>
              <a:off x="3347" y="2558"/>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79090" name="任意多边形 2179089"/>
            <p:cNvSpPr/>
            <p:nvPr/>
          </p:nvSpPr>
          <p:spPr>
            <a:xfrm>
              <a:off x="4695" y="2324"/>
              <a:ext cx="196" cy="252"/>
            </a:xfrm>
            <a:custGeom>
              <a:avLst/>
              <a:gdLst/>
              <a:ahLst/>
              <a:cxnLst/>
              <a:rect l="0" t="0" r="0" b="0"/>
              <a:pathLst>
                <a:path w="196" h="252">
                  <a:moveTo>
                    <a:pt x="41" y="167"/>
                  </a:moveTo>
                  <a:lnTo>
                    <a:pt x="0" y="167"/>
                  </a:lnTo>
                  <a:lnTo>
                    <a:pt x="0" y="252"/>
                  </a:lnTo>
                  <a:lnTo>
                    <a:pt x="196" y="252"/>
                  </a:lnTo>
                  <a:lnTo>
                    <a:pt x="196" y="167"/>
                  </a:lnTo>
                  <a:lnTo>
                    <a:pt x="151" y="167"/>
                  </a:lnTo>
                  <a:lnTo>
                    <a:pt x="151" y="153"/>
                  </a:lnTo>
                  <a:lnTo>
                    <a:pt x="169" y="153"/>
                  </a:lnTo>
                  <a:lnTo>
                    <a:pt x="169" y="0"/>
                  </a:lnTo>
                  <a:lnTo>
                    <a:pt x="24" y="0"/>
                  </a:lnTo>
                  <a:lnTo>
                    <a:pt x="24" y="153"/>
                  </a:lnTo>
                  <a:lnTo>
                    <a:pt x="41" y="153"/>
                  </a:lnTo>
                  <a:lnTo>
                    <a:pt x="41" y="167"/>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091" name="任意多边形 2179090"/>
            <p:cNvSpPr>
              <a:spLocks noEditPoints="1"/>
            </p:cNvSpPr>
            <p:nvPr/>
          </p:nvSpPr>
          <p:spPr>
            <a:xfrm>
              <a:off x="4736" y="2477"/>
              <a:ext cx="110" cy="14"/>
            </a:xfrm>
            <a:custGeom>
              <a:avLst/>
              <a:gdLst/>
              <a:ahLst/>
              <a:cxnLst/>
              <a:rect l="0" t="0" r="0" b="0"/>
              <a:pathLst>
                <a:path w="110" h="14">
                  <a:moveTo>
                    <a:pt x="0" y="14"/>
                  </a:moveTo>
                  <a:lnTo>
                    <a:pt x="110" y="14"/>
                  </a:lnTo>
                  <a:moveTo>
                    <a:pt x="0" y="0"/>
                  </a:moveTo>
                  <a:lnTo>
                    <a:pt x="110"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92" name="任意多边形 2179091"/>
            <p:cNvSpPr>
              <a:spLocks noEditPoints="1"/>
            </p:cNvSpPr>
            <p:nvPr/>
          </p:nvSpPr>
          <p:spPr>
            <a:xfrm>
              <a:off x="4795" y="2495"/>
              <a:ext cx="79" cy="72"/>
            </a:xfrm>
            <a:custGeom>
              <a:avLst/>
              <a:gdLst/>
              <a:ahLst/>
              <a:cxnLst/>
              <a:rect l="0" t="0" r="0" b="0"/>
              <a:pathLst>
                <a:path w="79" h="72">
                  <a:moveTo>
                    <a:pt x="0" y="72"/>
                  </a:moveTo>
                  <a:lnTo>
                    <a:pt x="65" y="72"/>
                  </a:lnTo>
                  <a:lnTo>
                    <a:pt x="65" y="0"/>
                  </a:lnTo>
                  <a:lnTo>
                    <a:pt x="0" y="0"/>
                  </a:lnTo>
                  <a:lnTo>
                    <a:pt x="0" y="72"/>
                  </a:lnTo>
                  <a:close/>
                  <a:moveTo>
                    <a:pt x="69" y="14"/>
                  </a:moveTo>
                  <a:lnTo>
                    <a:pt x="79" y="14"/>
                  </a:lnTo>
                  <a:lnTo>
                    <a:pt x="79" y="0"/>
                  </a:lnTo>
                  <a:lnTo>
                    <a:pt x="69" y="0"/>
                  </a:lnTo>
                  <a:lnTo>
                    <a:pt x="69" y="1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093" name="任意多边形 2179092"/>
            <p:cNvSpPr>
              <a:spLocks noEditPoints="1"/>
            </p:cNvSpPr>
            <p:nvPr/>
          </p:nvSpPr>
          <p:spPr>
            <a:xfrm>
              <a:off x="4795" y="2522"/>
              <a:ext cx="65" cy="23"/>
            </a:xfrm>
            <a:custGeom>
              <a:avLst/>
              <a:gdLst/>
              <a:ahLst/>
              <a:cxnLst/>
              <a:rect l="0" t="0" r="0" b="0"/>
              <a:pathLst>
                <a:path w="65" h="23">
                  <a:moveTo>
                    <a:pt x="0" y="0"/>
                  </a:moveTo>
                  <a:lnTo>
                    <a:pt x="65" y="0"/>
                  </a:lnTo>
                  <a:moveTo>
                    <a:pt x="0" y="23"/>
                  </a:moveTo>
                  <a:lnTo>
                    <a:pt x="65" y="23"/>
                  </a:lnTo>
                  <a:moveTo>
                    <a:pt x="3" y="9"/>
                  </a:moveTo>
                  <a:lnTo>
                    <a:pt x="62" y="9"/>
                  </a:lnTo>
                  <a:moveTo>
                    <a:pt x="38" y="18"/>
                  </a:moveTo>
                  <a:lnTo>
                    <a:pt x="55" y="18"/>
                  </a:lnTo>
                  <a:lnTo>
                    <a:pt x="55" y="5"/>
                  </a:lnTo>
                  <a:lnTo>
                    <a:pt x="38" y="5"/>
                  </a:lnTo>
                  <a:lnTo>
                    <a:pt x="38" y="18"/>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94" name="任意多边形 2179093"/>
            <p:cNvSpPr>
              <a:spLocks noEditPoints="1"/>
            </p:cNvSpPr>
            <p:nvPr/>
          </p:nvSpPr>
          <p:spPr>
            <a:xfrm>
              <a:off x="4702" y="2337"/>
              <a:ext cx="182" cy="176"/>
            </a:xfrm>
            <a:custGeom>
              <a:avLst/>
              <a:gdLst/>
              <a:ahLst/>
              <a:cxnLst/>
              <a:rect l="0" t="0" r="0" b="0"/>
              <a:pathLst>
                <a:path w="182" h="176">
                  <a:moveTo>
                    <a:pt x="151" y="126"/>
                  </a:moveTo>
                  <a:lnTo>
                    <a:pt x="158" y="126"/>
                  </a:lnTo>
                  <a:lnTo>
                    <a:pt x="158" y="122"/>
                  </a:lnTo>
                  <a:lnTo>
                    <a:pt x="151" y="122"/>
                  </a:lnTo>
                  <a:lnTo>
                    <a:pt x="151" y="126"/>
                  </a:lnTo>
                  <a:close/>
                  <a:moveTo>
                    <a:pt x="41" y="104"/>
                  </a:moveTo>
                  <a:lnTo>
                    <a:pt x="41" y="14"/>
                  </a:lnTo>
                  <a:lnTo>
                    <a:pt x="141" y="14"/>
                  </a:lnTo>
                  <a:lnTo>
                    <a:pt x="141" y="104"/>
                  </a:lnTo>
                  <a:lnTo>
                    <a:pt x="41" y="104"/>
                  </a:lnTo>
                  <a:close/>
                  <a:moveTo>
                    <a:pt x="34" y="108"/>
                  </a:moveTo>
                  <a:lnTo>
                    <a:pt x="144" y="108"/>
                  </a:lnTo>
                  <a:lnTo>
                    <a:pt x="144" y="9"/>
                  </a:lnTo>
                  <a:lnTo>
                    <a:pt x="151" y="9"/>
                  </a:lnTo>
                  <a:lnTo>
                    <a:pt x="151" y="0"/>
                  </a:lnTo>
                  <a:lnTo>
                    <a:pt x="31" y="0"/>
                  </a:lnTo>
                  <a:lnTo>
                    <a:pt x="31" y="117"/>
                  </a:lnTo>
                  <a:lnTo>
                    <a:pt x="34" y="117"/>
                  </a:lnTo>
                  <a:lnTo>
                    <a:pt x="34" y="108"/>
                  </a:lnTo>
                  <a:close/>
                  <a:moveTo>
                    <a:pt x="0" y="167"/>
                  </a:moveTo>
                  <a:lnTo>
                    <a:pt x="17" y="167"/>
                  </a:lnTo>
                  <a:lnTo>
                    <a:pt x="17" y="158"/>
                  </a:lnTo>
                  <a:lnTo>
                    <a:pt x="0" y="158"/>
                  </a:lnTo>
                  <a:lnTo>
                    <a:pt x="0" y="167"/>
                  </a:lnTo>
                  <a:close/>
                  <a:moveTo>
                    <a:pt x="107" y="176"/>
                  </a:moveTo>
                  <a:lnTo>
                    <a:pt x="144" y="176"/>
                  </a:lnTo>
                  <a:lnTo>
                    <a:pt x="144" y="172"/>
                  </a:lnTo>
                  <a:lnTo>
                    <a:pt x="107" y="172"/>
                  </a:lnTo>
                  <a:lnTo>
                    <a:pt x="107" y="176"/>
                  </a:lnTo>
                  <a:close/>
                  <a:moveTo>
                    <a:pt x="175" y="163"/>
                  </a:moveTo>
                  <a:lnTo>
                    <a:pt x="182" y="163"/>
                  </a:lnTo>
                  <a:lnTo>
                    <a:pt x="182" y="158"/>
                  </a:lnTo>
                  <a:lnTo>
                    <a:pt x="175" y="158"/>
                  </a:lnTo>
                  <a:lnTo>
                    <a:pt x="175" y="163"/>
                  </a:lnTo>
                  <a:close/>
                  <a:moveTo>
                    <a:pt x="175" y="172"/>
                  </a:moveTo>
                  <a:lnTo>
                    <a:pt x="182" y="172"/>
                  </a:lnTo>
                  <a:lnTo>
                    <a:pt x="182" y="167"/>
                  </a:lnTo>
                  <a:lnTo>
                    <a:pt x="175" y="167"/>
                  </a:lnTo>
                  <a:lnTo>
                    <a:pt x="175" y="172"/>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79095" name="任意多边形 2179094"/>
            <p:cNvSpPr>
              <a:spLocks noEditPoints="1"/>
            </p:cNvSpPr>
            <p:nvPr/>
          </p:nvSpPr>
          <p:spPr>
            <a:xfrm>
              <a:off x="4719" y="2468"/>
              <a:ext cx="145" cy="9"/>
            </a:xfrm>
            <a:custGeom>
              <a:avLst/>
              <a:gdLst/>
              <a:ahLst/>
              <a:cxnLst/>
              <a:rect l="0" t="0" r="0" b="0"/>
              <a:pathLst>
                <a:path w="145" h="9">
                  <a:moveTo>
                    <a:pt x="0" y="0"/>
                  </a:moveTo>
                  <a:lnTo>
                    <a:pt x="145" y="0"/>
                  </a:lnTo>
                  <a:moveTo>
                    <a:pt x="38" y="9"/>
                  </a:moveTo>
                  <a:lnTo>
                    <a:pt x="38" y="0"/>
                  </a:lnTo>
                  <a:moveTo>
                    <a:pt x="72" y="9"/>
                  </a:moveTo>
                  <a:lnTo>
                    <a:pt x="72"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096" name="矩形 2179095"/>
            <p:cNvSpPr/>
            <p:nvPr/>
          </p:nvSpPr>
          <p:spPr>
            <a:xfrm>
              <a:off x="4644" y="2599"/>
              <a:ext cx="295" cy="63"/>
            </a:xfrm>
            <a:prstGeom prst="rect">
              <a:avLst/>
            </a:prstGeom>
            <a:solidFill>
              <a:srgbClr val="FFFFFF"/>
            </a:solidFill>
            <a:ln w="9525">
              <a:noFill/>
            </a:ln>
          </p:spPr>
          <p:txBody>
            <a:bodyPr/>
            <a:lstStyle/>
            <a:p>
              <a:endParaRPr lang="zh-CN" altLang="en-US"/>
            </a:p>
          </p:txBody>
        </p:sp>
        <p:sp>
          <p:nvSpPr>
            <p:cNvPr id="2179097" name="矩形 2179096"/>
            <p:cNvSpPr/>
            <p:nvPr/>
          </p:nvSpPr>
          <p:spPr>
            <a:xfrm>
              <a:off x="4647" y="2599"/>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79098" name="任意多边形 2179097"/>
            <p:cNvSpPr>
              <a:spLocks noEditPoints="1"/>
            </p:cNvSpPr>
            <p:nvPr/>
          </p:nvSpPr>
          <p:spPr>
            <a:xfrm>
              <a:off x="4011" y="2279"/>
              <a:ext cx="261" cy="257"/>
            </a:xfrm>
            <a:custGeom>
              <a:avLst/>
              <a:gdLst/>
              <a:ahLst/>
              <a:cxnLst/>
              <a:rect l="0" t="0" r="0" b="0"/>
              <a:pathLst>
                <a:path w="261" h="257">
                  <a:moveTo>
                    <a:pt x="0" y="257"/>
                  </a:moveTo>
                  <a:lnTo>
                    <a:pt x="0" y="252"/>
                  </a:lnTo>
                  <a:lnTo>
                    <a:pt x="27" y="234"/>
                  </a:lnTo>
                  <a:lnTo>
                    <a:pt x="27" y="0"/>
                  </a:lnTo>
                  <a:lnTo>
                    <a:pt x="96" y="0"/>
                  </a:lnTo>
                  <a:lnTo>
                    <a:pt x="96" y="234"/>
                  </a:lnTo>
                  <a:lnTo>
                    <a:pt x="123" y="252"/>
                  </a:lnTo>
                  <a:lnTo>
                    <a:pt x="123" y="257"/>
                  </a:lnTo>
                  <a:lnTo>
                    <a:pt x="0" y="257"/>
                  </a:lnTo>
                  <a:close/>
                  <a:moveTo>
                    <a:pt x="106" y="221"/>
                  </a:moveTo>
                  <a:lnTo>
                    <a:pt x="130" y="221"/>
                  </a:lnTo>
                  <a:lnTo>
                    <a:pt x="158" y="230"/>
                  </a:lnTo>
                  <a:lnTo>
                    <a:pt x="158" y="248"/>
                  </a:lnTo>
                  <a:lnTo>
                    <a:pt x="130" y="248"/>
                  </a:lnTo>
                  <a:lnTo>
                    <a:pt x="130" y="257"/>
                  </a:lnTo>
                  <a:lnTo>
                    <a:pt x="237" y="257"/>
                  </a:lnTo>
                  <a:lnTo>
                    <a:pt x="237" y="248"/>
                  </a:lnTo>
                  <a:lnTo>
                    <a:pt x="209" y="248"/>
                  </a:lnTo>
                  <a:lnTo>
                    <a:pt x="209" y="230"/>
                  </a:lnTo>
                  <a:lnTo>
                    <a:pt x="237" y="221"/>
                  </a:lnTo>
                  <a:lnTo>
                    <a:pt x="261" y="221"/>
                  </a:lnTo>
                  <a:lnTo>
                    <a:pt x="261" y="63"/>
                  </a:lnTo>
                  <a:lnTo>
                    <a:pt x="106" y="63"/>
                  </a:lnTo>
                  <a:lnTo>
                    <a:pt x="106" y="221"/>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099" name="任意多边形 2179098"/>
            <p:cNvSpPr>
              <a:spLocks noEditPoints="1"/>
            </p:cNvSpPr>
            <p:nvPr/>
          </p:nvSpPr>
          <p:spPr>
            <a:xfrm>
              <a:off x="4038" y="2288"/>
              <a:ext cx="210" cy="248"/>
            </a:xfrm>
            <a:custGeom>
              <a:avLst/>
              <a:gdLst/>
              <a:ahLst/>
              <a:cxnLst/>
              <a:rect l="0" t="0" r="0" b="0"/>
              <a:pathLst>
                <a:path w="210" h="248">
                  <a:moveTo>
                    <a:pt x="0" y="225"/>
                  </a:moveTo>
                  <a:lnTo>
                    <a:pt x="0" y="248"/>
                  </a:lnTo>
                  <a:moveTo>
                    <a:pt x="69" y="225"/>
                  </a:moveTo>
                  <a:lnTo>
                    <a:pt x="69" y="248"/>
                  </a:lnTo>
                  <a:moveTo>
                    <a:pt x="21" y="72"/>
                  </a:moveTo>
                  <a:lnTo>
                    <a:pt x="48" y="72"/>
                  </a:lnTo>
                  <a:moveTo>
                    <a:pt x="17" y="45"/>
                  </a:moveTo>
                  <a:lnTo>
                    <a:pt x="52" y="45"/>
                  </a:lnTo>
                  <a:moveTo>
                    <a:pt x="10" y="0"/>
                  </a:moveTo>
                  <a:lnTo>
                    <a:pt x="62" y="0"/>
                  </a:lnTo>
                  <a:lnTo>
                    <a:pt x="62" y="148"/>
                  </a:lnTo>
                  <a:lnTo>
                    <a:pt x="10" y="148"/>
                  </a:lnTo>
                  <a:lnTo>
                    <a:pt x="10" y="0"/>
                  </a:lnTo>
                  <a:moveTo>
                    <a:pt x="131" y="239"/>
                  </a:moveTo>
                  <a:lnTo>
                    <a:pt x="182" y="239"/>
                  </a:lnTo>
                  <a:moveTo>
                    <a:pt x="131" y="221"/>
                  </a:moveTo>
                  <a:lnTo>
                    <a:pt x="182" y="221"/>
                  </a:lnTo>
                  <a:moveTo>
                    <a:pt x="103" y="212"/>
                  </a:moveTo>
                  <a:lnTo>
                    <a:pt x="210" y="212"/>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00" name="任意多边形 2179099"/>
            <p:cNvSpPr>
              <a:spLocks noEditPoints="1"/>
            </p:cNvSpPr>
            <p:nvPr/>
          </p:nvSpPr>
          <p:spPr>
            <a:xfrm>
              <a:off x="4045" y="2450"/>
              <a:ext cx="55" cy="68"/>
            </a:xfrm>
            <a:custGeom>
              <a:avLst/>
              <a:gdLst/>
              <a:ahLst/>
              <a:cxnLst/>
              <a:rect l="0" t="0" r="0" b="0"/>
              <a:pathLst>
                <a:path w="55" h="68">
                  <a:moveTo>
                    <a:pt x="0" y="41"/>
                  </a:moveTo>
                  <a:lnTo>
                    <a:pt x="3" y="41"/>
                  </a:lnTo>
                  <a:lnTo>
                    <a:pt x="3" y="0"/>
                  </a:lnTo>
                  <a:lnTo>
                    <a:pt x="0" y="0"/>
                  </a:lnTo>
                  <a:lnTo>
                    <a:pt x="0" y="41"/>
                  </a:lnTo>
                  <a:close/>
                  <a:moveTo>
                    <a:pt x="7" y="41"/>
                  </a:moveTo>
                  <a:lnTo>
                    <a:pt x="14" y="41"/>
                  </a:lnTo>
                  <a:lnTo>
                    <a:pt x="14" y="0"/>
                  </a:lnTo>
                  <a:lnTo>
                    <a:pt x="7" y="0"/>
                  </a:lnTo>
                  <a:lnTo>
                    <a:pt x="7" y="41"/>
                  </a:lnTo>
                  <a:close/>
                  <a:moveTo>
                    <a:pt x="17" y="41"/>
                  </a:moveTo>
                  <a:lnTo>
                    <a:pt x="21" y="41"/>
                  </a:lnTo>
                  <a:lnTo>
                    <a:pt x="21" y="0"/>
                  </a:lnTo>
                  <a:lnTo>
                    <a:pt x="17" y="0"/>
                  </a:lnTo>
                  <a:lnTo>
                    <a:pt x="17" y="41"/>
                  </a:lnTo>
                  <a:close/>
                  <a:moveTo>
                    <a:pt x="24" y="41"/>
                  </a:moveTo>
                  <a:lnTo>
                    <a:pt x="31" y="41"/>
                  </a:lnTo>
                  <a:lnTo>
                    <a:pt x="31" y="0"/>
                  </a:lnTo>
                  <a:lnTo>
                    <a:pt x="24" y="0"/>
                  </a:lnTo>
                  <a:lnTo>
                    <a:pt x="24" y="41"/>
                  </a:lnTo>
                  <a:close/>
                  <a:moveTo>
                    <a:pt x="34" y="41"/>
                  </a:moveTo>
                  <a:lnTo>
                    <a:pt x="38" y="41"/>
                  </a:lnTo>
                  <a:lnTo>
                    <a:pt x="38" y="0"/>
                  </a:lnTo>
                  <a:lnTo>
                    <a:pt x="34" y="0"/>
                  </a:lnTo>
                  <a:lnTo>
                    <a:pt x="34" y="41"/>
                  </a:lnTo>
                  <a:close/>
                  <a:moveTo>
                    <a:pt x="45" y="41"/>
                  </a:moveTo>
                  <a:lnTo>
                    <a:pt x="48" y="41"/>
                  </a:lnTo>
                  <a:lnTo>
                    <a:pt x="48" y="0"/>
                  </a:lnTo>
                  <a:lnTo>
                    <a:pt x="45" y="0"/>
                  </a:lnTo>
                  <a:lnTo>
                    <a:pt x="45" y="41"/>
                  </a:lnTo>
                  <a:close/>
                  <a:moveTo>
                    <a:pt x="52" y="41"/>
                  </a:moveTo>
                  <a:lnTo>
                    <a:pt x="55" y="41"/>
                  </a:lnTo>
                  <a:lnTo>
                    <a:pt x="55" y="0"/>
                  </a:lnTo>
                  <a:lnTo>
                    <a:pt x="52" y="0"/>
                  </a:lnTo>
                  <a:lnTo>
                    <a:pt x="52" y="41"/>
                  </a:lnTo>
                  <a:close/>
                  <a:moveTo>
                    <a:pt x="52" y="68"/>
                  </a:moveTo>
                  <a:lnTo>
                    <a:pt x="55" y="68"/>
                  </a:lnTo>
                  <a:lnTo>
                    <a:pt x="55" y="45"/>
                  </a:lnTo>
                  <a:lnTo>
                    <a:pt x="52" y="45"/>
                  </a:lnTo>
                  <a:lnTo>
                    <a:pt x="52" y="68"/>
                  </a:lnTo>
                  <a:close/>
                  <a:moveTo>
                    <a:pt x="45" y="68"/>
                  </a:moveTo>
                  <a:lnTo>
                    <a:pt x="48" y="68"/>
                  </a:lnTo>
                  <a:lnTo>
                    <a:pt x="48" y="45"/>
                  </a:lnTo>
                  <a:lnTo>
                    <a:pt x="45" y="45"/>
                  </a:lnTo>
                  <a:lnTo>
                    <a:pt x="45" y="68"/>
                  </a:lnTo>
                  <a:close/>
                  <a:moveTo>
                    <a:pt x="34" y="68"/>
                  </a:moveTo>
                  <a:lnTo>
                    <a:pt x="38" y="68"/>
                  </a:lnTo>
                  <a:lnTo>
                    <a:pt x="38" y="45"/>
                  </a:lnTo>
                  <a:lnTo>
                    <a:pt x="34" y="45"/>
                  </a:lnTo>
                  <a:lnTo>
                    <a:pt x="34" y="68"/>
                  </a:lnTo>
                  <a:close/>
                  <a:moveTo>
                    <a:pt x="24" y="68"/>
                  </a:moveTo>
                  <a:lnTo>
                    <a:pt x="31" y="68"/>
                  </a:lnTo>
                  <a:lnTo>
                    <a:pt x="31" y="45"/>
                  </a:lnTo>
                  <a:lnTo>
                    <a:pt x="24" y="45"/>
                  </a:lnTo>
                  <a:lnTo>
                    <a:pt x="24" y="68"/>
                  </a:lnTo>
                  <a:close/>
                  <a:moveTo>
                    <a:pt x="17" y="68"/>
                  </a:moveTo>
                  <a:lnTo>
                    <a:pt x="21" y="68"/>
                  </a:lnTo>
                  <a:lnTo>
                    <a:pt x="21" y="45"/>
                  </a:lnTo>
                  <a:lnTo>
                    <a:pt x="17" y="45"/>
                  </a:lnTo>
                  <a:lnTo>
                    <a:pt x="17" y="68"/>
                  </a:lnTo>
                  <a:close/>
                  <a:moveTo>
                    <a:pt x="7" y="68"/>
                  </a:moveTo>
                  <a:lnTo>
                    <a:pt x="14" y="68"/>
                  </a:lnTo>
                  <a:lnTo>
                    <a:pt x="14" y="45"/>
                  </a:lnTo>
                  <a:lnTo>
                    <a:pt x="7" y="45"/>
                  </a:lnTo>
                  <a:lnTo>
                    <a:pt x="7" y="68"/>
                  </a:lnTo>
                  <a:close/>
                  <a:moveTo>
                    <a:pt x="0" y="68"/>
                  </a:moveTo>
                  <a:lnTo>
                    <a:pt x="3" y="68"/>
                  </a:lnTo>
                  <a:lnTo>
                    <a:pt x="3" y="45"/>
                  </a:lnTo>
                  <a:lnTo>
                    <a:pt x="0" y="45"/>
                  </a:lnTo>
                  <a:lnTo>
                    <a:pt x="0" y="68"/>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101" name="任意多边形 2179100"/>
            <p:cNvSpPr>
              <a:spLocks noEditPoints="1"/>
            </p:cNvSpPr>
            <p:nvPr/>
          </p:nvSpPr>
          <p:spPr>
            <a:xfrm>
              <a:off x="4052" y="2297"/>
              <a:ext cx="41" cy="126"/>
            </a:xfrm>
            <a:custGeom>
              <a:avLst/>
              <a:gdLst/>
              <a:ahLst/>
              <a:cxnLst/>
              <a:rect l="0" t="0" r="0" b="0"/>
              <a:pathLst>
                <a:path w="41" h="126">
                  <a:moveTo>
                    <a:pt x="0" y="0"/>
                  </a:moveTo>
                  <a:lnTo>
                    <a:pt x="0" y="18"/>
                  </a:lnTo>
                  <a:lnTo>
                    <a:pt x="41" y="18"/>
                  </a:lnTo>
                  <a:lnTo>
                    <a:pt x="41" y="0"/>
                  </a:lnTo>
                  <a:lnTo>
                    <a:pt x="0" y="0"/>
                  </a:lnTo>
                  <a:moveTo>
                    <a:pt x="0" y="0"/>
                  </a:moveTo>
                  <a:lnTo>
                    <a:pt x="3" y="4"/>
                  </a:lnTo>
                  <a:lnTo>
                    <a:pt x="38" y="4"/>
                  </a:lnTo>
                  <a:lnTo>
                    <a:pt x="41" y="0"/>
                  </a:lnTo>
                  <a:moveTo>
                    <a:pt x="0" y="45"/>
                  </a:moveTo>
                  <a:lnTo>
                    <a:pt x="41" y="45"/>
                  </a:lnTo>
                  <a:lnTo>
                    <a:pt x="41" y="27"/>
                  </a:lnTo>
                  <a:lnTo>
                    <a:pt x="0" y="27"/>
                  </a:lnTo>
                  <a:lnTo>
                    <a:pt x="0" y="45"/>
                  </a:lnTo>
                  <a:moveTo>
                    <a:pt x="0" y="72"/>
                  </a:moveTo>
                  <a:lnTo>
                    <a:pt x="41" y="72"/>
                  </a:lnTo>
                  <a:lnTo>
                    <a:pt x="41" y="49"/>
                  </a:lnTo>
                  <a:lnTo>
                    <a:pt x="0" y="49"/>
                  </a:lnTo>
                  <a:lnTo>
                    <a:pt x="0" y="72"/>
                  </a:lnTo>
                  <a:moveTo>
                    <a:pt x="0" y="99"/>
                  </a:moveTo>
                  <a:lnTo>
                    <a:pt x="41" y="99"/>
                  </a:lnTo>
                  <a:lnTo>
                    <a:pt x="41" y="76"/>
                  </a:lnTo>
                  <a:lnTo>
                    <a:pt x="0" y="76"/>
                  </a:lnTo>
                  <a:lnTo>
                    <a:pt x="0" y="99"/>
                  </a:lnTo>
                  <a:moveTo>
                    <a:pt x="0" y="126"/>
                  </a:moveTo>
                  <a:lnTo>
                    <a:pt x="41" y="126"/>
                  </a:lnTo>
                  <a:lnTo>
                    <a:pt x="41" y="103"/>
                  </a:lnTo>
                  <a:lnTo>
                    <a:pt x="0" y="103"/>
                  </a:lnTo>
                  <a:lnTo>
                    <a:pt x="0" y="126"/>
                  </a:lnTo>
                  <a:moveTo>
                    <a:pt x="0" y="18"/>
                  </a:moveTo>
                  <a:lnTo>
                    <a:pt x="3" y="4"/>
                  </a:lnTo>
                  <a:moveTo>
                    <a:pt x="38" y="4"/>
                  </a:moveTo>
                  <a:lnTo>
                    <a:pt x="41" y="18"/>
                  </a:lnTo>
                  <a:moveTo>
                    <a:pt x="0" y="94"/>
                  </a:moveTo>
                  <a:lnTo>
                    <a:pt x="31" y="94"/>
                  </a:lnTo>
                  <a:moveTo>
                    <a:pt x="0" y="94"/>
                  </a:moveTo>
                  <a:lnTo>
                    <a:pt x="31" y="94"/>
                  </a:lnTo>
                  <a:moveTo>
                    <a:pt x="0" y="90"/>
                  </a:moveTo>
                  <a:lnTo>
                    <a:pt x="31" y="90"/>
                  </a:lnTo>
                  <a:moveTo>
                    <a:pt x="0" y="85"/>
                  </a:moveTo>
                  <a:lnTo>
                    <a:pt x="31" y="85"/>
                  </a:lnTo>
                  <a:moveTo>
                    <a:pt x="0" y="81"/>
                  </a:moveTo>
                  <a:lnTo>
                    <a:pt x="31" y="81"/>
                  </a:lnTo>
                  <a:moveTo>
                    <a:pt x="20" y="40"/>
                  </a:moveTo>
                  <a:lnTo>
                    <a:pt x="34" y="40"/>
                  </a:lnTo>
                  <a:lnTo>
                    <a:pt x="34" y="31"/>
                  </a:lnTo>
                  <a:lnTo>
                    <a:pt x="20" y="31"/>
                  </a:lnTo>
                  <a:lnTo>
                    <a:pt x="20" y="40"/>
                  </a:lnTo>
                  <a:moveTo>
                    <a:pt x="34" y="67"/>
                  </a:moveTo>
                  <a:lnTo>
                    <a:pt x="38" y="67"/>
                  </a:lnTo>
                  <a:lnTo>
                    <a:pt x="38" y="67"/>
                  </a:lnTo>
                  <a:lnTo>
                    <a:pt x="34" y="67"/>
                  </a:lnTo>
                  <a:lnTo>
                    <a:pt x="34" y="67"/>
                  </a:lnTo>
                  <a:moveTo>
                    <a:pt x="34" y="85"/>
                  </a:moveTo>
                  <a:lnTo>
                    <a:pt x="38" y="85"/>
                  </a:lnTo>
                  <a:lnTo>
                    <a:pt x="38" y="81"/>
                  </a:lnTo>
                  <a:lnTo>
                    <a:pt x="34" y="81"/>
                  </a:lnTo>
                  <a:lnTo>
                    <a:pt x="34" y="85"/>
                  </a:lnTo>
                  <a:moveTo>
                    <a:pt x="34" y="90"/>
                  </a:moveTo>
                  <a:lnTo>
                    <a:pt x="38" y="90"/>
                  </a:lnTo>
                  <a:lnTo>
                    <a:pt x="38" y="85"/>
                  </a:lnTo>
                  <a:lnTo>
                    <a:pt x="34" y="85"/>
                  </a:lnTo>
                  <a:lnTo>
                    <a:pt x="34" y="9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02" name="任意多边形 2179101"/>
            <p:cNvSpPr>
              <a:spLocks noEditPoints="1"/>
            </p:cNvSpPr>
            <p:nvPr/>
          </p:nvSpPr>
          <p:spPr>
            <a:xfrm>
              <a:off x="4066" y="2355"/>
              <a:ext cx="203" cy="136"/>
            </a:xfrm>
            <a:custGeom>
              <a:avLst/>
              <a:gdLst/>
              <a:ahLst/>
              <a:cxnLst/>
              <a:rect l="0" t="0" r="0" b="0"/>
              <a:pathLst>
                <a:path w="203" h="136">
                  <a:moveTo>
                    <a:pt x="0" y="5"/>
                  </a:moveTo>
                  <a:lnTo>
                    <a:pt x="13" y="5"/>
                  </a:lnTo>
                  <a:lnTo>
                    <a:pt x="13" y="0"/>
                  </a:lnTo>
                  <a:lnTo>
                    <a:pt x="0" y="0"/>
                  </a:lnTo>
                  <a:lnTo>
                    <a:pt x="0" y="5"/>
                  </a:lnTo>
                  <a:close/>
                  <a:moveTo>
                    <a:pt x="196" y="136"/>
                  </a:moveTo>
                  <a:lnTo>
                    <a:pt x="203" y="136"/>
                  </a:lnTo>
                  <a:lnTo>
                    <a:pt x="203" y="136"/>
                  </a:lnTo>
                  <a:lnTo>
                    <a:pt x="196" y="136"/>
                  </a:lnTo>
                  <a:lnTo>
                    <a:pt x="196" y="136"/>
                  </a:lnTo>
                  <a:close/>
                  <a:moveTo>
                    <a:pt x="75" y="108"/>
                  </a:moveTo>
                  <a:lnTo>
                    <a:pt x="75" y="18"/>
                  </a:lnTo>
                  <a:lnTo>
                    <a:pt x="182" y="18"/>
                  </a:lnTo>
                  <a:lnTo>
                    <a:pt x="182" y="108"/>
                  </a:lnTo>
                  <a:lnTo>
                    <a:pt x="75" y="108"/>
                  </a:lnTo>
                  <a:close/>
                  <a:moveTo>
                    <a:pt x="68" y="113"/>
                  </a:moveTo>
                  <a:lnTo>
                    <a:pt x="185" y="113"/>
                  </a:lnTo>
                  <a:lnTo>
                    <a:pt x="185" y="14"/>
                  </a:lnTo>
                  <a:lnTo>
                    <a:pt x="192" y="14"/>
                  </a:lnTo>
                  <a:lnTo>
                    <a:pt x="192" y="5"/>
                  </a:lnTo>
                  <a:lnTo>
                    <a:pt x="65" y="5"/>
                  </a:lnTo>
                  <a:lnTo>
                    <a:pt x="65" y="9"/>
                  </a:lnTo>
                  <a:lnTo>
                    <a:pt x="65" y="117"/>
                  </a:lnTo>
                  <a:lnTo>
                    <a:pt x="68" y="117"/>
                  </a:lnTo>
                  <a:lnTo>
                    <a:pt x="68" y="113"/>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79103" name="任意多边形 2179102"/>
            <p:cNvSpPr>
              <a:spLocks noEditPoints="1"/>
            </p:cNvSpPr>
            <p:nvPr/>
          </p:nvSpPr>
          <p:spPr>
            <a:xfrm>
              <a:off x="4117" y="2491"/>
              <a:ext cx="76" cy="9"/>
            </a:xfrm>
            <a:custGeom>
              <a:avLst/>
              <a:gdLst/>
              <a:ahLst/>
              <a:cxnLst/>
              <a:rect l="0" t="0" r="0" b="0"/>
              <a:pathLst>
                <a:path w="76" h="9">
                  <a:moveTo>
                    <a:pt x="0" y="0"/>
                  </a:moveTo>
                  <a:lnTo>
                    <a:pt x="76" y="0"/>
                  </a:lnTo>
                  <a:lnTo>
                    <a:pt x="76" y="9"/>
                  </a:lnTo>
                  <a:moveTo>
                    <a:pt x="38" y="9"/>
                  </a:moveTo>
                  <a:lnTo>
                    <a:pt x="38"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04" name="矩形 2179103"/>
            <p:cNvSpPr/>
            <p:nvPr/>
          </p:nvSpPr>
          <p:spPr>
            <a:xfrm>
              <a:off x="3993" y="2554"/>
              <a:ext cx="296" cy="67"/>
            </a:xfrm>
            <a:prstGeom prst="rect">
              <a:avLst/>
            </a:prstGeom>
            <a:solidFill>
              <a:srgbClr val="FFFFFF"/>
            </a:solidFill>
            <a:ln w="9525">
              <a:noFill/>
            </a:ln>
          </p:spPr>
          <p:txBody>
            <a:bodyPr/>
            <a:lstStyle/>
            <a:p>
              <a:endParaRPr lang="zh-CN" altLang="en-US"/>
            </a:p>
          </p:txBody>
        </p:sp>
        <p:sp>
          <p:nvSpPr>
            <p:cNvPr id="2179105" name="矩形 2179104"/>
            <p:cNvSpPr/>
            <p:nvPr/>
          </p:nvSpPr>
          <p:spPr>
            <a:xfrm>
              <a:off x="3997" y="2558"/>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79106" name="任意多边形 2179105"/>
            <p:cNvSpPr/>
            <p:nvPr/>
          </p:nvSpPr>
          <p:spPr>
            <a:xfrm>
              <a:off x="3753" y="3004"/>
              <a:ext cx="130" cy="167"/>
            </a:xfrm>
            <a:custGeom>
              <a:avLst/>
              <a:gdLst/>
              <a:ahLst/>
              <a:cxnLst/>
              <a:rect l="0" t="0" r="0" b="0"/>
              <a:pathLst>
                <a:path w="130" h="167">
                  <a:moveTo>
                    <a:pt x="10" y="99"/>
                  </a:moveTo>
                  <a:lnTo>
                    <a:pt x="10" y="0"/>
                  </a:lnTo>
                  <a:lnTo>
                    <a:pt x="120" y="0"/>
                  </a:lnTo>
                  <a:lnTo>
                    <a:pt x="120" y="99"/>
                  </a:lnTo>
                  <a:lnTo>
                    <a:pt x="130" y="153"/>
                  </a:lnTo>
                  <a:lnTo>
                    <a:pt x="130" y="167"/>
                  </a:lnTo>
                  <a:lnTo>
                    <a:pt x="0" y="167"/>
                  </a:lnTo>
                  <a:lnTo>
                    <a:pt x="0" y="153"/>
                  </a:lnTo>
                  <a:lnTo>
                    <a:pt x="10" y="99"/>
                  </a:lnTo>
                  <a:close/>
                </a:path>
              </a:pathLst>
            </a:custGeom>
            <a:solidFill>
              <a:srgbClr val="C0C0C0"/>
            </a:solidFill>
            <a:ln w="4763" cap="flat" cmpd="sng">
              <a:solidFill>
                <a:srgbClr val="000000"/>
              </a:solidFill>
              <a:prstDash val="solid"/>
              <a:headEnd type="none" w="med" len="med"/>
              <a:tailEnd type="none" w="med" len="med"/>
            </a:ln>
          </p:spPr>
          <p:txBody>
            <a:bodyPr/>
            <a:lstStyle/>
            <a:p>
              <a:endParaRPr lang="zh-CN" altLang="en-US"/>
            </a:p>
          </p:txBody>
        </p:sp>
        <p:sp>
          <p:nvSpPr>
            <p:cNvPr id="2179107" name="任意多边形 2179106"/>
            <p:cNvSpPr>
              <a:spLocks noEditPoints="1"/>
            </p:cNvSpPr>
            <p:nvPr/>
          </p:nvSpPr>
          <p:spPr>
            <a:xfrm>
              <a:off x="3753" y="3103"/>
              <a:ext cx="130" cy="54"/>
            </a:xfrm>
            <a:custGeom>
              <a:avLst/>
              <a:gdLst/>
              <a:ahLst/>
              <a:cxnLst/>
              <a:rect l="0" t="0" r="0" b="0"/>
              <a:pathLst>
                <a:path w="130" h="54">
                  <a:moveTo>
                    <a:pt x="10" y="0"/>
                  </a:moveTo>
                  <a:lnTo>
                    <a:pt x="120" y="0"/>
                  </a:lnTo>
                  <a:moveTo>
                    <a:pt x="0" y="54"/>
                  </a:moveTo>
                  <a:lnTo>
                    <a:pt x="130" y="54"/>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08" name="任意多边形 2179107"/>
            <p:cNvSpPr>
              <a:spLocks noEditPoints="1"/>
            </p:cNvSpPr>
            <p:nvPr/>
          </p:nvSpPr>
          <p:spPr>
            <a:xfrm>
              <a:off x="3756" y="3112"/>
              <a:ext cx="120" cy="41"/>
            </a:xfrm>
            <a:custGeom>
              <a:avLst/>
              <a:gdLst/>
              <a:ahLst/>
              <a:cxnLst/>
              <a:rect l="0" t="0" r="0" b="0"/>
              <a:pathLst>
                <a:path w="120" h="41">
                  <a:moveTo>
                    <a:pt x="7" y="9"/>
                  </a:moveTo>
                  <a:lnTo>
                    <a:pt x="10" y="0"/>
                  </a:lnTo>
                  <a:lnTo>
                    <a:pt x="113" y="0"/>
                  </a:lnTo>
                  <a:lnTo>
                    <a:pt x="113" y="9"/>
                  </a:lnTo>
                  <a:lnTo>
                    <a:pt x="7" y="9"/>
                  </a:lnTo>
                  <a:close/>
                  <a:moveTo>
                    <a:pt x="0" y="41"/>
                  </a:moveTo>
                  <a:lnTo>
                    <a:pt x="7" y="9"/>
                  </a:lnTo>
                  <a:lnTo>
                    <a:pt x="117" y="9"/>
                  </a:lnTo>
                  <a:lnTo>
                    <a:pt x="120" y="41"/>
                  </a:lnTo>
                  <a:lnTo>
                    <a:pt x="0" y="41"/>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109" name="任意多边形 2179108"/>
            <p:cNvSpPr>
              <a:spLocks noEditPoints="1"/>
            </p:cNvSpPr>
            <p:nvPr/>
          </p:nvSpPr>
          <p:spPr>
            <a:xfrm>
              <a:off x="3839" y="3076"/>
              <a:ext cx="37" cy="95"/>
            </a:xfrm>
            <a:custGeom>
              <a:avLst/>
              <a:gdLst/>
              <a:ahLst/>
              <a:cxnLst/>
              <a:rect l="0" t="0" r="0" b="0"/>
              <a:pathLst>
                <a:path w="37" h="95">
                  <a:moveTo>
                    <a:pt x="17" y="5"/>
                  </a:moveTo>
                  <a:lnTo>
                    <a:pt x="20" y="0"/>
                  </a:lnTo>
                  <a:lnTo>
                    <a:pt x="20" y="5"/>
                  </a:lnTo>
                  <a:lnTo>
                    <a:pt x="20" y="9"/>
                  </a:lnTo>
                  <a:lnTo>
                    <a:pt x="17" y="5"/>
                  </a:lnTo>
                  <a:close/>
                  <a:moveTo>
                    <a:pt x="0" y="95"/>
                  </a:moveTo>
                  <a:lnTo>
                    <a:pt x="37" y="95"/>
                  </a:lnTo>
                  <a:lnTo>
                    <a:pt x="37" y="86"/>
                  </a:lnTo>
                  <a:lnTo>
                    <a:pt x="0" y="86"/>
                  </a:lnTo>
                  <a:lnTo>
                    <a:pt x="0" y="95"/>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79110" name="矩形 2179109"/>
            <p:cNvSpPr/>
            <p:nvPr/>
          </p:nvSpPr>
          <p:spPr>
            <a:xfrm>
              <a:off x="3852" y="3072"/>
              <a:ext cx="11" cy="18"/>
            </a:xfrm>
            <a:prstGeom prst="rect">
              <a:avLst/>
            </a:prstGeom>
            <a:noFill/>
            <a:ln w="4763" cap="flat" cmpd="sng">
              <a:solidFill>
                <a:srgbClr val="000000"/>
              </a:solidFill>
              <a:prstDash val="solid"/>
              <a:miter/>
              <a:headEnd type="none" w="med" len="med"/>
              <a:tailEnd type="none" w="med" len="med"/>
            </a:ln>
          </p:spPr>
          <p:txBody>
            <a:bodyPr/>
            <a:lstStyle/>
            <a:p>
              <a:endParaRPr lang="zh-CN" altLang="en-US"/>
            </a:p>
          </p:txBody>
        </p:sp>
        <p:sp>
          <p:nvSpPr>
            <p:cNvPr id="2179111" name="矩形 2179110"/>
            <p:cNvSpPr/>
            <p:nvPr/>
          </p:nvSpPr>
          <p:spPr>
            <a:xfrm>
              <a:off x="3773" y="3017"/>
              <a:ext cx="76" cy="73"/>
            </a:xfrm>
            <a:prstGeom prst="rect">
              <a:avLst/>
            </a:prstGeom>
            <a:solidFill>
              <a:srgbClr val="FFFFFF"/>
            </a:solidFill>
            <a:ln w="4763" cap="flat" cmpd="sng">
              <a:solidFill>
                <a:srgbClr val="000000"/>
              </a:solidFill>
              <a:prstDash val="solid"/>
              <a:miter/>
              <a:headEnd type="none" w="med" len="med"/>
              <a:tailEnd type="none" w="med" len="med"/>
            </a:ln>
          </p:spPr>
          <p:txBody>
            <a:bodyPr/>
            <a:lstStyle/>
            <a:p>
              <a:endParaRPr lang="zh-CN" altLang="en-US"/>
            </a:p>
          </p:txBody>
        </p:sp>
        <p:sp>
          <p:nvSpPr>
            <p:cNvPr id="2179112" name="任意多边形 2179111"/>
            <p:cNvSpPr>
              <a:spLocks noEditPoints="1"/>
            </p:cNvSpPr>
            <p:nvPr/>
          </p:nvSpPr>
          <p:spPr>
            <a:xfrm>
              <a:off x="3770" y="3008"/>
              <a:ext cx="96" cy="86"/>
            </a:xfrm>
            <a:custGeom>
              <a:avLst/>
              <a:gdLst/>
              <a:ahLst/>
              <a:cxnLst/>
              <a:rect l="0" t="0" r="0" b="0"/>
              <a:pathLst>
                <a:path w="96" h="86">
                  <a:moveTo>
                    <a:pt x="0" y="86"/>
                  </a:moveTo>
                  <a:lnTo>
                    <a:pt x="96" y="86"/>
                  </a:lnTo>
                  <a:lnTo>
                    <a:pt x="96" y="0"/>
                  </a:lnTo>
                  <a:lnTo>
                    <a:pt x="0" y="0"/>
                  </a:lnTo>
                  <a:lnTo>
                    <a:pt x="0" y="86"/>
                  </a:lnTo>
                  <a:moveTo>
                    <a:pt x="86" y="19"/>
                  </a:moveTo>
                  <a:lnTo>
                    <a:pt x="93" y="19"/>
                  </a:lnTo>
                  <a:lnTo>
                    <a:pt x="93" y="9"/>
                  </a:lnTo>
                  <a:lnTo>
                    <a:pt x="86" y="9"/>
                  </a:lnTo>
                  <a:lnTo>
                    <a:pt x="86" y="19"/>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13" name="矩形 2179112"/>
            <p:cNvSpPr/>
            <p:nvPr/>
          </p:nvSpPr>
          <p:spPr>
            <a:xfrm>
              <a:off x="3660" y="3193"/>
              <a:ext cx="316" cy="68"/>
            </a:xfrm>
            <a:prstGeom prst="rect">
              <a:avLst/>
            </a:prstGeom>
            <a:solidFill>
              <a:srgbClr val="FFFFFF"/>
            </a:solidFill>
            <a:ln w="9525">
              <a:noFill/>
            </a:ln>
          </p:spPr>
          <p:txBody>
            <a:bodyPr/>
            <a:lstStyle/>
            <a:p>
              <a:endParaRPr lang="zh-CN" altLang="en-US"/>
            </a:p>
          </p:txBody>
        </p:sp>
        <p:sp>
          <p:nvSpPr>
            <p:cNvPr id="2179114" name="矩形 2179113"/>
            <p:cNvSpPr/>
            <p:nvPr/>
          </p:nvSpPr>
          <p:spPr>
            <a:xfrm>
              <a:off x="3663" y="3193"/>
              <a:ext cx="360"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Laptop computer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79115" name="任意多边形 2179114"/>
            <p:cNvSpPr/>
            <p:nvPr/>
          </p:nvSpPr>
          <p:spPr>
            <a:xfrm>
              <a:off x="4403" y="2959"/>
              <a:ext cx="196" cy="257"/>
            </a:xfrm>
            <a:custGeom>
              <a:avLst/>
              <a:gdLst/>
              <a:ahLst/>
              <a:cxnLst/>
              <a:rect l="0" t="0" r="0" b="0"/>
              <a:pathLst>
                <a:path w="196" h="257">
                  <a:moveTo>
                    <a:pt x="0" y="194"/>
                  </a:moveTo>
                  <a:lnTo>
                    <a:pt x="34" y="194"/>
                  </a:lnTo>
                  <a:lnTo>
                    <a:pt x="65" y="203"/>
                  </a:lnTo>
                  <a:lnTo>
                    <a:pt x="65" y="207"/>
                  </a:lnTo>
                  <a:lnTo>
                    <a:pt x="34" y="207"/>
                  </a:lnTo>
                  <a:lnTo>
                    <a:pt x="34" y="216"/>
                  </a:lnTo>
                  <a:lnTo>
                    <a:pt x="10" y="216"/>
                  </a:lnTo>
                  <a:lnTo>
                    <a:pt x="10" y="257"/>
                  </a:lnTo>
                  <a:lnTo>
                    <a:pt x="182" y="257"/>
                  </a:lnTo>
                  <a:lnTo>
                    <a:pt x="182" y="216"/>
                  </a:lnTo>
                  <a:lnTo>
                    <a:pt x="158" y="216"/>
                  </a:lnTo>
                  <a:lnTo>
                    <a:pt x="158" y="207"/>
                  </a:lnTo>
                  <a:lnTo>
                    <a:pt x="127" y="207"/>
                  </a:lnTo>
                  <a:lnTo>
                    <a:pt x="127" y="203"/>
                  </a:lnTo>
                  <a:lnTo>
                    <a:pt x="158" y="194"/>
                  </a:lnTo>
                  <a:lnTo>
                    <a:pt x="196" y="194"/>
                  </a:lnTo>
                  <a:lnTo>
                    <a:pt x="196" y="0"/>
                  </a:lnTo>
                  <a:lnTo>
                    <a:pt x="0" y="0"/>
                  </a:lnTo>
                  <a:lnTo>
                    <a:pt x="0" y="19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79116" name="任意多边形 2179115"/>
            <p:cNvSpPr>
              <a:spLocks noEditPoints="1"/>
            </p:cNvSpPr>
            <p:nvPr/>
          </p:nvSpPr>
          <p:spPr>
            <a:xfrm>
              <a:off x="4437" y="3153"/>
              <a:ext cx="124" cy="22"/>
            </a:xfrm>
            <a:custGeom>
              <a:avLst/>
              <a:gdLst/>
              <a:ahLst/>
              <a:cxnLst/>
              <a:rect l="0" t="0" r="0" b="0"/>
              <a:pathLst>
                <a:path w="124" h="22">
                  <a:moveTo>
                    <a:pt x="0" y="22"/>
                  </a:moveTo>
                  <a:lnTo>
                    <a:pt x="124" y="22"/>
                  </a:lnTo>
                  <a:moveTo>
                    <a:pt x="31" y="13"/>
                  </a:moveTo>
                  <a:lnTo>
                    <a:pt x="93" y="13"/>
                  </a:lnTo>
                  <a:moveTo>
                    <a:pt x="31" y="9"/>
                  </a:moveTo>
                  <a:lnTo>
                    <a:pt x="93" y="9"/>
                  </a:lnTo>
                  <a:moveTo>
                    <a:pt x="0" y="0"/>
                  </a:moveTo>
                  <a:lnTo>
                    <a:pt x="124"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17" name="任意多边形 2179116"/>
            <p:cNvSpPr>
              <a:spLocks noEditPoints="1"/>
            </p:cNvSpPr>
            <p:nvPr/>
          </p:nvSpPr>
          <p:spPr>
            <a:xfrm>
              <a:off x="4416" y="2986"/>
              <a:ext cx="162" cy="225"/>
            </a:xfrm>
            <a:custGeom>
              <a:avLst/>
              <a:gdLst/>
              <a:ahLst/>
              <a:cxnLst/>
              <a:rect l="0" t="0" r="0" b="0"/>
              <a:pathLst>
                <a:path w="162" h="225">
                  <a:moveTo>
                    <a:pt x="18" y="203"/>
                  </a:moveTo>
                  <a:lnTo>
                    <a:pt x="49" y="203"/>
                  </a:lnTo>
                  <a:lnTo>
                    <a:pt x="49" y="198"/>
                  </a:lnTo>
                  <a:lnTo>
                    <a:pt x="18" y="198"/>
                  </a:lnTo>
                  <a:lnTo>
                    <a:pt x="18" y="203"/>
                  </a:lnTo>
                  <a:close/>
                  <a:moveTo>
                    <a:pt x="7" y="225"/>
                  </a:moveTo>
                  <a:lnTo>
                    <a:pt x="14" y="216"/>
                  </a:lnTo>
                  <a:lnTo>
                    <a:pt x="7" y="212"/>
                  </a:lnTo>
                  <a:lnTo>
                    <a:pt x="0" y="216"/>
                  </a:lnTo>
                  <a:lnTo>
                    <a:pt x="7" y="225"/>
                  </a:lnTo>
                  <a:close/>
                  <a:moveTo>
                    <a:pt x="18" y="126"/>
                  </a:moveTo>
                  <a:lnTo>
                    <a:pt x="18" y="13"/>
                  </a:lnTo>
                  <a:lnTo>
                    <a:pt x="152" y="13"/>
                  </a:lnTo>
                  <a:lnTo>
                    <a:pt x="152" y="126"/>
                  </a:lnTo>
                  <a:lnTo>
                    <a:pt x="18" y="126"/>
                  </a:lnTo>
                  <a:close/>
                  <a:moveTo>
                    <a:pt x="11" y="140"/>
                  </a:moveTo>
                  <a:lnTo>
                    <a:pt x="159" y="140"/>
                  </a:lnTo>
                  <a:lnTo>
                    <a:pt x="159" y="4"/>
                  </a:lnTo>
                  <a:lnTo>
                    <a:pt x="162" y="4"/>
                  </a:lnTo>
                  <a:lnTo>
                    <a:pt x="162" y="0"/>
                  </a:lnTo>
                  <a:lnTo>
                    <a:pt x="4" y="0"/>
                  </a:lnTo>
                  <a:lnTo>
                    <a:pt x="4" y="144"/>
                  </a:lnTo>
                  <a:lnTo>
                    <a:pt x="11" y="144"/>
                  </a:lnTo>
                  <a:lnTo>
                    <a:pt x="11" y="140"/>
                  </a:lnTo>
                  <a:close/>
                  <a:moveTo>
                    <a:pt x="155" y="158"/>
                  </a:moveTo>
                  <a:lnTo>
                    <a:pt x="162" y="158"/>
                  </a:lnTo>
                  <a:lnTo>
                    <a:pt x="162" y="153"/>
                  </a:lnTo>
                  <a:lnTo>
                    <a:pt x="155" y="153"/>
                  </a:lnTo>
                  <a:lnTo>
                    <a:pt x="155" y="158"/>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79118" name="矩形 2179117"/>
            <p:cNvSpPr/>
            <p:nvPr/>
          </p:nvSpPr>
          <p:spPr>
            <a:xfrm>
              <a:off x="4437" y="3202"/>
              <a:ext cx="24" cy="9"/>
            </a:xfrm>
            <a:prstGeom prst="rect">
              <a:avLst/>
            </a:prstGeom>
            <a:solidFill>
              <a:srgbClr val="FFFFFF"/>
            </a:solidFill>
            <a:ln w="4763" cap="flat" cmpd="sng">
              <a:solidFill>
                <a:srgbClr val="000000"/>
              </a:solidFill>
              <a:prstDash val="solid"/>
              <a:miter/>
              <a:headEnd type="none" w="med" len="med"/>
              <a:tailEnd type="none" w="med" len="med"/>
            </a:ln>
          </p:spPr>
          <p:txBody>
            <a:bodyPr/>
            <a:lstStyle/>
            <a:p>
              <a:endParaRPr lang="zh-CN" altLang="en-US"/>
            </a:p>
          </p:txBody>
        </p:sp>
        <p:sp>
          <p:nvSpPr>
            <p:cNvPr id="2179119" name="任意多边形 2179118"/>
            <p:cNvSpPr>
              <a:spLocks noEditPoints="1"/>
            </p:cNvSpPr>
            <p:nvPr/>
          </p:nvSpPr>
          <p:spPr>
            <a:xfrm>
              <a:off x="4413" y="3184"/>
              <a:ext cx="172" cy="27"/>
            </a:xfrm>
            <a:custGeom>
              <a:avLst/>
              <a:gdLst/>
              <a:ahLst/>
              <a:cxnLst/>
              <a:rect l="0" t="0" r="0" b="0"/>
              <a:pathLst>
                <a:path w="172" h="27">
                  <a:moveTo>
                    <a:pt x="0" y="0"/>
                  </a:moveTo>
                  <a:lnTo>
                    <a:pt x="172" y="0"/>
                  </a:lnTo>
                  <a:moveTo>
                    <a:pt x="0" y="5"/>
                  </a:moveTo>
                  <a:lnTo>
                    <a:pt x="172" y="5"/>
                  </a:lnTo>
                  <a:moveTo>
                    <a:pt x="24" y="9"/>
                  </a:moveTo>
                  <a:lnTo>
                    <a:pt x="24" y="14"/>
                  </a:lnTo>
                  <a:lnTo>
                    <a:pt x="24" y="14"/>
                  </a:lnTo>
                  <a:moveTo>
                    <a:pt x="45" y="9"/>
                  </a:moveTo>
                  <a:lnTo>
                    <a:pt x="41" y="14"/>
                  </a:lnTo>
                  <a:lnTo>
                    <a:pt x="45" y="14"/>
                  </a:lnTo>
                  <a:moveTo>
                    <a:pt x="52" y="23"/>
                  </a:moveTo>
                  <a:lnTo>
                    <a:pt x="52" y="23"/>
                  </a:lnTo>
                  <a:lnTo>
                    <a:pt x="52" y="27"/>
                  </a:lnTo>
                  <a:moveTo>
                    <a:pt x="62" y="9"/>
                  </a:moveTo>
                  <a:lnTo>
                    <a:pt x="59" y="14"/>
                  </a:lnTo>
                  <a:lnTo>
                    <a:pt x="62" y="14"/>
                  </a:lnTo>
                  <a:moveTo>
                    <a:pt x="72" y="23"/>
                  </a:moveTo>
                  <a:lnTo>
                    <a:pt x="69" y="23"/>
                  </a:lnTo>
                  <a:lnTo>
                    <a:pt x="72" y="27"/>
                  </a:lnTo>
                  <a:moveTo>
                    <a:pt x="79" y="9"/>
                  </a:moveTo>
                  <a:lnTo>
                    <a:pt x="79" y="14"/>
                  </a:lnTo>
                  <a:lnTo>
                    <a:pt x="79" y="14"/>
                  </a:lnTo>
                  <a:moveTo>
                    <a:pt x="89" y="23"/>
                  </a:moveTo>
                  <a:lnTo>
                    <a:pt x="86" y="23"/>
                  </a:lnTo>
                  <a:lnTo>
                    <a:pt x="89" y="27"/>
                  </a:lnTo>
                  <a:moveTo>
                    <a:pt x="100" y="9"/>
                  </a:moveTo>
                  <a:lnTo>
                    <a:pt x="96" y="14"/>
                  </a:lnTo>
                  <a:lnTo>
                    <a:pt x="100" y="14"/>
                  </a:lnTo>
                  <a:moveTo>
                    <a:pt x="107" y="23"/>
                  </a:moveTo>
                  <a:lnTo>
                    <a:pt x="107" y="23"/>
                  </a:lnTo>
                  <a:lnTo>
                    <a:pt x="107" y="27"/>
                  </a:lnTo>
                  <a:moveTo>
                    <a:pt x="117" y="9"/>
                  </a:moveTo>
                  <a:lnTo>
                    <a:pt x="114" y="14"/>
                  </a:lnTo>
                  <a:lnTo>
                    <a:pt x="117" y="14"/>
                  </a:lnTo>
                  <a:moveTo>
                    <a:pt x="127" y="23"/>
                  </a:moveTo>
                  <a:lnTo>
                    <a:pt x="124" y="23"/>
                  </a:lnTo>
                  <a:lnTo>
                    <a:pt x="127" y="27"/>
                  </a:lnTo>
                  <a:moveTo>
                    <a:pt x="134" y="9"/>
                  </a:moveTo>
                  <a:lnTo>
                    <a:pt x="131" y="14"/>
                  </a:lnTo>
                  <a:lnTo>
                    <a:pt x="134" y="14"/>
                  </a:lnTo>
                  <a:moveTo>
                    <a:pt x="145" y="23"/>
                  </a:moveTo>
                  <a:lnTo>
                    <a:pt x="141" y="23"/>
                  </a:lnTo>
                  <a:lnTo>
                    <a:pt x="145" y="27"/>
                  </a:lnTo>
                  <a:moveTo>
                    <a:pt x="155" y="9"/>
                  </a:moveTo>
                  <a:lnTo>
                    <a:pt x="151" y="14"/>
                  </a:lnTo>
                  <a:lnTo>
                    <a:pt x="155" y="14"/>
                  </a:lnTo>
                  <a:moveTo>
                    <a:pt x="162" y="23"/>
                  </a:moveTo>
                  <a:lnTo>
                    <a:pt x="158" y="23"/>
                  </a:lnTo>
                  <a:lnTo>
                    <a:pt x="162" y="27"/>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79120" name="矩形 2179119"/>
            <p:cNvSpPr/>
            <p:nvPr/>
          </p:nvSpPr>
          <p:spPr>
            <a:xfrm>
              <a:off x="4382" y="3234"/>
              <a:ext cx="234" cy="67"/>
            </a:xfrm>
            <a:prstGeom prst="rect">
              <a:avLst/>
            </a:prstGeom>
            <a:solidFill>
              <a:srgbClr val="FFFFFF"/>
            </a:solidFill>
            <a:ln w="9525">
              <a:noFill/>
            </a:ln>
          </p:spPr>
          <p:txBody>
            <a:bodyPr/>
            <a:lstStyle/>
            <a:p>
              <a:endParaRPr lang="zh-CN" altLang="en-US"/>
            </a:p>
          </p:txBody>
        </p:sp>
        <p:sp>
          <p:nvSpPr>
            <p:cNvPr id="2179121" name="矩形 2179120"/>
            <p:cNvSpPr/>
            <p:nvPr/>
          </p:nvSpPr>
          <p:spPr>
            <a:xfrm>
              <a:off x="4385" y="3238"/>
              <a:ext cx="264"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Workstation</a:t>
              </a:r>
              <a:endParaRPr lang="en-US" altLang="zh-CN" sz="1600">
                <a:solidFill>
                  <a:schemeClr val="tx1"/>
                </a:solidFill>
                <a:latin typeface="Arial" panose="020B0604020202020204" pitchFamily="34" charset="0"/>
                <a:ea typeface="宋体" panose="02010600030101010101" pitchFamily="2" charset="-122"/>
              </a:endParaRPr>
            </a:p>
          </p:txBody>
        </p:sp>
      </p:grpSp>
      <p:pic>
        <p:nvPicPr>
          <p:cNvPr id="50" name="图片 49"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79074"/>
                                        </p:tgtEl>
                                        <p:attrNameLst>
                                          <p:attrName>style.visibility</p:attrName>
                                        </p:attrNameLst>
                                      </p:cBhvr>
                                      <p:to>
                                        <p:strVal val="visible"/>
                                      </p:to>
                                    </p:set>
                                    <p:anim calcmode="lin" valueType="num">
                                      <p:cBhvr>
                                        <p:cTn id="7" dur="500" fill="hold"/>
                                        <p:tgtEl>
                                          <p:spTgt spid="2179074"/>
                                        </p:tgtEl>
                                        <p:attrNameLst>
                                          <p:attrName>ppt_w</p:attrName>
                                        </p:attrNameLst>
                                      </p:cBhvr>
                                      <p:tavLst>
                                        <p:tav tm="0">
                                          <p:val>
                                            <p:fltVal val="0"/>
                                          </p:val>
                                        </p:tav>
                                        <p:tav tm="100000">
                                          <p:val>
                                            <p:strVal val="#ppt_w"/>
                                          </p:val>
                                        </p:tav>
                                      </p:tavLst>
                                    </p:anim>
                                    <p:anim calcmode="lin" valueType="num">
                                      <p:cBhvr>
                                        <p:cTn id="8" dur="500" fill="hold"/>
                                        <p:tgtEl>
                                          <p:spTgt spid="217907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9" presetID="4" presetClass="entr" presetSubtype="32" fill="hold" nodeType="withEffect">
                                  <p:stCondLst>
                                    <p:cond delay="0"/>
                                  </p:stCondLst>
                                  <p:childTnLst>
                                    <p:set>
                                      <p:cBhvr>
                                        <p:cTn id="10" dur="1" fill="hold">
                                          <p:stCondLst>
                                            <p:cond delay="0"/>
                                          </p:stCondLst>
                                        </p:cTn>
                                        <p:tgtEl>
                                          <p:spTgt spid="2179075"/>
                                        </p:tgtEl>
                                        <p:attrNameLst>
                                          <p:attrName>style.visibility</p:attrName>
                                        </p:attrNameLst>
                                      </p:cBhvr>
                                      <p:to>
                                        <p:strVal val="visible"/>
                                      </p:to>
                                    </p:set>
                                    <p:animEffect transition="in" filter="box(out)">
                                      <p:cBhvr>
                                        <p:cTn id="11" dur="500"/>
                                        <p:tgtEl>
                                          <p:spTgt spid="2179075"/>
                                        </p:tgtEl>
                                      </p:cBhvr>
                                    </p:animEffect>
                                  </p:childTnLst>
                                  <p:subTnLst>
                                    <p:audio>
                                      <p:cMediaNode>
                                        <p:cTn display="0" masterRel="sameClick">
                                          <p:stCondLst>
                                            <p:cond evt="begin" delay="0">
                                              <p:tn val="9"/>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直接连接符 2180097"/>
          <p:cNvSpPr/>
          <p:nvPr/>
        </p:nvSpPr>
        <p:spPr>
          <a:xfrm>
            <a:off x="5859463" y="3522663"/>
            <a:ext cx="12700" cy="2290762"/>
          </a:xfrm>
          <a:prstGeom prst="line">
            <a:avLst/>
          </a:prstGeom>
          <a:ln w="38100" cap="flat" cmpd="sng">
            <a:solidFill>
              <a:schemeClr val="tx1"/>
            </a:solidFill>
            <a:prstDash val="solid"/>
            <a:headEnd type="none" w="med" len="med"/>
            <a:tailEnd type="none" w="med" len="med"/>
          </a:ln>
        </p:spPr>
      </p:sp>
      <p:graphicFrame>
        <p:nvGraphicFramePr>
          <p:cNvPr id="2180099" name="对象 2180098"/>
          <p:cNvGraphicFramePr/>
          <p:nvPr/>
        </p:nvGraphicFramePr>
        <p:xfrm>
          <a:off x="2068513" y="3498850"/>
          <a:ext cx="2779712" cy="2327275"/>
        </p:xfrm>
        <a:graphic>
          <a:graphicData uri="http://schemas.openxmlformats.org/presentationml/2006/ole">
            <mc:AlternateContent xmlns:mc="http://schemas.openxmlformats.org/markup-compatibility/2006">
              <mc:Choice xmlns:v="urn:schemas-microsoft-com:vml" Requires="v">
                <p:oleObj spid="_x0000_s4100" name="" r:id="rId1" imgW="5441315" imgH="4357370" progId="Visio.Drawing.11">
                  <p:embed/>
                </p:oleObj>
              </mc:Choice>
              <mc:Fallback>
                <p:oleObj name="" r:id="rId1" imgW="5441315" imgH="4357370" progId="Visio.Drawing.11">
                  <p:embed/>
                  <p:pic>
                    <p:nvPicPr>
                      <p:cNvPr id="0" name="图片 3085"/>
                      <p:cNvPicPr/>
                      <p:nvPr/>
                    </p:nvPicPr>
                    <p:blipFill>
                      <a:blip r:embed="rId2"/>
                      <a:stretch>
                        <a:fillRect/>
                      </a:stretch>
                    </p:blipFill>
                    <p:spPr>
                      <a:xfrm>
                        <a:off x="2068513" y="3498850"/>
                        <a:ext cx="2779712" cy="2327275"/>
                      </a:xfrm>
                      <a:prstGeom prst="rect">
                        <a:avLst/>
                      </a:prstGeom>
                      <a:noFill/>
                      <a:ln w="38100">
                        <a:noFill/>
                        <a:miter/>
                      </a:ln>
                    </p:spPr>
                  </p:pic>
                </p:oleObj>
              </mc:Fallback>
            </mc:AlternateContent>
          </a:graphicData>
        </a:graphic>
      </p:graphicFrame>
      <p:grpSp>
        <p:nvGrpSpPr>
          <p:cNvPr id="2180100" name="组合 2180099"/>
          <p:cNvGrpSpPr/>
          <p:nvPr/>
        </p:nvGrpSpPr>
        <p:grpSpPr>
          <a:xfrm>
            <a:off x="6826250" y="3522663"/>
            <a:ext cx="3240088" cy="2278062"/>
            <a:chOff x="3076" y="1494"/>
            <a:chExt cx="2561" cy="1828"/>
          </a:xfrm>
        </p:grpSpPr>
        <p:sp>
          <p:nvSpPr>
            <p:cNvPr id="2180101" name="矩形 2180100"/>
            <p:cNvSpPr>
              <a:spLocks noChangeAspect="1" noTextEdit="1"/>
            </p:cNvSpPr>
            <p:nvPr/>
          </p:nvSpPr>
          <p:spPr>
            <a:xfrm>
              <a:off x="3076" y="1732"/>
              <a:ext cx="2465" cy="1590"/>
            </a:xfrm>
            <a:prstGeom prst="rect">
              <a:avLst/>
            </a:prstGeom>
            <a:noFill/>
            <a:ln w="9525">
              <a:noFill/>
            </a:ln>
          </p:spPr>
          <p:txBody>
            <a:bodyPr/>
            <a:lstStyle/>
            <a:p>
              <a:endParaRPr lang="zh-CN" altLang="en-US"/>
            </a:p>
          </p:txBody>
        </p:sp>
        <p:sp>
          <p:nvSpPr>
            <p:cNvPr id="2180102" name="任意多边形 2180101"/>
            <p:cNvSpPr>
              <a:spLocks noEditPoints="1"/>
            </p:cNvSpPr>
            <p:nvPr/>
          </p:nvSpPr>
          <p:spPr>
            <a:xfrm>
              <a:off x="4142" y="1494"/>
              <a:ext cx="324" cy="260"/>
            </a:xfrm>
            <a:custGeom>
              <a:avLst/>
              <a:gdLst/>
              <a:ahLst/>
              <a:cxnLst/>
              <a:rect l="0" t="0" r="0" b="0"/>
              <a:pathLst>
                <a:path w="324" h="260">
                  <a:moveTo>
                    <a:pt x="0" y="260"/>
                  </a:moveTo>
                  <a:lnTo>
                    <a:pt x="0" y="256"/>
                  </a:lnTo>
                  <a:lnTo>
                    <a:pt x="30" y="237"/>
                  </a:lnTo>
                  <a:lnTo>
                    <a:pt x="30" y="0"/>
                  </a:lnTo>
                  <a:lnTo>
                    <a:pt x="117" y="0"/>
                  </a:lnTo>
                  <a:lnTo>
                    <a:pt x="117" y="237"/>
                  </a:lnTo>
                  <a:lnTo>
                    <a:pt x="156" y="256"/>
                  </a:lnTo>
                  <a:lnTo>
                    <a:pt x="156" y="260"/>
                  </a:lnTo>
                  <a:lnTo>
                    <a:pt x="0" y="260"/>
                  </a:lnTo>
                  <a:close/>
                  <a:moveTo>
                    <a:pt x="130" y="224"/>
                  </a:moveTo>
                  <a:lnTo>
                    <a:pt x="160" y="224"/>
                  </a:lnTo>
                  <a:lnTo>
                    <a:pt x="195" y="233"/>
                  </a:lnTo>
                  <a:lnTo>
                    <a:pt x="195" y="251"/>
                  </a:lnTo>
                  <a:lnTo>
                    <a:pt x="160" y="251"/>
                  </a:lnTo>
                  <a:lnTo>
                    <a:pt x="160" y="260"/>
                  </a:lnTo>
                  <a:lnTo>
                    <a:pt x="294" y="260"/>
                  </a:lnTo>
                  <a:lnTo>
                    <a:pt x="294" y="251"/>
                  </a:lnTo>
                  <a:lnTo>
                    <a:pt x="260" y="251"/>
                  </a:lnTo>
                  <a:lnTo>
                    <a:pt x="260" y="233"/>
                  </a:lnTo>
                  <a:lnTo>
                    <a:pt x="294" y="224"/>
                  </a:lnTo>
                  <a:lnTo>
                    <a:pt x="324" y="224"/>
                  </a:lnTo>
                  <a:lnTo>
                    <a:pt x="324" y="68"/>
                  </a:lnTo>
                  <a:lnTo>
                    <a:pt x="130" y="68"/>
                  </a:lnTo>
                  <a:lnTo>
                    <a:pt x="130" y="22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03" name="任意多边形 2180102"/>
            <p:cNvSpPr>
              <a:spLocks noEditPoints="1"/>
            </p:cNvSpPr>
            <p:nvPr/>
          </p:nvSpPr>
          <p:spPr>
            <a:xfrm>
              <a:off x="4172" y="1507"/>
              <a:ext cx="264" cy="247"/>
            </a:xfrm>
            <a:custGeom>
              <a:avLst/>
              <a:gdLst/>
              <a:ahLst/>
              <a:cxnLst/>
              <a:rect l="0" t="0" r="0" b="0"/>
              <a:pathLst>
                <a:path w="264" h="247">
                  <a:moveTo>
                    <a:pt x="0" y="224"/>
                  </a:moveTo>
                  <a:lnTo>
                    <a:pt x="0" y="247"/>
                  </a:lnTo>
                  <a:moveTo>
                    <a:pt x="87" y="224"/>
                  </a:moveTo>
                  <a:lnTo>
                    <a:pt x="87" y="247"/>
                  </a:lnTo>
                  <a:moveTo>
                    <a:pt x="30" y="69"/>
                  </a:moveTo>
                  <a:lnTo>
                    <a:pt x="61" y="69"/>
                  </a:lnTo>
                  <a:moveTo>
                    <a:pt x="22" y="41"/>
                  </a:moveTo>
                  <a:lnTo>
                    <a:pt x="65" y="41"/>
                  </a:lnTo>
                  <a:moveTo>
                    <a:pt x="13" y="0"/>
                  </a:moveTo>
                  <a:lnTo>
                    <a:pt x="78" y="0"/>
                  </a:lnTo>
                  <a:lnTo>
                    <a:pt x="78" y="151"/>
                  </a:lnTo>
                  <a:lnTo>
                    <a:pt x="13" y="151"/>
                  </a:lnTo>
                  <a:lnTo>
                    <a:pt x="13" y="0"/>
                  </a:lnTo>
                  <a:moveTo>
                    <a:pt x="165" y="238"/>
                  </a:moveTo>
                  <a:lnTo>
                    <a:pt x="230" y="238"/>
                  </a:lnTo>
                  <a:moveTo>
                    <a:pt x="165" y="220"/>
                  </a:moveTo>
                  <a:lnTo>
                    <a:pt x="230" y="220"/>
                  </a:lnTo>
                  <a:moveTo>
                    <a:pt x="130" y="211"/>
                  </a:moveTo>
                  <a:lnTo>
                    <a:pt x="264" y="211"/>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04" name="任意多边形 2180103"/>
            <p:cNvSpPr>
              <a:spLocks noEditPoints="1"/>
            </p:cNvSpPr>
            <p:nvPr/>
          </p:nvSpPr>
          <p:spPr>
            <a:xfrm>
              <a:off x="4181" y="1667"/>
              <a:ext cx="69" cy="73"/>
            </a:xfrm>
            <a:custGeom>
              <a:avLst/>
              <a:gdLst/>
              <a:ahLst/>
              <a:cxnLst/>
              <a:rect l="0" t="0" r="0" b="0"/>
              <a:pathLst>
                <a:path w="69" h="73">
                  <a:moveTo>
                    <a:pt x="0" y="46"/>
                  </a:moveTo>
                  <a:lnTo>
                    <a:pt x="4" y="46"/>
                  </a:lnTo>
                  <a:lnTo>
                    <a:pt x="4" y="0"/>
                  </a:lnTo>
                  <a:lnTo>
                    <a:pt x="0" y="0"/>
                  </a:lnTo>
                  <a:lnTo>
                    <a:pt x="0" y="46"/>
                  </a:lnTo>
                  <a:close/>
                  <a:moveTo>
                    <a:pt x="13" y="46"/>
                  </a:moveTo>
                  <a:lnTo>
                    <a:pt x="17" y="46"/>
                  </a:lnTo>
                  <a:lnTo>
                    <a:pt x="17" y="0"/>
                  </a:lnTo>
                  <a:lnTo>
                    <a:pt x="13" y="0"/>
                  </a:lnTo>
                  <a:lnTo>
                    <a:pt x="13" y="46"/>
                  </a:lnTo>
                  <a:close/>
                  <a:moveTo>
                    <a:pt x="21" y="46"/>
                  </a:moveTo>
                  <a:lnTo>
                    <a:pt x="26" y="46"/>
                  </a:lnTo>
                  <a:lnTo>
                    <a:pt x="26" y="0"/>
                  </a:lnTo>
                  <a:lnTo>
                    <a:pt x="21" y="0"/>
                  </a:lnTo>
                  <a:lnTo>
                    <a:pt x="21" y="46"/>
                  </a:lnTo>
                  <a:close/>
                  <a:moveTo>
                    <a:pt x="34" y="46"/>
                  </a:moveTo>
                  <a:lnTo>
                    <a:pt x="39" y="46"/>
                  </a:lnTo>
                  <a:lnTo>
                    <a:pt x="39" y="0"/>
                  </a:lnTo>
                  <a:lnTo>
                    <a:pt x="34" y="0"/>
                  </a:lnTo>
                  <a:lnTo>
                    <a:pt x="34" y="46"/>
                  </a:lnTo>
                  <a:close/>
                  <a:moveTo>
                    <a:pt x="43" y="46"/>
                  </a:moveTo>
                  <a:lnTo>
                    <a:pt x="47" y="46"/>
                  </a:lnTo>
                  <a:lnTo>
                    <a:pt x="47" y="0"/>
                  </a:lnTo>
                  <a:lnTo>
                    <a:pt x="43" y="0"/>
                  </a:lnTo>
                  <a:lnTo>
                    <a:pt x="43" y="46"/>
                  </a:lnTo>
                  <a:close/>
                  <a:moveTo>
                    <a:pt x="56" y="46"/>
                  </a:moveTo>
                  <a:lnTo>
                    <a:pt x="60" y="46"/>
                  </a:lnTo>
                  <a:lnTo>
                    <a:pt x="60" y="0"/>
                  </a:lnTo>
                  <a:lnTo>
                    <a:pt x="56" y="0"/>
                  </a:lnTo>
                  <a:lnTo>
                    <a:pt x="56" y="46"/>
                  </a:lnTo>
                  <a:close/>
                  <a:moveTo>
                    <a:pt x="65" y="46"/>
                  </a:moveTo>
                  <a:lnTo>
                    <a:pt x="69" y="46"/>
                  </a:lnTo>
                  <a:lnTo>
                    <a:pt x="69" y="0"/>
                  </a:lnTo>
                  <a:lnTo>
                    <a:pt x="65" y="0"/>
                  </a:lnTo>
                  <a:lnTo>
                    <a:pt x="65" y="46"/>
                  </a:lnTo>
                  <a:close/>
                  <a:moveTo>
                    <a:pt x="65" y="73"/>
                  </a:moveTo>
                  <a:lnTo>
                    <a:pt x="69" y="73"/>
                  </a:lnTo>
                  <a:lnTo>
                    <a:pt x="69" y="51"/>
                  </a:lnTo>
                  <a:lnTo>
                    <a:pt x="65" y="51"/>
                  </a:lnTo>
                  <a:lnTo>
                    <a:pt x="65" y="73"/>
                  </a:lnTo>
                  <a:close/>
                  <a:moveTo>
                    <a:pt x="56" y="73"/>
                  </a:moveTo>
                  <a:lnTo>
                    <a:pt x="60" y="73"/>
                  </a:lnTo>
                  <a:lnTo>
                    <a:pt x="60" y="51"/>
                  </a:lnTo>
                  <a:lnTo>
                    <a:pt x="56" y="51"/>
                  </a:lnTo>
                  <a:lnTo>
                    <a:pt x="56" y="73"/>
                  </a:lnTo>
                  <a:close/>
                  <a:moveTo>
                    <a:pt x="43" y="73"/>
                  </a:moveTo>
                  <a:lnTo>
                    <a:pt x="47" y="73"/>
                  </a:lnTo>
                  <a:lnTo>
                    <a:pt x="47" y="51"/>
                  </a:lnTo>
                  <a:lnTo>
                    <a:pt x="43" y="51"/>
                  </a:lnTo>
                  <a:lnTo>
                    <a:pt x="43" y="73"/>
                  </a:lnTo>
                  <a:close/>
                  <a:moveTo>
                    <a:pt x="34" y="73"/>
                  </a:moveTo>
                  <a:lnTo>
                    <a:pt x="39" y="73"/>
                  </a:lnTo>
                  <a:lnTo>
                    <a:pt x="39" y="51"/>
                  </a:lnTo>
                  <a:lnTo>
                    <a:pt x="34" y="51"/>
                  </a:lnTo>
                  <a:lnTo>
                    <a:pt x="34" y="73"/>
                  </a:lnTo>
                  <a:close/>
                  <a:moveTo>
                    <a:pt x="21" y="73"/>
                  </a:moveTo>
                  <a:lnTo>
                    <a:pt x="26" y="73"/>
                  </a:lnTo>
                  <a:lnTo>
                    <a:pt x="26" y="51"/>
                  </a:lnTo>
                  <a:lnTo>
                    <a:pt x="21" y="51"/>
                  </a:lnTo>
                  <a:lnTo>
                    <a:pt x="21" y="73"/>
                  </a:lnTo>
                  <a:close/>
                  <a:moveTo>
                    <a:pt x="13" y="73"/>
                  </a:moveTo>
                  <a:lnTo>
                    <a:pt x="17" y="73"/>
                  </a:lnTo>
                  <a:lnTo>
                    <a:pt x="17" y="51"/>
                  </a:lnTo>
                  <a:lnTo>
                    <a:pt x="13" y="51"/>
                  </a:lnTo>
                  <a:lnTo>
                    <a:pt x="13" y="73"/>
                  </a:lnTo>
                  <a:close/>
                  <a:moveTo>
                    <a:pt x="0" y="73"/>
                  </a:moveTo>
                  <a:lnTo>
                    <a:pt x="4" y="73"/>
                  </a:lnTo>
                  <a:lnTo>
                    <a:pt x="4" y="51"/>
                  </a:lnTo>
                  <a:lnTo>
                    <a:pt x="0" y="51"/>
                  </a:lnTo>
                  <a:lnTo>
                    <a:pt x="0" y="73"/>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05" name="任意多边形 2180104"/>
            <p:cNvSpPr>
              <a:spLocks noEditPoints="1"/>
            </p:cNvSpPr>
            <p:nvPr/>
          </p:nvSpPr>
          <p:spPr>
            <a:xfrm>
              <a:off x="4189" y="1512"/>
              <a:ext cx="57" cy="128"/>
            </a:xfrm>
            <a:custGeom>
              <a:avLst/>
              <a:gdLst/>
              <a:ahLst/>
              <a:cxnLst/>
              <a:rect l="0" t="0" r="0" b="0"/>
              <a:pathLst>
                <a:path w="57" h="128">
                  <a:moveTo>
                    <a:pt x="0" y="0"/>
                  </a:moveTo>
                  <a:lnTo>
                    <a:pt x="0" y="23"/>
                  </a:lnTo>
                  <a:lnTo>
                    <a:pt x="57" y="23"/>
                  </a:lnTo>
                  <a:lnTo>
                    <a:pt x="57" y="0"/>
                  </a:lnTo>
                  <a:lnTo>
                    <a:pt x="0" y="0"/>
                  </a:lnTo>
                  <a:moveTo>
                    <a:pt x="0" y="0"/>
                  </a:moveTo>
                  <a:lnTo>
                    <a:pt x="5" y="4"/>
                  </a:lnTo>
                  <a:lnTo>
                    <a:pt x="48" y="4"/>
                  </a:lnTo>
                  <a:lnTo>
                    <a:pt x="57" y="0"/>
                  </a:lnTo>
                  <a:moveTo>
                    <a:pt x="0" y="50"/>
                  </a:moveTo>
                  <a:lnTo>
                    <a:pt x="57" y="50"/>
                  </a:lnTo>
                  <a:lnTo>
                    <a:pt x="57" y="27"/>
                  </a:lnTo>
                  <a:lnTo>
                    <a:pt x="0" y="27"/>
                  </a:lnTo>
                  <a:lnTo>
                    <a:pt x="0" y="50"/>
                  </a:lnTo>
                  <a:moveTo>
                    <a:pt x="0" y="78"/>
                  </a:moveTo>
                  <a:lnTo>
                    <a:pt x="57" y="78"/>
                  </a:lnTo>
                  <a:lnTo>
                    <a:pt x="57" y="55"/>
                  </a:lnTo>
                  <a:lnTo>
                    <a:pt x="0" y="55"/>
                  </a:lnTo>
                  <a:lnTo>
                    <a:pt x="0" y="78"/>
                  </a:lnTo>
                  <a:moveTo>
                    <a:pt x="0" y="100"/>
                  </a:moveTo>
                  <a:lnTo>
                    <a:pt x="57" y="100"/>
                  </a:lnTo>
                  <a:lnTo>
                    <a:pt x="57" y="82"/>
                  </a:lnTo>
                  <a:lnTo>
                    <a:pt x="0" y="82"/>
                  </a:lnTo>
                  <a:lnTo>
                    <a:pt x="0" y="100"/>
                  </a:lnTo>
                  <a:moveTo>
                    <a:pt x="0" y="128"/>
                  </a:moveTo>
                  <a:lnTo>
                    <a:pt x="57" y="128"/>
                  </a:lnTo>
                  <a:lnTo>
                    <a:pt x="57" y="110"/>
                  </a:lnTo>
                  <a:lnTo>
                    <a:pt x="0" y="110"/>
                  </a:lnTo>
                  <a:lnTo>
                    <a:pt x="0" y="128"/>
                  </a:lnTo>
                  <a:moveTo>
                    <a:pt x="0" y="23"/>
                  </a:moveTo>
                  <a:lnTo>
                    <a:pt x="5" y="4"/>
                  </a:lnTo>
                  <a:moveTo>
                    <a:pt x="48" y="4"/>
                  </a:moveTo>
                  <a:lnTo>
                    <a:pt x="57" y="23"/>
                  </a:lnTo>
                  <a:moveTo>
                    <a:pt x="5" y="100"/>
                  </a:moveTo>
                  <a:lnTo>
                    <a:pt x="39" y="100"/>
                  </a:lnTo>
                  <a:moveTo>
                    <a:pt x="5" y="96"/>
                  </a:moveTo>
                  <a:lnTo>
                    <a:pt x="39" y="96"/>
                  </a:lnTo>
                  <a:moveTo>
                    <a:pt x="5" y="91"/>
                  </a:moveTo>
                  <a:lnTo>
                    <a:pt x="39" y="91"/>
                  </a:lnTo>
                  <a:moveTo>
                    <a:pt x="5" y="87"/>
                  </a:moveTo>
                  <a:lnTo>
                    <a:pt x="39" y="87"/>
                  </a:lnTo>
                  <a:moveTo>
                    <a:pt x="5" y="82"/>
                  </a:moveTo>
                  <a:lnTo>
                    <a:pt x="39" y="82"/>
                  </a:lnTo>
                  <a:moveTo>
                    <a:pt x="26" y="41"/>
                  </a:moveTo>
                  <a:lnTo>
                    <a:pt x="44" y="41"/>
                  </a:lnTo>
                  <a:lnTo>
                    <a:pt x="44" y="32"/>
                  </a:lnTo>
                  <a:lnTo>
                    <a:pt x="26" y="32"/>
                  </a:lnTo>
                  <a:lnTo>
                    <a:pt x="26" y="41"/>
                  </a:lnTo>
                  <a:moveTo>
                    <a:pt x="44" y="73"/>
                  </a:moveTo>
                  <a:lnTo>
                    <a:pt x="52" y="73"/>
                  </a:lnTo>
                  <a:lnTo>
                    <a:pt x="52" y="68"/>
                  </a:lnTo>
                  <a:lnTo>
                    <a:pt x="44" y="68"/>
                  </a:lnTo>
                  <a:lnTo>
                    <a:pt x="44" y="73"/>
                  </a:lnTo>
                  <a:moveTo>
                    <a:pt x="44" y="87"/>
                  </a:moveTo>
                  <a:lnTo>
                    <a:pt x="52" y="87"/>
                  </a:lnTo>
                  <a:lnTo>
                    <a:pt x="52" y="82"/>
                  </a:lnTo>
                  <a:lnTo>
                    <a:pt x="44" y="82"/>
                  </a:lnTo>
                  <a:lnTo>
                    <a:pt x="44" y="87"/>
                  </a:lnTo>
                  <a:moveTo>
                    <a:pt x="44" y="91"/>
                  </a:moveTo>
                  <a:lnTo>
                    <a:pt x="52" y="91"/>
                  </a:lnTo>
                  <a:lnTo>
                    <a:pt x="52" y="91"/>
                  </a:lnTo>
                  <a:lnTo>
                    <a:pt x="44" y="91"/>
                  </a:lnTo>
                  <a:lnTo>
                    <a:pt x="44" y="91"/>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06" name="任意多边形 2180105"/>
            <p:cNvSpPr>
              <a:spLocks noEditPoints="1"/>
            </p:cNvSpPr>
            <p:nvPr/>
          </p:nvSpPr>
          <p:spPr>
            <a:xfrm>
              <a:off x="4207" y="1576"/>
              <a:ext cx="255" cy="137"/>
            </a:xfrm>
            <a:custGeom>
              <a:avLst/>
              <a:gdLst/>
              <a:ahLst/>
              <a:cxnLst/>
              <a:rect l="0" t="0" r="0" b="0"/>
              <a:pathLst>
                <a:path w="255" h="137">
                  <a:moveTo>
                    <a:pt x="0" y="4"/>
                  </a:moveTo>
                  <a:lnTo>
                    <a:pt x="17" y="4"/>
                  </a:lnTo>
                  <a:lnTo>
                    <a:pt x="17" y="0"/>
                  </a:lnTo>
                  <a:lnTo>
                    <a:pt x="0" y="0"/>
                  </a:lnTo>
                  <a:lnTo>
                    <a:pt x="0" y="4"/>
                  </a:lnTo>
                  <a:close/>
                  <a:moveTo>
                    <a:pt x="246" y="137"/>
                  </a:moveTo>
                  <a:lnTo>
                    <a:pt x="255" y="137"/>
                  </a:lnTo>
                  <a:lnTo>
                    <a:pt x="255" y="132"/>
                  </a:lnTo>
                  <a:lnTo>
                    <a:pt x="246" y="132"/>
                  </a:lnTo>
                  <a:lnTo>
                    <a:pt x="246" y="137"/>
                  </a:lnTo>
                  <a:close/>
                  <a:moveTo>
                    <a:pt x="95" y="105"/>
                  </a:moveTo>
                  <a:lnTo>
                    <a:pt x="95" y="14"/>
                  </a:lnTo>
                  <a:lnTo>
                    <a:pt x="229" y="14"/>
                  </a:lnTo>
                  <a:lnTo>
                    <a:pt x="229" y="105"/>
                  </a:lnTo>
                  <a:lnTo>
                    <a:pt x="95" y="105"/>
                  </a:lnTo>
                  <a:close/>
                  <a:moveTo>
                    <a:pt x="91" y="114"/>
                  </a:moveTo>
                  <a:lnTo>
                    <a:pt x="238" y="114"/>
                  </a:lnTo>
                  <a:lnTo>
                    <a:pt x="238" y="9"/>
                  </a:lnTo>
                  <a:lnTo>
                    <a:pt x="242" y="9"/>
                  </a:lnTo>
                  <a:lnTo>
                    <a:pt x="242" y="4"/>
                  </a:lnTo>
                  <a:lnTo>
                    <a:pt x="82" y="4"/>
                  </a:lnTo>
                  <a:lnTo>
                    <a:pt x="82" y="9"/>
                  </a:lnTo>
                  <a:lnTo>
                    <a:pt x="82" y="119"/>
                  </a:lnTo>
                  <a:lnTo>
                    <a:pt x="91" y="119"/>
                  </a:lnTo>
                  <a:lnTo>
                    <a:pt x="91" y="11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07" name="任意多边形 2180106"/>
            <p:cNvSpPr>
              <a:spLocks noEditPoints="1"/>
            </p:cNvSpPr>
            <p:nvPr/>
          </p:nvSpPr>
          <p:spPr>
            <a:xfrm>
              <a:off x="4272" y="1708"/>
              <a:ext cx="99" cy="10"/>
            </a:xfrm>
            <a:custGeom>
              <a:avLst/>
              <a:gdLst/>
              <a:ahLst/>
              <a:cxnLst/>
              <a:rect l="0" t="0" r="0" b="0"/>
              <a:pathLst>
                <a:path w="99" h="10">
                  <a:moveTo>
                    <a:pt x="0" y="0"/>
                  </a:moveTo>
                  <a:lnTo>
                    <a:pt x="99" y="0"/>
                  </a:lnTo>
                  <a:lnTo>
                    <a:pt x="99" y="10"/>
                  </a:lnTo>
                  <a:moveTo>
                    <a:pt x="47" y="10"/>
                  </a:moveTo>
                  <a:lnTo>
                    <a:pt x="47"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08" name="矩形 2180107"/>
            <p:cNvSpPr/>
            <p:nvPr/>
          </p:nvSpPr>
          <p:spPr>
            <a:xfrm>
              <a:off x="4116" y="1777"/>
              <a:ext cx="372" cy="64"/>
            </a:xfrm>
            <a:prstGeom prst="rect">
              <a:avLst/>
            </a:prstGeom>
            <a:solidFill>
              <a:srgbClr val="FFFFFF"/>
            </a:solidFill>
            <a:ln w="9525">
              <a:noFill/>
            </a:ln>
          </p:spPr>
          <p:txBody>
            <a:bodyPr/>
            <a:lstStyle/>
            <a:p>
              <a:endParaRPr lang="zh-CN" altLang="en-US"/>
            </a:p>
          </p:txBody>
        </p:sp>
        <p:sp>
          <p:nvSpPr>
            <p:cNvPr id="2180109" name="矩形 2180108"/>
            <p:cNvSpPr/>
            <p:nvPr/>
          </p:nvSpPr>
          <p:spPr>
            <a:xfrm>
              <a:off x="4120" y="1782"/>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10" name="任意多边形 2180109"/>
            <p:cNvSpPr/>
            <p:nvPr/>
          </p:nvSpPr>
          <p:spPr>
            <a:xfrm>
              <a:off x="3609" y="2212"/>
              <a:ext cx="247" cy="260"/>
            </a:xfrm>
            <a:custGeom>
              <a:avLst/>
              <a:gdLst/>
              <a:ahLst/>
              <a:cxnLst/>
              <a:rect l="0" t="0" r="0" b="0"/>
              <a:pathLst>
                <a:path w="247" h="260">
                  <a:moveTo>
                    <a:pt x="52" y="174"/>
                  </a:moveTo>
                  <a:lnTo>
                    <a:pt x="0" y="174"/>
                  </a:lnTo>
                  <a:lnTo>
                    <a:pt x="0" y="260"/>
                  </a:lnTo>
                  <a:lnTo>
                    <a:pt x="247" y="260"/>
                  </a:lnTo>
                  <a:lnTo>
                    <a:pt x="247" y="174"/>
                  </a:lnTo>
                  <a:lnTo>
                    <a:pt x="190" y="174"/>
                  </a:lnTo>
                  <a:lnTo>
                    <a:pt x="190" y="160"/>
                  </a:lnTo>
                  <a:lnTo>
                    <a:pt x="212" y="160"/>
                  </a:lnTo>
                  <a:lnTo>
                    <a:pt x="212" y="0"/>
                  </a:lnTo>
                  <a:lnTo>
                    <a:pt x="30" y="0"/>
                  </a:lnTo>
                  <a:lnTo>
                    <a:pt x="30" y="160"/>
                  </a:lnTo>
                  <a:lnTo>
                    <a:pt x="52" y="160"/>
                  </a:lnTo>
                  <a:lnTo>
                    <a:pt x="52" y="17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11" name="任意多边形 2180110"/>
            <p:cNvSpPr>
              <a:spLocks noEditPoints="1"/>
            </p:cNvSpPr>
            <p:nvPr/>
          </p:nvSpPr>
          <p:spPr>
            <a:xfrm>
              <a:off x="3661" y="2372"/>
              <a:ext cx="138" cy="14"/>
            </a:xfrm>
            <a:custGeom>
              <a:avLst/>
              <a:gdLst/>
              <a:ahLst/>
              <a:cxnLst/>
              <a:rect l="0" t="0" r="0" b="0"/>
              <a:pathLst>
                <a:path w="138" h="14">
                  <a:moveTo>
                    <a:pt x="0" y="14"/>
                  </a:moveTo>
                  <a:lnTo>
                    <a:pt x="138" y="14"/>
                  </a:lnTo>
                  <a:moveTo>
                    <a:pt x="0" y="0"/>
                  </a:moveTo>
                  <a:lnTo>
                    <a:pt x="138"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12" name="任意多边形 2180111"/>
            <p:cNvSpPr>
              <a:spLocks noEditPoints="1"/>
            </p:cNvSpPr>
            <p:nvPr/>
          </p:nvSpPr>
          <p:spPr>
            <a:xfrm>
              <a:off x="3734" y="2390"/>
              <a:ext cx="100" cy="73"/>
            </a:xfrm>
            <a:custGeom>
              <a:avLst/>
              <a:gdLst/>
              <a:ahLst/>
              <a:cxnLst/>
              <a:rect l="0" t="0" r="0" b="0"/>
              <a:pathLst>
                <a:path w="100" h="73">
                  <a:moveTo>
                    <a:pt x="0" y="73"/>
                  </a:moveTo>
                  <a:lnTo>
                    <a:pt x="83" y="73"/>
                  </a:lnTo>
                  <a:lnTo>
                    <a:pt x="83" y="0"/>
                  </a:lnTo>
                  <a:lnTo>
                    <a:pt x="0" y="0"/>
                  </a:lnTo>
                  <a:lnTo>
                    <a:pt x="0" y="73"/>
                  </a:lnTo>
                  <a:close/>
                  <a:moveTo>
                    <a:pt x="87" y="14"/>
                  </a:moveTo>
                  <a:lnTo>
                    <a:pt x="100" y="14"/>
                  </a:lnTo>
                  <a:lnTo>
                    <a:pt x="100" y="0"/>
                  </a:lnTo>
                  <a:lnTo>
                    <a:pt x="87" y="0"/>
                  </a:lnTo>
                  <a:lnTo>
                    <a:pt x="87" y="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13" name="任意多边形 2180112"/>
            <p:cNvSpPr>
              <a:spLocks noEditPoints="1"/>
            </p:cNvSpPr>
            <p:nvPr/>
          </p:nvSpPr>
          <p:spPr>
            <a:xfrm>
              <a:off x="3734" y="2418"/>
              <a:ext cx="83" cy="22"/>
            </a:xfrm>
            <a:custGeom>
              <a:avLst/>
              <a:gdLst/>
              <a:ahLst/>
              <a:cxnLst/>
              <a:rect l="0" t="0" r="0" b="0"/>
              <a:pathLst>
                <a:path w="83" h="22">
                  <a:moveTo>
                    <a:pt x="0" y="0"/>
                  </a:moveTo>
                  <a:lnTo>
                    <a:pt x="83" y="0"/>
                  </a:lnTo>
                  <a:moveTo>
                    <a:pt x="0" y="22"/>
                  </a:moveTo>
                  <a:lnTo>
                    <a:pt x="83" y="22"/>
                  </a:lnTo>
                  <a:moveTo>
                    <a:pt x="5" y="9"/>
                  </a:moveTo>
                  <a:lnTo>
                    <a:pt x="78" y="9"/>
                  </a:lnTo>
                  <a:moveTo>
                    <a:pt x="48" y="18"/>
                  </a:moveTo>
                  <a:lnTo>
                    <a:pt x="70" y="18"/>
                  </a:lnTo>
                  <a:lnTo>
                    <a:pt x="70" y="4"/>
                  </a:lnTo>
                  <a:lnTo>
                    <a:pt x="48" y="4"/>
                  </a:lnTo>
                  <a:lnTo>
                    <a:pt x="4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14" name="任意多边形 2180113"/>
            <p:cNvSpPr>
              <a:spLocks noEditPoints="1"/>
            </p:cNvSpPr>
            <p:nvPr/>
          </p:nvSpPr>
          <p:spPr>
            <a:xfrm>
              <a:off x="3617" y="2230"/>
              <a:ext cx="230" cy="174"/>
            </a:xfrm>
            <a:custGeom>
              <a:avLst/>
              <a:gdLst/>
              <a:ahLst/>
              <a:cxnLst/>
              <a:rect l="0" t="0" r="0" b="0"/>
              <a:pathLst>
                <a:path w="230" h="174">
                  <a:moveTo>
                    <a:pt x="191" y="128"/>
                  </a:moveTo>
                  <a:lnTo>
                    <a:pt x="200" y="128"/>
                  </a:lnTo>
                  <a:lnTo>
                    <a:pt x="200" y="124"/>
                  </a:lnTo>
                  <a:lnTo>
                    <a:pt x="191" y="124"/>
                  </a:lnTo>
                  <a:lnTo>
                    <a:pt x="191" y="128"/>
                  </a:lnTo>
                  <a:close/>
                  <a:moveTo>
                    <a:pt x="52" y="105"/>
                  </a:moveTo>
                  <a:lnTo>
                    <a:pt x="52" y="14"/>
                  </a:lnTo>
                  <a:lnTo>
                    <a:pt x="178" y="14"/>
                  </a:lnTo>
                  <a:lnTo>
                    <a:pt x="178" y="105"/>
                  </a:lnTo>
                  <a:lnTo>
                    <a:pt x="52" y="105"/>
                  </a:lnTo>
                  <a:close/>
                  <a:moveTo>
                    <a:pt x="44" y="110"/>
                  </a:moveTo>
                  <a:lnTo>
                    <a:pt x="182" y="110"/>
                  </a:lnTo>
                  <a:lnTo>
                    <a:pt x="182" y="9"/>
                  </a:lnTo>
                  <a:lnTo>
                    <a:pt x="187" y="9"/>
                  </a:lnTo>
                  <a:lnTo>
                    <a:pt x="187" y="0"/>
                  </a:lnTo>
                  <a:lnTo>
                    <a:pt x="39" y="0"/>
                  </a:lnTo>
                  <a:lnTo>
                    <a:pt x="39" y="119"/>
                  </a:lnTo>
                  <a:lnTo>
                    <a:pt x="44" y="119"/>
                  </a:lnTo>
                  <a:lnTo>
                    <a:pt x="44" y="110"/>
                  </a:lnTo>
                  <a:close/>
                  <a:moveTo>
                    <a:pt x="0" y="169"/>
                  </a:moveTo>
                  <a:lnTo>
                    <a:pt x="22" y="169"/>
                  </a:lnTo>
                  <a:lnTo>
                    <a:pt x="22" y="160"/>
                  </a:lnTo>
                  <a:lnTo>
                    <a:pt x="0" y="160"/>
                  </a:lnTo>
                  <a:lnTo>
                    <a:pt x="0" y="169"/>
                  </a:lnTo>
                  <a:close/>
                  <a:moveTo>
                    <a:pt x="135" y="174"/>
                  </a:moveTo>
                  <a:lnTo>
                    <a:pt x="182" y="174"/>
                  </a:lnTo>
                  <a:lnTo>
                    <a:pt x="182" y="174"/>
                  </a:lnTo>
                  <a:lnTo>
                    <a:pt x="135" y="174"/>
                  </a:lnTo>
                  <a:lnTo>
                    <a:pt x="135" y="174"/>
                  </a:lnTo>
                  <a:close/>
                  <a:moveTo>
                    <a:pt x="221" y="165"/>
                  </a:moveTo>
                  <a:lnTo>
                    <a:pt x="230" y="165"/>
                  </a:lnTo>
                  <a:lnTo>
                    <a:pt x="230" y="160"/>
                  </a:lnTo>
                  <a:lnTo>
                    <a:pt x="221" y="160"/>
                  </a:lnTo>
                  <a:lnTo>
                    <a:pt x="221" y="165"/>
                  </a:lnTo>
                  <a:close/>
                  <a:moveTo>
                    <a:pt x="221" y="174"/>
                  </a:moveTo>
                  <a:lnTo>
                    <a:pt x="230" y="174"/>
                  </a:lnTo>
                  <a:lnTo>
                    <a:pt x="230" y="169"/>
                  </a:lnTo>
                  <a:lnTo>
                    <a:pt x="221" y="169"/>
                  </a:lnTo>
                  <a:lnTo>
                    <a:pt x="221" y="17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15" name="任意多边形 2180114"/>
            <p:cNvSpPr>
              <a:spLocks noEditPoints="1"/>
            </p:cNvSpPr>
            <p:nvPr/>
          </p:nvSpPr>
          <p:spPr>
            <a:xfrm>
              <a:off x="3639" y="2363"/>
              <a:ext cx="182" cy="9"/>
            </a:xfrm>
            <a:custGeom>
              <a:avLst/>
              <a:gdLst/>
              <a:ahLst/>
              <a:cxnLst/>
              <a:rect l="0" t="0" r="0" b="0"/>
              <a:pathLst>
                <a:path w="182" h="9">
                  <a:moveTo>
                    <a:pt x="0" y="0"/>
                  </a:moveTo>
                  <a:lnTo>
                    <a:pt x="182" y="0"/>
                  </a:lnTo>
                  <a:moveTo>
                    <a:pt x="48" y="9"/>
                  </a:moveTo>
                  <a:lnTo>
                    <a:pt x="48" y="0"/>
                  </a:lnTo>
                  <a:moveTo>
                    <a:pt x="91" y="9"/>
                  </a:moveTo>
                  <a:lnTo>
                    <a:pt x="91"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16" name="矩形 2180115"/>
            <p:cNvSpPr/>
            <p:nvPr/>
          </p:nvSpPr>
          <p:spPr>
            <a:xfrm>
              <a:off x="3544" y="2491"/>
              <a:ext cx="372" cy="68"/>
            </a:xfrm>
            <a:prstGeom prst="rect">
              <a:avLst/>
            </a:prstGeom>
            <a:solidFill>
              <a:srgbClr val="FFFFFF"/>
            </a:solidFill>
            <a:ln w="9525">
              <a:noFill/>
            </a:ln>
          </p:spPr>
          <p:txBody>
            <a:bodyPr/>
            <a:lstStyle/>
            <a:p>
              <a:endParaRPr lang="zh-CN" altLang="en-US"/>
            </a:p>
          </p:txBody>
        </p:sp>
        <p:sp>
          <p:nvSpPr>
            <p:cNvPr id="2180117" name="矩形 2180116"/>
            <p:cNvSpPr/>
            <p:nvPr/>
          </p:nvSpPr>
          <p:spPr>
            <a:xfrm>
              <a:off x="3548" y="2500"/>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18" name="任意多边形 2180117"/>
            <p:cNvSpPr/>
            <p:nvPr/>
          </p:nvSpPr>
          <p:spPr>
            <a:xfrm>
              <a:off x="4181" y="2212"/>
              <a:ext cx="247" cy="260"/>
            </a:xfrm>
            <a:custGeom>
              <a:avLst/>
              <a:gdLst/>
              <a:ahLst/>
              <a:cxnLst/>
              <a:rect l="0" t="0" r="0" b="0"/>
              <a:pathLst>
                <a:path w="247" h="260">
                  <a:moveTo>
                    <a:pt x="56" y="174"/>
                  </a:moveTo>
                  <a:lnTo>
                    <a:pt x="0" y="174"/>
                  </a:lnTo>
                  <a:lnTo>
                    <a:pt x="0" y="260"/>
                  </a:lnTo>
                  <a:lnTo>
                    <a:pt x="247" y="260"/>
                  </a:lnTo>
                  <a:lnTo>
                    <a:pt x="247" y="174"/>
                  </a:lnTo>
                  <a:lnTo>
                    <a:pt x="190" y="174"/>
                  </a:lnTo>
                  <a:lnTo>
                    <a:pt x="190" y="160"/>
                  </a:lnTo>
                  <a:lnTo>
                    <a:pt x="216" y="160"/>
                  </a:lnTo>
                  <a:lnTo>
                    <a:pt x="216" y="0"/>
                  </a:lnTo>
                  <a:lnTo>
                    <a:pt x="30" y="0"/>
                  </a:lnTo>
                  <a:lnTo>
                    <a:pt x="30" y="160"/>
                  </a:lnTo>
                  <a:lnTo>
                    <a:pt x="56" y="160"/>
                  </a:lnTo>
                  <a:lnTo>
                    <a:pt x="56" y="17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19" name="任意多边形 2180118"/>
            <p:cNvSpPr>
              <a:spLocks noEditPoints="1"/>
            </p:cNvSpPr>
            <p:nvPr/>
          </p:nvSpPr>
          <p:spPr>
            <a:xfrm>
              <a:off x="4237" y="2372"/>
              <a:ext cx="134" cy="14"/>
            </a:xfrm>
            <a:custGeom>
              <a:avLst/>
              <a:gdLst/>
              <a:ahLst/>
              <a:cxnLst/>
              <a:rect l="0" t="0" r="0" b="0"/>
              <a:pathLst>
                <a:path w="134" h="14">
                  <a:moveTo>
                    <a:pt x="0" y="14"/>
                  </a:moveTo>
                  <a:lnTo>
                    <a:pt x="134" y="14"/>
                  </a:lnTo>
                  <a:moveTo>
                    <a:pt x="0" y="0"/>
                  </a:moveTo>
                  <a:lnTo>
                    <a:pt x="134"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20" name="任意多边形 2180119"/>
            <p:cNvSpPr>
              <a:spLocks noEditPoints="1"/>
            </p:cNvSpPr>
            <p:nvPr/>
          </p:nvSpPr>
          <p:spPr>
            <a:xfrm>
              <a:off x="4306" y="2390"/>
              <a:ext cx="100" cy="73"/>
            </a:xfrm>
            <a:custGeom>
              <a:avLst/>
              <a:gdLst/>
              <a:ahLst/>
              <a:cxnLst/>
              <a:rect l="0" t="0" r="0" b="0"/>
              <a:pathLst>
                <a:path w="100" h="73">
                  <a:moveTo>
                    <a:pt x="0" y="73"/>
                  </a:moveTo>
                  <a:lnTo>
                    <a:pt x="83" y="73"/>
                  </a:lnTo>
                  <a:lnTo>
                    <a:pt x="83" y="0"/>
                  </a:lnTo>
                  <a:lnTo>
                    <a:pt x="0" y="0"/>
                  </a:lnTo>
                  <a:lnTo>
                    <a:pt x="0" y="73"/>
                  </a:lnTo>
                  <a:close/>
                  <a:moveTo>
                    <a:pt x="91" y="14"/>
                  </a:moveTo>
                  <a:lnTo>
                    <a:pt x="100" y="14"/>
                  </a:lnTo>
                  <a:lnTo>
                    <a:pt x="100" y="0"/>
                  </a:lnTo>
                  <a:lnTo>
                    <a:pt x="91" y="0"/>
                  </a:lnTo>
                  <a:lnTo>
                    <a:pt x="91" y="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21" name="任意多边形 2180120"/>
            <p:cNvSpPr>
              <a:spLocks noEditPoints="1"/>
            </p:cNvSpPr>
            <p:nvPr/>
          </p:nvSpPr>
          <p:spPr>
            <a:xfrm>
              <a:off x="4306" y="2418"/>
              <a:ext cx="83" cy="22"/>
            </a:xfrm>
            <a:custGeom>
              <a:avLst/>
              <a:gdLst/>
              <a:ahLst/>
              <a:cxnLst/>
              <a:rect l="0" t="0" r="0" b="0"/>
              <a:pathLst>
                <a:path w="83" h="22">
                  <a:moveTo>
                    <a:pt x="0" y="0"/>
                  </a:moveTo>
                  <a:lnTo>
                    <a:pt x="83" y="0"/>
                  </a:lnTo>
                  <a:moveTo>
                    <a:pt x="0" y="22"/>
                  </a:moveTo>
                  <a:lnTo>
                    <a:pt x="83" y="22"/>
                  </a:lnTo>
                  <a:moveTo>
                    <a:pt x="5" y="9"/>
                  </a:moveTo>
                  <a:lnTo>
                    <a:pt x="78" y="9"/>
                  </a:lnTo>
                  <a:moveTo>
                    <a:pt x="48" y="18"/>
                  </a:moveTo>
                  <a:lnTo>
                    <a:pt x="70" y="18"/>
                  </a:lnTo>
                  <a:lnTo>
                    <a:pt x="70" y="4"/>
                  </a:lnTo>
                  <a:lnTo>
                    <a:pt x="48" y="4"/>
                  </a:lnTo>
                  <a:lnTo>
                    <a:pt x="4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22" name="任意多边形 2180121"/>
            <p:cNvSpPr>
              <a:spLocks noEditPoints="1"/>
            </p:cNvSpPr>
            <p:nvPr/>
          </p:nvSpPr>
          <p:spPr>
            <a:xfrm>
              <a:off x="4189" y="2230"/>
              <a:ext cx="230" cy="174"/>
            </a:xfrm>
            <a:custGeom>
              <a:avLst/>
              <a:gdLst/>
              <a:ahLst/>
              <a:cxnLst/>
              <a:rect l="0" t="0" r="0" b="0"/>
              <a:pathLst>
                <a:path w="230" h="174">
                  <a:moveTo>
                    <a:pt x="191" y="128"/>
                  </a:moveTo>
                  <a:lnTo>
                    <a:pt x="200" y="128"/>
                  </a:lnTo>
                  <a:lnTo>
                    <a:pt x="200" y="124"/>
                  </a:lnTo>
                  <a:lnTo>
                    <a:pt x="191" y="124"/>
                  </a:lnTo>
                  <a:lnTo>
                    <a:pt x="191" y="128"/>
                  </a:lnTo>
                  <a:close/>
                  <a:moveTo>
                    <a:pt x="52" y="105"/>
                  </a:moveTo>
                  <a:lnTo>
                    <a:pt x="52" y="14"/>
                  </a:lnTo>
                  <a:lnTo>
                    <a:pt x="178" y="14"/>
                  </a:lnTo>
                  <a:lnTo>
                    <a:pt x="178" y="105"/>
                  </a:lnTo>
                  <a:lnTo>
                    <a:pt x="52" y="105"/>
                  </a:lnTo>
                  <a:close/>
                  <a:moveTo>
                    <a:pt x="48" y="110"/>
                  </a:moveTo>
                  <a:lnTo>
                    <a:pt x="182" y="110"/>
                  </a:lnTo>
                  <a:lnTo>
                    <a:pt x="182" y="9"/>
                  </a:lnTo>
                  <a:lnTo>
                    <a:pt x="191" y="9"/>
                  </a:lnTo>
                  <a:lnTo>
                    <a:pt x="191" y="0"/>
                  </a:lnTo>
                  <a:lnTo>
                    <a:pt x="39" y="0"/>
                  </a:lnTo>
                  <a:lnTo>
                    <a:pt x="39" y="119"/>
                  </a:lnTo>
                  <a:lnTo>
                    <a:pt x="48" y="119"/>
                  </a:lnTo>
                  <a:lnTo>
                    <a:pt x="48" y="110"/>
                  </a:lnTo>
                  <a:close/>
                  <a:moveTo>
                    <a:pt x="0" y="169"/>
                  </a:moveTo>
                  <a:lnTo>
                    <a:pt x="22" y="169"/>
                  </a:lnTo>
                  <a:lnTo>
                    <a:pt x="22" y="160"/>
                  </a:lnTo>
                  <a:lnTo>
                    <a:pt x="0" y="160"/>
                  </a:lnTo>
                  <a:lnTo>
                    <a:pt x="0" y="169"/>
                  </a:lnTo>
                  <a:close/>
                  <a:moveTo>
                    <a:pt x="135" y="174"/>
                  </a:moveTo>
                  <a:lnTo>
                    <a:pt x="182" y="174"/>
                  </a:lnTo>
                  <a:lnTo>
                    <a:pt x="182" y="174"/>
                  </a:lnTo>
                  <a:lnTo>
                    <a:pt x="135" y="174"/>
                  </a:lnTo>
                  <a:lnTo>
                    <a:pt x="135" y="174"/>
                  </a:lnTo>
                  <a:close/>
                  <a:moveTo>
                    <a:pt x="221" y="165"/>
                  </a:moveTo>
                  <a:lnTo>
                    <a:pt x="230" y="165"/>
                  </a:lnTo>
                  <a:lnTo>
                    <a:pt x="230" y="160"/>
                  </a:lnTo>
                  <a:lnTo>
                    <a:pt x="221" y="160"/>
                  </a:lnTo>
                  <a:lnTo>
                    <a:pt x="221" y="165"/>
                  </a:lnTo>
                  <a:close/>
                  <a:moveTo>
                    <a:pt x="221" y="174"/>
                  </a:moveTo>
                  <a:lnTo>
                    <a:pt x="230" y="174"/>
                  </a:lnTo>
                  <a:lnTo>
                    <a:pt x="230" y="169"/>
                  </a:lnTo>
                  <a:lnTo>
                    <a:pt x="221" y="169"/>
                  </a:lnTo>
                  <a:lnTo>
                    <a:pt x="221" y="17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23" name="任意多边形 2180122"/>
            <p:cNvSpPr>
              <a:spLocks noEditPoints="1"/>
            </p:cNvSpPr>
            <p:nvPr/>
          </p:nvSpPr>
          <p:spPr>
            <a:xfrm>
              <a:off x="4211" y="2363"/>
              <a:ext cx="186" cy="9"/>
            </a:xfrm>
            <a:custGeom>
              <a:avLst/>
              <a:gdLst/>
              <a:ahLst/>
              <a:cxnLst/>
              <a:rect l="0" t="0" r="0" b="0"/>
              <a:pathLst>
                <a:path w="186" h="9">
                  <a:moveTo>
                    <a:pt x="0" y="0"/>
                  </a:moveTo>
                  <a:lnTo>
                    <a:pt x="186" y="0"/>
                  </a:lnTo>
                  <a:moveTo>
                    <a:pt x="48" y="9"/>
                  </a:moveTo>
                  <a:lnTo>
                    <a:pt x="48" y="0"/>
                  </a:lnTo>
                  <a:moveTo>
                    <a:pt x="91" y="9"/>
                  </a:moveTo>
                  <a:lnTo>
                    <a:pt x="91"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24" name="矩形 2180123"/>
            <p:cNvSpPr/>
            <p:nvPr/>
          </p:nvSpPr>
          <p:spPr>
            <a:xfrm>
              <a:off x="4116" y="2491"/>
              <a:ext cx="372" cy="68"/>
            </a:xfrm>
            <a:prstGeom prst="rect">
              <a:avLst/>
            </a:prstGeom>
            <a:solidFill>
              <a:srgbClr val="FFFFFF"/>
            </a:solidFill>
            <a:ln w="9525">
              <a:noFill/>
            </a:ln>
          </p:spPr>
          <p:txBody>
            <a:bodyPr/>
            <a:lstStyle/>
            <a:p>
              <a:endParaRPr lang="zh-CN" altLang="en-US"/>
            </a:p>
          </p:txBody>
        </p:sp>
        <p:sp>
          <p:nvSpPr>
            <p:cNvPr id="2180125" name="矩形 2180124"/>
            <p:cNvSpPr/>
            <p:nvPr/>
          </p:nvSpPr>
          <p:spPr>
            <a:xfrm>
              <a:off x="4120" y="2500"/>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26" name="任意多边形 2180125"/>
            <p:cNvSpPr/>
            <p:nvPr/>
          </p:nvSpPr>
          <p:spPr>
            <a:xfrm>
              <a:off x="4713" y="2212"/>
              <a:ext cx="247" cy="260"/>
            </a:xfrm>
            <a:custGeom>
              <a:avLst/>
              <a:gdLst/>
              <a:ahLst/>
              <a:cxnLst/>
              <a:rect l="0" t="0" r="0" b="0"/>
              <a:pathLst>
                <a:path w="247" h="260">
                  <a:moveTo>
                    <a:pt x="0" y="196"/>
                  </a:moveTo>
                  <a:lnTo>
                    <a:pt x="48" y="196"/>
                  </a:lnTo>
                  <a:lnTo>
                    <a:pt x="83" y="206"/>
                  </a:lnTo>
                  <a:lnTo>
                    <a:pt x="83" y="215"/>
                  </a:lnTo>
                  <a:lnTo>
                    <a:pt x="48" y="215"/>
                  </a:lnTo>
                  <a:lnTo>
                    <a:pt x="48" y="219"/>
                  </a:lnTo>
                  <a:lnTo>
                    <a:pt x="13" y="219"/>
                  </a:lnTo>
                  <a:lnTo>
                    <a:pt x="13" y="260"/>
                  </a:lnTo>
                  <a:lnTo>
                    <a:pt x="230" y="260"/>
                  </a:lnTo>
                  <a:lnTo>
                    <a:pt x="230" y="219"/>
                  </a:lnTo>
                  <a:lnTo>
                    <a:pt x="200" y="219"/>
                  </a:lnTo>
                  <a:lnTo>
                    <a:pt x="200" y="215"/>
                  </a:lnTo>
                  <a:lnTo>
                    <a:pt x="161" y="215"/>
                  </a:lnTo>
                  <a:lnTo>
                    <a:pt x="161" y="206"/>
                  </a:lnTo>
                  <a:lnTo>
                    <a:pt x="200" y="196"/>
                  </a:lnTo>
                  <a:lnTo>
                    <a:pt x="247" y="196"/>
                  </a:lnTo>
                  <a:lnTo>
                    <a:pt x="247" y="0"/>
                  </a:lnTo>
                  <a:lnTo>
                    <a:pt x="0" y="0"/>
                  </a:lnTo>
                  <a:lnTo>
                    <a:pt x="0" y="196"/>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27" name="任意多边形 2180126"/>
            <p:cNvSpPr>
              <a:spLocks noEditPoints="1"/>
            </p:cNvSpPr>
            <p:nvPr/>
          </p:nvSpPr>
          <p:spPr>
            <a:xfrm>
              <a:off x="4761" y="2408"/>
              <a:ext cx="152" cy="23"/>
            </a:xfrm>
            <a:custGeom>
              <a:avLst/>
              <a:gdLst/>
              <a:ahLst/>
              <a:cxnLst/>
              <a:rect l="0" t="0" r="0" b="0"/>
              <a:pathLst>
                <a:path w="152" h="23">
                  <a:moveTo>
                    <a:pt x="0" y="23"/>
                  </a:moveTo>
                  <a:lnTo>
                    <a:pt x="152" y="23"/>
                  </a:lnTo>
                  <a:moveTo>
                    <a:pt x="35" y="19"/>
                  </a:moveTo>
                  <a:lnTo>
                    <a:pt x="113" y="19"/>
                  </a:lnTo>
                  <a:moveTo>
                    <a:pt x="35" y="10"/>
                  </a:moveTo>
                  <a:lnTo>
                    <a:pt x="113" y="10"/>
                  </a:lnTo>
                  <a:moveTo>
                    <a:pt x="0" y="0"/>
                  </a:moveTo>
                  <a:lnTo>
                    <a:pt x="152"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28" name="任意多边形 2180127"/>
            <p:cNvSpPr>
              <a:spLocks noEditPoints="1"/>
            </p:cNvSpPr>
            <p:nvPr/>
          </p:nvSpPr>
          <p:spPr>
            <a:xfrm>
              <a:off x="4731" y="2239"/>
              <a:ext cx="203" cy="229"/>
            </a:xfrm>
            <a:custGeom>
              <a:avLst/>
              <a:gdLst/>
              <a:ahLst/>
              <a:cxnLst/>
              <a:rect l="0" t="0" r="0" b="0"/>
              <a:pathLst>
                <a:path w="203" h="229">
                  <a:moveTo>
                    <a:pt x="21" y="206"/>
                  </a:moveTo>
                  <a:lnTo>
                    <a:pt x="60" y="206"/>
                  </a:lnTo>
                  <a:lnTo>
                    <a:pt x="60" y="201"/>
                  </a:lnTo>
                  <a:lnTo>
                    <a:pt x="21" y="201"/>
                  </a:lnTo>
                  <a:lnTo>
                    <a:pt x="21" y="206"/>
                  </a:lnTo>
                  <a:close/>
                  <a:moveTo>
                    <a:pt x="8" y="229"/>
                  </a:moveTo>
                  <a:lnTo>
                    <a:pt x="17" y="224"/>
                  </a:lnTo>
                  <a:lnTo>
                    <a:pt x="8" y="215"/>
                  </a:lnTo>
                  <a:lnTo>
                    <a:pt x="0" y="224"/>
                  </a:lnTo>
                  <a:lnTo>
                    <a:pt x="8" y="229"/>
                  </a:lnTo>
                  <a:close/>
                  <a:moveTo>
                    <a:pt x="21" y="128"/>
                  </a:moveTo>
                  <a:lnTo>
                    <a:pt x="21" y="14"/>
                  </a:lnTo>
                  <a:lnTo>
                    <a:pt x="190" y="14"/>
                  </a:lnTo>
                  <a:lnTo>
                    <a:pt x="190" y="128"/>
                  </a:lnTo>
                  <a:lnTo>
                    <a:pt x="21" y="128"/>
                  </a:lnTo>
                  <a:close/>
                  <a:moveTo>
                    <a:pt x="13" y="142"/>
                  </a:moveTo>
                  <a:lnTo>
                    <a:pt x="199" y="142"/>
                  </a:lnTo>
                  <a:lnTo>
                    <a:pt x="199" y="9"/>
                  </a:lnTo>
                  <a:lnTo>
                    <a:pt x="203" y="9"/>
                  </a:lnTo>
                  <a:lnTo>
                    <a:pt x="203" y="0"/>
                  </a:lnTo>
                  <a:lnTo>
                    <a:pt x="4" y="0"/>
                  </a:lnTo>
                  <a:lnTo>
                    <a:pt x="4" y="147"/>
                  </a:lnTo>
                  <a:lnTo>
                    <a:pt x="13" y="147"/>
                  </a:lnTo>
                  <a:lnTo>
                    <a:pt x="13" y="142"/>
                  </a:lnTo>
                  <a:close/>
                  <a:moveTo>
                    <a:pt x="195" y="160"/>
                  </a:moveTo>
                  <a:lnTo>
                    <a:pt x="203" y="160"/>
                  </a:lnTo>
                  <a:lnTo>
                    <a:pt x="203" y="156"/>
                  </a:lnTo>
                  <a:lnTo>
                    <a:pt x="195" y="156"/>
                  </a:lnTo>
                  <a:lnTo>
                    <a:pt x="195" y="16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29" name="矩形 2180128"/>
            <p:cNvSpPr/>
            <p:nvPr/>
          </p:nvSpPr>
          <p:spPr>
            <a:xfrm>
              <a:off x="4757" y="2463"/>
              <a:ext cx="30" cy="5"/>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0130" name="任意多边形 2180129"/>
            <p:cNvSpPr>
              <a:spLocks noEditPoints="1"/>
            </p:cNvSpPr>
            <p:nvPr/>
          </p:nvSpPr>
          <p:spPr>
            <a:xfrm>
              <a:off x="4726" y="2440"/>
              <a:ext cx="217" cy="28"/>
            </a:xfrm>
            <a:custGeom>
              <a:avLst/>
              <a:gdLst/>
              <a:ahLst/>
              <a:cxnLst/>
              <a:rect l="0" t="0" r="0" b="0"/>
              <a:pathLst>
                <a:path w="217" h="28">
                  <a:moveTo>
                    <a:pt x="0" y="0"/>
                  </a:moveTo>
                  <a:lnTo>
                    <a:pt x="217" y="0"/>
                  </a:lnTo>
                  <a:moveTo>
                    <a:pt x="0" y="5"/>
                  </a:moveTo>
                  <a:lnTo>
                    <a:pt x="217" y="5"/>
                  </a:lnTo>
                  <a:moveTo>
                    <a:pt x="35" y="10"/>
                  </a:moveTo>
                  <a:lnTo>
                    <a:pt x="31" y="14"/>
                  </a:lnTo>
                  <a:lnTo>
                    <a:pt x="35" y="19"/>
                  </a:lnTo>
                  <a:moveTo>
                    <a:pt x="57" y="10"/>
                  </a:moveTo>
                  <a:lnTo>
                    <a:pt x="52" y="14"/>
                  </a:lnTo>
                  <a:lnTo>
                    <a:pt x="57" y="19"/>
                  </a:lnTo>
                  <a:moveTo>
                    <a:pt x="70" y="23"/>
                  </a:moveTo>
                  <a:lnTo>
                    <a:pt x="65" y="28"/>
                  </a:lnTo>
                  <a:lnTo>
                    <a:pt x="70" y="28"/>
                  </a:lnTo>
                  <a:moveTo>
                    <a:pt x="78" y="10"/>
                  </a:moveTo>
                  <a:lnTo>
                    <a:pt x="74" y="14"/>
                  </a:lnTo>
                  <a:lnTo>
                    <a:pt x="78" y="19"/>
                  </a:lnTo>
                  <a:moveTo>
                    <a:pt x="91" y="23"/>
                  </a:moveTo>
                  <a:lnTo>
                    <a:pt x="87" y="28"/>
                  </a:lnTo>
                  <a:lnTo>
                    <a:pt x="91" y="28"/>
                  </a:lnTo>
                  <a:moveTo>
                    <a:pt x="104" y="10"/>
                  </a:moveTo>
                  <a:lnTo>
                    <a:pt x="100" y="14"/>
                  </a:lnTo>
                  <a:lnTo>
                    <a:pt x="104" y="19"/>
                  </a:lnTo>
                  <a:moveTo>
                    <a:pt x="113" y="23"/>
                  </a:moveTo>
                  <a:lnTo>
                    <a:pt x="109" y="28"/>
                  </a:lnTo>
                  <a:lnTo>
                    <a:pt x="113" y="28"/>
                  </a:lnTo>
                  <a:moveTo>
                    <a:pt x="126" y="10"/>
                  </a:moveTo>
                  <a:lnTo>
                    <a:pt x="122" y="14"/>
                  </a:lnTo>
                  <a:lnTo>
                    <a:pt x="126" y="19"/>
                  </a:lnTo>
                  <a:moveTo>
                    <a:pt x="139" y="23"/>
                  </a:moveTo>
                  <a:lnTo>
                    <a:pt x="135" y="28"/>
                  </a:lnTo>
                  <a:lnTo>
                    <a:pt x="139" y="28"/>
                  </a:lnTo>
                  <a:moveTo>
                    <a:pt x="148" y="10"/>
                  </a:moveTo>
                  <a:lnTo>
                    <a:pt x="143" y="14"/>
                  </a:lnTo>
                  <a:lnTo>
                    <a:pt x="148" y="19"/>
                  </a:lnTo>
                  <a:moveTo>
                    <a:pt x="161" y="23"/>
                  </a:moveTo>
                  <a:lnTo>
                    <a:pt x="156" y="28"/>
                  </a:lnTo>
                  <a:lnTo>
                    <a:pt x="161" y="28"/>
                  </a:lnTo>
                  <a:moveTo>
                    <a:pt x="169" y="10"/>
                  </a:moveTo>
                  <a:lnTo>
                    <a:pt x="169" y="14"/>
                  </a:lnTo>
                  <a:lnTo>
                    <a:pt x="169" y="19"/>
                  </a:lnTo>
                  <a:moveTo>
                    <a:pt x="182" y="23"/>
                  </a:moveTo>
                  <a:lnTo>
                    <a:pt x="178" y="28"/>
                  </a:lnTo>
                  <a:lnTo>
                    <a:pt x="182" y="28"/>
                  </a:lnTo>
                  <a:moveTo>
                    <a:pt x="195" y="10"/>
                  </a:moveTo>
                  <a:lnTo>
                    <a:pt x="191" y="14"/>
                  </a:lnTo>
                  <a:lnTo>
                    <a:pt x="195" y="19"/>
                  </a:lnTo>
                  <a:moveTo>
                    <a:pt x="204" y="23"/>
                  </a:moveTo>
                  <a:lnTo>
                    <a:pt x="204" y="28"/>
                  </a:lnTo>
                  <a:lnTo>
                    <a:pt x="204" y="2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31" name="矩形 2180130"/>
            <p:cNvSpPr/>
            <p:nvPr/>
          </p:nvSpPr>
          <p:spPr>
            <a:xfrm>
              <a:off x="4687" y="2491"/>
              <a:ext cx="295" cy="68"/>
            </a:xfrm>
            <a:prstGeom prst="rect">
              <a:avLst/>
            </a:prstGeom>
            <a:solidFill>
              <a:srgbClr val="FFFFFF"/>
            </a:solidFill>
            <a:ln w="9525">
              <a:noFill/>
            </a:ln>
          </p:spPr>
          <p:txBody>
            <a:bodyPr/>
            <a:lstStyle/>
            <a:p>
              <a:endParaRPr lang="zh-CN" altLang="en-US"/>
            </a:p>
          </p:txBody>
        </p:sp>
        <p:sp>
          <p:nvSpPr>
            <p:cNvPr id="2180132" name="矩形 2180131"/>
            <p:cNvSpPr/>
            <p:nvPr/>
          </p:nvSpPr>
          <p:spPr>
            <a:xfrm>
              <a:off x="4692" y="2500"/>
              <a:ext cx="33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Workstation</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33" name="任意多边形 2180132"/>
            <p:cNvSpPr/>
            <p:nvPr/>
          </p:nvSpPr>
          <p:spPr>
            <a:xfrm>
              <a:off x="3115" y="2907"/>
              <a:ext cx="247" cy="255"/>
            </a:xfrm>
            <a:custGeom>
              <a:avLst/>
              <a:gdLst/>
              <a:ahLst/>
              <a:cxnLst/>
              <a:rect l="0" t="0" r="0" b="0"/>
              <a:pathLst>
                <a:path w="247" h="255">
                  <a:moveTo>
                    <a:pt x="0" y="255"/>
                  </a:moveTo>
                  <a:lnTo>
                    <a:pt x="0" y="182"/>
                  </a:lnTo>
                  <a:lnTo>
                    <a:pt x="48" y="182"/>
                  </a:lnTo>
                  <a:lnTo>
                    <a:pt x="48" y="178"/>
                  </a:lnTo>
                  <a:lnTo>
                    <a:pt x="78" y="178"/>
                  </a:lnTo>
                  <a:lnTo>
                    <a:pt x="78" y="160"/>
                  </a:lnTo>
                  <a:lnTo>
                    <a:pt x="26" y="160"/>
                  </a:lnTo>
                  <a:lnTo>
                    <a:pt x="26" y="0"/>
                  </a:lnTo>
                  <a:lnTo>
                    <a:pt x="225" y="0"/>
                  </a:lnTo>
                  <a:lnTo>
                    <a:pt x="225" y="160"/>
                  </a:lnTo>
                  <a:lnTo>
                    <a:pt x="169" y="160"/>
                  </a:lnTo>
                  <a:lnTo>
                    <a:pt x="169" y="178"/>
                  </a:lnTo>
                  <a:lnTo>
                    <a:pt x="204" y="178"/>
                  </a:lnTo>
                  <a:lnTo>
                    <a:pt x="204" y="182"/>
                  </a:lnTo>
                  <a:lnTo>
                    <a:pt x="247" y="182"/>
                  </a:lnTo>
                  <a:lnTo>
                    <a:pt x="247" y="255"/>
                  </a:lnTo>
                  <a:lnTo>
                    <a:pt x="0" y="255"/>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34" name="任意多边形 2180133"/>
            <p:cNvSpPr>
              <a:spLocks noEditPoints="1"/>
            </p:cNvSpPr>
            <p:nvPr/>
          </p:nvSpPr>
          <p:spPr>
            <a:xfrm>
              <a:off x="3163" y="3067"/>
              <a:ext cx="156" cy="22"/>
            </a:xfrm>
            <a:custGeom>
              <a:avLst/>
              <a:gdLst/>
              <a:ahLst/>
              <a:cxnLst/>
              <a:rect l="0" t="0" r="0" b="0"/>
              <a:pathLst>
                <a:path w="156" h="22">
                  <a:moveTo>
                    <a:pt x="30" y="0"/>
                  </a:moveTo>
                  <a:lnTo>
                    <a:pt x="121" y="0"/>
                  </a:lnTo>
                  <a:moveTo>
                    <a:pt x="30" y="18"/>
                  </a:moveTo>
                  <a:lnTo>
                    <a:pt x="121" y="18"/>
                  </a:lnTo>
                  <a:moveTo>
                    <a:pt x="0" y="22"/>
                  </a:moveTo>
                  <a:lnTo>
                    <a:pt x="156" y="22"/>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35" name="矩形 2180134"/>
            <p:cNvSpPr/>
            <p:nvPr/>
          </p:nvSpPr>
          <p:spPr>
            <a:xfrm>
              <a:off x="3115" y="3153"/>
              <a:ext cx="247" cy="9"/>
            </a:xfrm>
            <a:prstGeom prst="rect">
              <a:avLst/>
            </a:prstGeom>
            <a:blipFill rotWithShape="0">
              <a:blip r:embed="rId3"/>
            </a:blipFill>
            <a:ln w="6350" cap="flat" cmpd="sng">
              <a:solidFill>
                <a:srgbClr val="000000"/>
              </a:solidFill>
              <a:prstDash val="solid"/>
              <a:miter/>
              <a:headEnd type="none" w="med" len="med"/>
              <a:tailEnd type="none" w="med" len="med"/>
            </a:ln>
          </p:spPr>
          <p:txBody>
            <a:bodyPr/>
            <a:lstStyle/>
            <a:p>
              <a:endParaRPr lang="zh-CN" altLang="en-US"/>
            </a:p>
          </p:txBody>
        </p:sp>
        <p:sp>
          <p:nvSpPr>
            <p:cNvPr id="2180136" name="矩形 2180135"/>
            <p:cNvSpPr/>
            <p:nvPr/>
          </p:nvSpPr>
          <p:spPr>
            <a:xfrm>
              <a:off x="3241" y="3103"/>
              <a:ext cx="52" cy="5"/>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0137" name="任意多边形 2180136"/>
            <p:cNvSpPr>
              <a:spLocks noEditPoints="1"/>
            </p:cNvSpPr>
            <p:nvPr/>
          </p:nvSpPr>
          <p:spPr>
            <a:xfrm>
              <a:off x="3115" y="3103"/>
              <a:ext cx="247" cy="14"/>
            </a:xfrm>
            <a:custGeom>
              <a:avLst/>
              <a:gdLst/>
              <a:ahLst/>
              <a:cxnLst/>
              <a:rect l="0" t="0" r="0" b="0"/>
              <a:pathLst>
                <a:path w="247" h="14">
                  <a:moveTo>
                    <a:pt x="0" y="0"/>
                  </a:moveTo>
                  <a:lnTo>
                    <a:pt x="247" y="0"/>
                  </a:lnTo>
                  <a:moveTo>
                    <a:pt x="247" y="5"/>
                  </a:moveTo>
                  <a:lnTo>
                    <a:pt x="0" y="5"/>
                  </a:lnTo>
                  <a:moveTo>
                    <a:pt x="0" y="14"/>
                  </a:moveTo>
                  <a:lnTo>
                    <a:pt x="247" y="14"/>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38" name="任意多边形 2180137"/>
            <p:cNvSpPr>
              <a:spLocks noEditPoints="1"/>
            </p:cNvSpPr>
            <p:nvPr/>
          </p:nvSpPr>
          <p:spPr>
            <a:xfrm>
              <a:off x="3124" y="3130"/>
              <a:ext cx="8" cy="14"/>
            </a:xfrm>
            <a:custGeom>
              <a:avLst/>
              <a:gdLst/>
              <a:ahLst/>
              <a:cxnLst/>
              <a:rect l="0" t="0" r="0" b="0"/>
              <a:pathLst>
                <a:path w="8" h="14">
                  <a:moveTo>
                    <a:pt x="4" y="5"/>
                  </a:moveTo>
                  <a:lnTo>
                    <a:pt x="8" y="0"/>
                  </a:lnTo>
                  <a:lnTo>
                    <a:pt x="4" y="5"/>
                  </a:lnTo>
                  <a:close/>
                  <a:moveTo>
                    <a:pt x="8" y="10"/>
                  </a:moveTo>
                  <a:lnTo>
                    <a:pt x="8" y="10"/>
                  </a:lnTo>
                  <a:lnTo>
                    <a:pt x="8" y="5"/>
                  </a:lnTo>
                  <a:lnTo>
                    <a:pt x="4" y="5"/>
                  </a:lnTo>
                  <a:lnTo>
                    <a:pt x="0" y="10"/>
                  </a:lnTo>
                  <a:lnTo>
                    <a:pt x="4" y="14"/>
                  </a:lnTo>
                  <a:lnTo>
                    <a:pt x="8" y="10"/>
                  </a:lnTo>
                  <a:lnTo>
                    <a:pt x="8" y="1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39" name="任意多边形 2180138"/>
            <p:cNvSpPr>
              <a:spLocks noEditPoints="1"/>
            </p:cNvSpPr>
            <p:nvPr/>
          </p:nvSpPr>
          <p:spPr>
            <a:xfrm>
              <a:off x="3124" y="2920"/>
              <a:ext cx="229" cy="188"/>
            </a:xfrm>
            <a:custGeom>
              <a:avLst/>
              <a:gdLst/>
              <a:ahLst/>
              <a:cxnLst/>
              <a:rect l="0" t="0" r="0" b="0"/>
              <a:pathLst>
                <a:path w="229" h="188">
                  <a:moveTo>
                    <a:pt x="177" y="188"/>
                  </a:moveTo>
                  <a:lnTo>
                    <a:pt x="229" y="188"/>
                  </a:lnTo>
                  <a:lnTo>
                    <a:pt x="229" y="183"/>
                  </a:lnTo>
                  <a:lnTo>
                    <a:pt x="177" y="183"/>
                  </a:lnTo>
                  <a:lnTo>
                    <a:pt x="177" y="188"/>
                  </a:lnTo>
                  <a:close/>
                  <a:moveTo>
                    <a:pt x="0" y="188"/>
                  </a:moveTo>
                  <a:lnTo>
                    <a:pt x="13" y="188"/>
                  </a:lnTo>
                  <a:lnTo>
                    <a:pt x="13" y="183"/>
                  </a:lnTo>
                  <a:lnTo>
                    <a:pt x="0" y="183"/>
                  </a:lnTo>
                  <a:lnTo>
                    <a:pt x="0" y="188"/>
                  </a:lnTo>
                  <a:close/>
                  <a:moveTo>
                    <a:pt x="39" y="137"/>
                  </a:moveTo>
                  <a:lnTo>
                    <a:pt x="47" y="137"/>
                  </a:lnTo>
                  <a:lnTo>
                    <a:pt x="47" y="133"/>
                  </a:lnTo>
                  <a:lnTo>
                    <a:pt x="39" y="133"/>
                  </a:lnTo>
                  <a:lnTo>
                    <a:pt x="39" y="137"/>
                  </a:lnTo>
                  <a:close/>
                  <a:moveTo>
                    <a:pt x="39" y="115"/>
                  </a:moveTo>
                  <a:lnTo>
                    <a:pt x="39" y="9"/>
                  </a:lnTo>
                  <a:lnTo>
                    <a:pt x="195" y="9"/>
                  </a:lnTo>
                  <a:lnTo>
                    <a:pt x="195" y="115"/>
                  </a:lnTo>
                  <a:lnTo>
                    <a:pt x="39" y="115"/>
                  </a:lnTo>
                  <a:close/>
                  <a:moveTo>
                    <a:pt x="34" y="119"/>
                  </a:moveTo>
                  <a:lnTo>
                    <a:pt x="195" y="119"/>
                  </a:lnTo>
                  <a:lnTo>
                    <a:pt x="195" y="5"/>
                  </a:lnTo>
                  <a:lnTo>
                    <a:pt x="199" y="0"/>
                  </a:lnTo>
                  <a:lnTo>
                    <a:pt x="30" y="0"/>
                  </a:lnTo>
                  <a:lnTo>
                    <a:pt x="30" y="124"/>
                  </a:lnTo>
                  <a:lnTo>
                    <a:pt x="34" y="119"/>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40" name="矩形 2180139"/>
            <p:cNvSpPr/>
            <p:nvPr/>
          </p:nvSpPr>
          <p:spPr>
            <a:xfrm>
              <a:off x="3158" y="3185"/>
              <a:ext cx="165" cy="64"/>
            </a:xfrm>
            <a:prstGeom prst="rect">
              <a:avLst/>
            </a:prstGeom>
            <a:solidFill>
              <a:srgbClr val="FFFFFF"/>
            </a:solidFill>
            <a:ln w="9525">
              <a:noFill/>
            </a:ln>
          </p:spPr>
          <p:txBody>
            <a:bodyPr/>
            <a:lstStyle/>
            <a:p>
              <a:endParaRPr lang="zh-CN" altLang="en-US"/>
            </a:p>
          </p:txBody>
        </p:sp>
        <p:sp>
          <p:nvSpPr>
            <p:cNvPr id="2180141" name="矩形 2180140"/>
            <p:cNvSpPr/>
            <p:nvPr/>
          </p:nvSpPr>
          <p:spPr>
            <a:xfrm>
              <a:off x="3163" y="3190"/>
              <a:ext cx="18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Mac II</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42" name="任意多边形 2180141"/>
            <p:cNvSpPr/>
            <p:nvPr/>
          </p:nvSpPr>
          <p:spPr>
            <a:xfrm>
              <a:off x="3812" y="2939"/>
              <a:ext cx="165" cy="173"/>
            </a:xfrm>
            <a:custGeom>
              <a:avLst/>
              <a:gdLst/>
              <a:ahLst/>
              <a:cxnLst/>
              <a:rect l="0" t="0" r="0" b="0"/>
              <a:pathLst>
                <a:path w="165" h="173">
                  <a:moveTo>
                    <a:pt x="13" y="100"/>
                  </a:moveTo>
                  <a:lnTo>
                    <a:pt x="13" y="0"/>
                  </a:lnTo>
                  <a:lnTo>
                    <a:pt x="152" y="0"/>
                  </a:lnTo>
                  <a:lnTo>
                    <a:pt x="152" y="100"/>
                  </a:lnTo>
                  <a:lnTo>
                    <a:pt x="165" y="159"/>
                  </a:lnTo>
                  <a:lnTo>
                    <a:pt x="165" y="173"/>
                  </a:lnTo>
                  <a:lnTo>
                    <a:pt x="0" y="173"/>
                  </a:lnTo>
                  <a:lnTo>
                    <a:pt x="0" y="159"/>
                  </a:lnTo>
                  <a:lnTo>
                    <a:pt x="13" y="100"/>
                  </a:lnTo>
                  <a:close/>
                </a:path>
              </a:pathLst>
            </a:custGeom>
            <a:solidFill>
              <a:srgbClr val="C0C0C0"/>
            </a:solidFill>
            <a:ln w="6350" cap="flat" cmpd="sng">
              <a:solidFill>
                <a:srgbClr val="000000"/>
              </a:solidFill>
              <a:prstDash val="solid"/>
              <a:headEnd type="none" w="med" len="med"/>
              <a:tailEnd type="none" w="med" len="med"/>
            </a:ln>
          </p:spPr>
          <p:txBody>
            <a:bodyPr/>
            <a:lstStyle/>
            <a:p>
              <a:endParaRPr lang="zh-CN" altLang="en-US"/>
            </a:p>
          </p:txBody>
        </p:sp>
        <p:sp>
          <p:nvSpPr>
            <p:cNvPr id="2180143" name="任意多边形 2180142"/>
            <p:cNvSpPr>
              <a:spLocks noEditPoints="1"/>
            </p:cNvSpPr>
            <p:nvPr/>
          </p:nvSpPr>
          <p:spPr>
            <a:xfrm>
              <a:off x="3812" y="3039"/>
              <a:ext cx="165" cy="59"/>
            </a:xfrm>
            <a:custGeom>
              <a:avLst/>
              <a:gdLst/>
              <a:ahLst/>
              <a:cxnLst/>
              <a:rect l="0" t="0" r="0" b="0"/>
              <a:pathLst>
                <a:path w="165" h="59">
                  <a:moveTo>
                    <a:pt x="13" y="0"/>
                  </a:moveTo>
                  <a:lnTo>
                    <a:pt x="152" y="0"/>
                  </a:lnTo>
                  <a:moveTo>
                    <a:pt x="0" y="59"/>
                  </a:moveTo>
                  <a:lnTo>
                    <a:pt x="165" y="59"/>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44" name="任意多边形 2180143"/>
            <p:cNvSpPr>
              <a:spLocks noEditPoints="1"/>
            </p:cNvSpPr>
            <p:nvPr/>
          </p:nvSpPr>
          <p:spPr>
            <a:xfrm>
              <a:off x="3821" y="3053"/>
              <a:ext cx="147" cy="36"/>
            </a:xfrm>
            <a:custGeom>
              <a:avLst/>
              <a:gdLst/>
              <a:ahLst/>
              <a:cxnLst/>
              <a:rect l="0" t="0" r="0" b="0"/>
              <a:pathLst>
                <a:path w="147" h="36">
                  <a:moveTo>
                    <a:pt x="4" y="4"/>
                  </a:moveTo>
                  <a:lnTo>
                    <a:pt x="9" y="0"/>
                  </a:lnTo>
                  <a:lnTo>
                    <a:pt x="139" y="0"/>
                  </a:lnTo>
                  <a:lnTo>
                    <a:pt x="143" y="4"/>
                  </a:lnTo>
                  <a:lnTo>
                    <a:pt x="4" y="4"/>
                  </a:lnTo>
                  <a:close/>
                  <a:moveTo>
                    <a:pt x="0" y="36"/>
                  </a:moveTo>
                  <a:lnTo>
                    <a:pt x="4" y="9"/>
                  </a:lnTo>
                  <a:lnTo>
                    <a:pt x="143" y="9"/>
                  </a:lnTo>
                  <a:lnTo>
                    <a:pt x="147" y="36"/>
                  </a:lnTo>
                  <a:lnTo>
                    <a:pt x="0" y="36"/>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45" name="任意多边形 2180144"/>
            <p:cNvSpPr>
              <a:spLocks noEditPoints="1"/>
            </p:cNvSpPr>
            <p:nvPr/>
          </p:nvSpPr>
          <p:spPr>
            <a:xfrm>
              <a:off x="3921" y="3016"/>
              <a:ext cx="47" cy="92"/>
            </a:xfrm>
            <a:custGeom>
              <a:avLst/>
              <a:gdLst/>
              <a:ahLst/>
              <a:cxnLst/>
              <a:rect l="0" t="0" r="0" b="0"/>
              <a:pathLst>
                <a:path w="47" h="92">
                  <a:moveTo>
                    <a:pt x="21" y="0"/>
                  </a:moveTo>
                  <a:lnTo>
                    <a:pt x="26" y="0"/>
                  </a:lnTo>
                  <a:lnTo>
                    <a:pt x="30" y="0"/>
                  </a:lnTo>
                  <a:lnTo>
                    <a:pt x="26" y="5"/>
                  </a:lnTo>
                  <a:lnTo>
                    <a:pt x="21" y="0"/>
                  </a:lnTo>
                  <a:close/>
                  <a:moveTo>
                    <a:pt x="0" y="92"/>
                  </a:moveTo>
                  <a:lnTo>
                    <a:pt x="47" y="92"/>
                  </a:lnTo>
                  <a:lnTo>
                    <a:pt x="47" y="87"/>
                  </a:lnTo>
                  <a:lnTo>
                    <a:pt x="0" y="87"/>
                  </a:lnTo>
                  <a:lnTo>
                    <a:pt x="0" y="92"/>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46" name="矩形 2180145"/>
            <p:cNvSpPr/>
            <p:nvPr/>
          </p:nvSpPr>
          <p:spPr>
            <a:xfrm>
              <a:off x="3938" y="3012"/>
              <a:ext cx="13" cy="13"/>
            </a:xfrm>
            <a:prstGeom prst="rect">
              <a:avLst/>
            </a:prstGeom>
            <a:noFill/>
            <a:ln w="6350" cap="flat" cmpd="sng">
              <a:solidFill>
                <a:srgbClr val="000000"/>
              </a:solidFill>
              <a:prstDash val="solid"/>
              <a:miter/>
              <a:headEnd type="none" w="med" len="med"/>
              <a:tailEnd type="none" w="med" len="med"/>
            </a:ln>
          </p:spPr>
          <p:txBody>
            <a:bodyPr/>
            <a:lstStyle/>
            <a:p>
              <a:endParaRPr lang="zh-CN" altLang="en-US"/>
            </a:p>
          </p:txBody>
        </p:sp>
        <p:sp>
          <p:nvSpPr>
            <p:cNvPr id="2180147" name="矩形 2180146"/>
            <p:cNvSpPr/>
            <p:nvPr/>
          </p:nvSpPr>
          <p:spPr>
            <a:xfrm>
              <a:off x="3838" y="2952"/>
              <a:ext cx="96" cy="73"/>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0148" name="任意多边形 2180147"/>
            <p:cNvSpPr>
              <a:spLocks noEditPoints="1"/>
            </p:cNvSpPr>
            <p:nvPr/>
          </p:nvSpPr>
          <p:spPr>
            <a:xfrm>
              <a:off x="3834" y="2948"/>
              <a:ext cx="121" cy="87"/>
            </a:xfrm>
            <a:custGeom>
              <a:avLst/>
              <a:gdLst/>
              <a:ahLst/>
              <a:cxnLst/>
              <a:rect l="0" t="0" r="0" b="0"/>
              <a:pathLst>
                <a:path w="121" h="87">
                  <a:moveTo>
                    <a:pt x="0" y="87"/>
                  </a:moveTo>
                  <a:lnTo>
                    <a:pt x="121" y="87"/>
                  </a:lnTo>
                  <a:lnTo>
                    <a:pt x="121" y="0"/>
                  </a:lnTo>
                  <a:lnTo>
                    <a:pt x="0" y="0"/>
                  </a:lnTo>
                  <a:lnTo>
                    <a:pt x="0" y="87"/>
                  </a:lnTo>
                  <a:moveTo>
                    <a:pt x="108" y="18"/>
                  </a:moveTo>
                  <a:lnTo>
                    <a:pt x="117" y="18"/>
                  </a:lnTo>
                  <a:lnTo>
                    <a:pt x="117" y="4"/>
                  </a:lnTo>
                  <a:lnTo>
                    <a:pt x="108" y="4"/>
                  </a:lnTo>
                  <a:lnTo>
                    <a:pt x="10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49" name="矩形 2180148"/>
            <p:cNvSpPr/>
            <p:nvPr/>
          </p:nvSpPr>
          <p:spPr>
            <a:xfrm>
              <a:off x="3695" y="3130"/>
              <a:ext cx="399" cy="69"/>
            </a:xfrm>
            <a:prstGeom prst="rect">
              <a:avLst/>
            </a:prstGeom>
            <a:solidFill>
              <a:srgbClr val="FFFFFF"/>
            </a:solidFill>
            <a:ln w="9525">
              <a:noFill/>
            </a:ln>
          </p:spPr>
          <p:txBody>
            <a:bodyPr/>
            <a:lstStyle/>
            <a:p>
              <a:endParaRPr lang="zh-CN" altLang="en-US"/>
            </a:p>
          </p:txBody>
        </p:sp>
        <p:sp>
          <p:nvSpPr>
            <p:cNvPr id="2180150" name="矩形 2180149"/>
            <p:cNvSpPr/>
            <p:nvPr/>
          </p:nvSpPr>
          <p:spPr>
            <a:xfrm>
              <a:off x="3700" y="3140"/>
              <a:ext cx="45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Laptop computer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51" name="任意多边形 2180150"/>
            <p:cNvSpPr>
              <a:spLocks noEditPoints="1"/>
            </p:cNvSpPr>
            <p:nvPr/>
          </p:nvSpPr>
          <p:spPr>
            <a:xfrm>
              <a:off x="5194" y="2925"/>
              <a:ext cx="269" cy="160"/>
            </a:xfrm>
            <a:custGeom>
              <a:avLst/>
              <a:gdLst/>
              <a:ahLst/>
              <a:cxnLst/>
              <a:rect l="0" t="0" r="0" b="0"/>
              <a:pathLst>
                <a:path w="269" h="160">
                  <a:moveTo>
                    <a:pt x="52" y="160"/>
                  </a:moveTo>
                  <a:lnTo>
                    <a:pt x="39" y="160"/>
                  </a:lnTo>
                  <a:lnTo>
                    <a:pt x="39" y="137"/>
                  </a:lnTo>
                  <a:lnTo>
                    <a:pt x="52" y="137"/>
                  </a:lnTo>
                  <a:lnTo>
                    <a:pt x="52" y="160"/>
                  </a:lnTo>
                  <a:close/>
                  <a:moveTo>
                    <a:pt x="0" y="96"/>
                  </a:moveTo>
                  <a:lnTo>
                    <a:pt x="61" y="114"/>
                  </a:lnTo>
                  <a:lnTo>
                    <a:pt x="65" y="96"/>
                  </a:lnTo>
                  <a:lnTo>
                    <a:pt x="5" y="78"/>
                  </a:lnTo>
                  <a:lnTo>
                    <a:pt x="0" y="96"/>
                  </a:lnTo>
                  <a:close/>
                  <a:moveTo>
                    <a:pt x="104" y="27"/>
                  </a:moveTo>
                  <a:lnTo>
                    <a:pt x="104" y="14"/>
                  </a:lnTo>
                  <a:lnTo>
                    <a:pt x="212" y="14"/>
                  </a:lnTo>
                  <a:lnTo>
                    <a:pt x="212" y="9"/>
                  </a:lnTo>
                  <a:lnTo>
                    <a:pt x="225" y="9"/>
                  </a:lnTo>
                  <a:lnTo>
                    <a:pt x="225" y="0"/>
                  </a:lnTo>
                  <a:lnTo>
                    <a:pt x="230" y="0"/>
                  </a:lnTo>
                  <a:lnTo>
                    <a:pt x="230" y="27"/>
                  </a:lnTo>
                  <a:lnTo>
                    <a:pt x="104" y="27"/>
                  </a:lnTo>
                  <a:close/>
                  <a:moveTo>
                    <a:pt x="230" y="50"/>
                  </a:moveTo>
                  <a:lnTo>
                    <a:pt x="269" y="27"/>
                  </a:lnTo>
                  <a:lnTo>
                    <a:pt x="264" y="14"/>
                  </a:lnTo>
                  <a:lnTo>
                    <a:pt x="225" y="41"/>
                  </a:lnTo>
                  <a:lnTo>
                    <a:pt x="230" y="50"/>
                  </a:lnTo>
                  <a:close/>
                </a:path>
              </a:pathLst>
            </a:custGeom>
            <a:solidFill>
              <a:srgbClr val="C0C0C0"/>
            </a:solidFill>
            <a:ln w="6350" cap="flat" cmpd="sng">
              <a:solidFill>
                <a:srgbClr val="000000"/>
              </a:solidFill>
              <a:prstDash val="solid"/>
              <a:headEnd type="none" w="med" len="med"/>
              <a:tailEnd type="none" w="med" len="med"/>
            </a:ln>
          </p:spPr>
          <p:txBody>
            <a:bodyPr/>
            <a:lstStyle/>
            <a:p>
              <a:endParaRPr lang="zh-CN" altLang="en-US"/>
            </a:p>
          </p:txBody>
        </p:sp>
        <p:sp>
          <p:nvSpPr>
            <p:cNvPr id="2180152" name="任意多边形 2180151"/>
            <p:cNvSpPr/>
            <p:nvPr/>
          </p:nvSpPr>
          <p:spPr>
            <a:xfrm>
              <a:off x="5246" y="2952"/>
              <a:ext cx="212" cy="160"/>
            </a:xfrm>
            <a:custGeom>
              <a:avLst/>
              <a:gdLst/>
              <a:ahLst/>
              <a:cxnLst/>
              <a:rect l="0" t="0" r="0" b="0"/>
              <a:pathLst>
                <a:path w="212" h="160">
                  <a:moveTo>
                    <a:pt x="0" y="160"/>
                  </a:moveTo>
                  <a:lnTo>
                    <a:pt x="0" y="0"/>
                  </a:lnTo>
                  <a:lnTo>
                    <a:pt x="204" y="0"/>
                  </a:lnTo>
                  <a:lnTo>
                    <a:pt x="204" y="83"/>
                  </a:lnTo>
                  <a:lnTo>
                    <a:pt x="212" y="83"/>
                  </a:lnTo>
                  <a:lnTo>
                    <a:pt x="212" y="115"/>
                  </a:lnTo>
                  <a:lnTo>
                    <a:pt x="204" y="115"/>
                  </a:lnTo>
                  <a:lnTo>
                    <a:pt x="204" y="160"/>
                  </a:lnTo>
                  <a:lnTo>
                    <a:pt x="0" y="160"/>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53" name="任意多边形 2180152"/>
            <p:cNvSpPr/>
            <p:nvPr/>
          </p:nvSpPr>
          <p:spPr>
            <a:xfrm>
              <a:off x="5424" y="3035"/>
              <a:ext cx="26" cy="32"/>
            </a:xfrm>
            <a:custGeom>
              <a:avLst/>
              <a:gdLst/>
              <a:ahLst/>
              <a:cxnLst/>
              <a:rect l="0" t="0" r="0" b="0"/>
              <a:pathLst>
                <a:path w="26" h="32">
                  <a:moveTo>
                    <a:pt x="26" y="0"/>
                  </a:moveTo>
                  <a:lnTo>
                    <a:pt x="0" y="0"/>
                  </a:lnTo>
                  <a:lnTo>
                    <a:pt x="0" y="32"/>
                  </a:lnTo>
                  <a:lnTo>
                    <a:pt x="26" y="32"/>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54" name="任意多边形 2180153"/>
            <p:cNvSpPr>
              <a:spLocks noEditPoints="1"/>
            </p:cNvSpPr>
            <p:nvPr/>
          </p:nvSpPr>
          <p:spPr>
            <a:xfrm>
              <a:off x="5259" y="2966"/>
              <a:ext cx="178" cy="132"/>
            </a:xfrm>
            <a:custGeom>
              <a:avLst/>
              <a:gdLst/>
              <a:ahLst/>
              <a:cxnLst/>
              <a:rect l="0" t="0" r="0" b="0"/>
              <a:pathLst>
                <a:path w="178" h="132">
                  <a:moveTo>
                    <a:pt x="0" y="18"/>
                  </a:moveTo>
                  <a:lnTo>
                    <a:pt x="178" y="18"/>
                  </a:lnTo>
                  <a:lnTo>
                    <a:pt x="178" y="0"/>
                  </a:lnTo>
                  <a:lnTo>
                    <a:pt x="0" y="0"/>
                  </a:lnTo>
                  <a:lnTo>
                    <a:pt x="0" y="18"/>
                  </a:lnTo>
                  <a:close/>
                  <a:moveTo>
                    <a:pt x="0" y="132"/>
                  </a:moveTo>
                  <a:lnTo>
                    <a:pt x="178" y="132"/>
                  </a:lnTo>
                  <a:lnTo>
                    <a:pt x="178" y="119"/>
                  </a:lnTo>
                  <a:lnTo>
                    <a:pt x="0" y="119"/>
                  </a:lnTo>
                  <a:lnTo>
                    <a:pt x="0" y="132"/>
                  </a:lnTo>
                  <a:close/>
                </a:path>
              </a:pathLst>
            </a:custGeom>
            <a:blipFill rotWithShape="0">
              <a:blip r:embed="rId3"/>
            </a:blipFill>
            <a:ln w="9525">
              <a:noFill/>
            </a:ln>
          </p:spPr>
          <p:txBody>
            <a:bodyPr/>
            <a:lstStyle/>
            <a:p>
              <a:endParaRPr lang="zh-CN" altLang="en-US"/>
            </a:p>
          </p:txBody>
        </p:sp>
        <p:sp>
          <p:nvSpPr>
            <p:cNvPr id="2180155" name="任意多边形 2180154"/>
            <p:cNvSpPr>
              <a:spLocks noEditPoints="1"/>
            </p:cNvSpPr>
            <p:nvPr/>
          </p:nvSpPr>
          <p:spPr>
            <a:xfrm>
              <a:off x="5246" y="2998"/>
              <a:ext cx="204" cy="78"/>
            </a:xfrm>
            <a:custGeom>
              <a:avLst/>
              <a:gdLst/>
              <a:ahLst/>
              <a:cxnLst/>
              <a:rect l="0" t="0" r="0" b="0"/>
              <a:pathLst>
                <a:path w="204" h="78">
                  <a:moveTo>
                    <a:pt x="204" y="27"/>
                  </a:moveTo>
                  <a:lnTo>
                    <a:pt x="173" y="27"/>
                  </a:lnTo>
                  <a:lnTo>
                    <a:pt x="173" y="78"/>
                  </a:lnTo>
                  <a:lnTo>
                    <a:pt x="204" y="78"/>
                  </a:lnTo>
                  <a:moveTo>
                    <a:pt x="0" y="0"/>
                  </a:moveTo>
                  <a:lnTo>
                    <a:pt x="204"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56" name="矩形 2180155"/>
            <p:cNvSpPr/>
            <p:nvPr/>
          </p:nvSpPr>
          <p:spPr>
            <a:xfrm>
              <a:off x="5121" y="3130"/>
              <a:ext cx="450" cy="69"/>
            </a:xfrm>
            <a:prstGeom prst="rect">
              <a:avLst/>
            </a:prstGeom>
            <a:solidFill>
              <a:srgbClr val="FFFFFF"/>
            </a:solidFill>
            <a:ln w="9525">
              <a:noFill/>
            </a:ln>
          </p:spPr>
          <p:txBody>
            <a:bodyPr/>
            <a:lstStyle/>
            <a:p>
              <a:endParaRPr lang="zh-CN" altLang="en-US"/>
            </a:p>
          </p:txBody>
        </p:sp>
        <p:sp>
          <p:nvSpPr>
            <p:cNvPr id="2180157" name="矩形 2180156"/>
            <p:cNvSpPr/>
            <p:nvPr/>
          </p:nvSpPr>
          <p:spPr>
            <a:xfrm>
              <a:off x="5125" y="3140"/>
              <a:ext cx="51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laser printer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58" name="任意多边形 2180157"/>
            <p:cNvSpPr/>
            <p:nvPr/>
          </p:nvSpPr>
          <p:spPr>
            <a:xfrm>
              <a:off x="4549" y="2948"/>
              <a:ext cx="164" cy="214"/>
            </a:xfrm>
            <a:custGeom>
              <a:avLst/>
              <a:gdLst/>
              <a:ahLst/>
              <a:cxnLst/>
              <a:rect l="0" t="0" r="0" b="0"/>
              <a:pathLst>
                <a:path w="164" h="214">
                  <a:moveTo>
                    <a:pt x="0" y="214"/>
                  </a:moveTo>
                  <a:lnTo>
                    <a:pt x="164" y="214"/>
                  </a:lnTo>
                  <a:lnTo>
                    <a:pt x="164" y="4"/>
                  </a:lnTo>
                  <a:lnTo>
                    <a:pt x="156" y="0"/>
                  </a:lnTo>
                  <a:lnTo>
                    <a:pt x="8" y="0"/>
                  </a:lnTo>
                  <a:lnTo>
                    <a:pt x="0" y="4"/>
                  </a:lnTo>
                  <a:lnTo>
                    <a:pt x="0" y="2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0159" name="直接连接符 2180158"/>
            <p:cNvSpPr/>
            <p:nvPr/>
          </p:nvSpPr>
          <p:spPr>
            <a:xfrm flipH="1">
              <a:off x="4549" y="3126"/>
              <a:ext cx="164" cy="0"/>
            </a:xfrm>
            <a:prstGeom prst="line">
              <a:avLst/>
            </a:prstGeom>
            <a:ln w="6350" cap="flat" cmpd="sng">
              <a:solidFill>
                <a:srgbClr val="000000"/>
              </a:solidFill>
              <a:prstDash val="solid"/>
              <a:headEnd type="none" w="med" len="med"/>
              <a:tailEnd type="none" w="med" len="med"/>
            </a:ln>
          </p:spPr>
        </p:sp>
        <p:sp>
          <p:nvSpPr>
            <p:cNvPr id="2180160" name="任意多边形 2180159"/>
            <p:cNvSpPr>
              <a:spLocks noEditPoints="1"/>
            </p:cNvSpPr>
            <p:nvPr/>
          </p:nvSpPr>
          <p:spPr>
            <a:xfrm>
              <a:off x="4562" y="2966"/>
              <a:ext cx="138" cy="151"/>
            </a:xfrm>
            <a:custGeom>
              <a:avLst/>
              <a:gdLst/>
              <a:ahLst/>
              <a:cxnLst/>
              <a:rect l="0" t="0" r="0" b="0"/>
              <a:pathLst>
                <a:path w="138" h="151">
                  <a:moveTo>
                    <a:pt x="13" y="91"/>
                  </a:moveTo>
                  <a:lnTo>
                    <a:pt x="21" y="91"/>
                  </a:lnTo>
                  <a:lnTo>
                    <a:pt x="121" y="91"/>
                  </a:lnTo>
                  <a:lnTo>
                    <a:pt x="125" y="87"/>
                  </a:lnTo>
                  <a:lnTo>
                    <a:pt x="125" y="14"/>
                  </a:lnTo>
                  <a:lnTo>
                    <a:pt x="125" y="5"/>
                  </a:lnTo>
                  <a:lnTo>
                    <a:pt x="130" y="5"/>
                  </a:lnTo>
                  <a:lnTo>
                    <a:pt x="130" y="0"/>
                  </a:lnTo>
                  <a:lnTo>
                    <a:pt x="8" y="0"/>
                  </a:lnTo>
                  <a:lnTo>
                    <a:pt x="4" y="5"/>
                  </a:lnTo>
                  <a:lnTo>
                    <a:pt x="4" y="96"/>
                  </a:lnTo>
                  <a:lnTo>
                    <a:pt x="8" y="96"/>
                  </a:lnTo>
                  <a:lnTo>
                    <a:pt x="13" y="91"/>
                  </a:lnTo>
                  <a:close/>
                  <a:moveTo>
                    <a:pt x="78" y="132"/>
                  </a:moveTo>
                  <a:lnTo>
                    <a:pt x="138" y="132"/>
                  </a:lnTo>
                  <a:lnTo>
                    <a:pt x="138" y="128"/>
                  </a:lnTo>
                  <a:lnTo>
                    <a:pt x="78" y="128"/>
                  </a:lnTo>
                  <a:lnTo>
                    <a:pt x="78" y="132"/>
                  </a:lnTo>
                  <a:close/>
                  <a:moveTo>
                    <a:pt x="4" y="146"/>
                  </a:moveTo>
                  <a:lnTo>
                    <a:pt x="8" y="142"/>
                  </a:lnTo>
                  <a:lnTo>
                    <a:pt x="4" y="146"/>
                  </a:lnTo>
                  <a:close/>
                  <a:moveTo>
                    <a:pt x="8" y="146"/>
                  </a:moveTo>
                  <a:lnTo>
                    <a:pt x="4" y="146"/>
                  </a:lnTo>
                  <a:lnTo>
                    <a:pt x="4" y="146"/>
                  </a:lnTo>
                  <a:lnTo>
                    <a:pt x="0" y="146"/>
                  </a:lnTo>
                  <a:lnTo>
                    <a:pt x="0" y="151"/>
                  </a:lnTo>
                  <a:lnTo>
                    <a:pt x="4" y="151"/>
                  </a:lnTo>
                  <a:lnTo>
                    <a:pt x="8" y="151"/>
                  </a:lnTo>
                  <a:lnTo>
                    <a:pt x="8" y="146"/>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61" name="任意多边形 2180160"/>
            <p:cNvSpPr>
              <a:spLocks noEditPoints="1"/>
            </p:cNvSpPr>
            <p:nvPr/>
          </p:nvSpPr>
          <p:spPr>
            <a:xfrm>
              <a:off x="4553" y="3094"/>
              <a:ext cx="160" cy="4"/>
            </a:xfrm>
            <a:custGeom>
              <a:avLst/>
              <a:gdLst/>
              <a:ahLst/>
              <a:cxnLst/>
              <a:rect l="0" t="0" r="0" b="0"/>
              <a:pathLst>
                <a:path w="160" h="4">
                  <a:moveTo>
                    <a:pt x="0" y="4"/>
                  </a:moveTo>
                  <a:lnTo>
                    <a:pt x="160" y="4"/>
                  </a:lnTo>
                  <a:moveTo>
                    <a:pt x="0" y="0"/>
                  </a:moveTo>
                  <a:lnTo>
                    <a:pt x="160"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0162" name="矩形 2180161"/>
            <p:cNvSpPr/>
            <p:nvPr/>
          </p:nvSpPr>
          <p:spPr>
            <a:xfrm>
              <a:off x="4583" y="2980"/>
              <a:ext cx="100" cy="73"/>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0163" name="矩形 2180162"/>
            <p:cNvSpPr/>
            <p:nvPr/>
          </p:nvSpPr>
          <p:spPr>
            <a:xfrm>
              <a:off x="4484" y="3185"/>
              <a:ext cx="294" cy="64"/>
            </a:xfrm>
            <a:prstGeom prst="rect">
              <a:avLst/>
            </a:prstGeom>
            <a:solidFill>
              <a:srgbClr val="FFFFFF"/>
            </a:solidFill>
            <a:ln w="9525">
              <a:noFill/>
            </a:ln>
          </p:spPr>
          <p:txBody>
            <a:bodyPr/>
            <a:lstStyle/>
            <a:p>
              <a:endParaRPr lang="zh-CN" altLang="en-US"/>
            </a:p>
          </p:txBody>
        </p:sp>
        <p:sp>
          <p:nvSpPr>
            <p:cNvPr id="2180164" name="矩形 2180163"/>
            <p:cNvSpPr/>
            <p:nvPr/>
          </p:nvSpPr>
          <p:spPr>
            <a:xfrm>
              <a:off x="4488" y="3190"/>
              <a:ext cx="33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Mac Classic</a:t>
              </a:r>
              <a:endParaRPr lang="en-US" altLang="zh-CN" sz="1600">
                <a:solidFill>
                  <a:schemeClr val="tx1"/>
                </a:solidFill>
                <a:latin typeface="Arial" panose="020B0604020202020204" pitchFamily="34" charset="0"/>
                <a:ea typeface="宋体" panose="02010600030101010101" pitchFamily="2" charset="-122"/>
              </a:endParaRPr>
            </a:p>
          </p:txBody>
        </p:sp>
        <p:sp>
          <p:nvSpPr>
            <p:cNvPr id="2180165" name="任意多边形 2180164"/>
            <p:cNvSpPr/>
            <p:nvPr/>
          </p:nvSpPr>
          <p:spPr>
            <a:xfrm>
              <a:off x="3730" y="1857"/>
              <a:ext cx="477" cy="355"/>
            </a:xfrm>
            <a:custGeom>
              <a:avLst/>
              <a:gdLst/>
              <a:ahLst/>
              <a:cxnLst/>
              <a:rect l="0" t="0" r="0" b="0"/>
              <a:pathLst>
                <a:path w="477" h="215">
                  <a:moveTo>
                    <a:pt x="0" y="215"/>
                  </a:moveTo>
                  <a:lnTo>
                    <a:pt x="264" y="41"/>
                  </a:lnTo>
                  <a:lnTo>
                    <a:pt x="256" y="123"/>
                  </a:lnTo>
                  <a:lnTo>
                    <a:pt x="477" y="0"/>
                  </a:lnTo>
                  <a:lnTo>
                    <a:pt x="212" y="178"/>
                  </a:lnTo>
                  <a:lnTo>
                    <a:pt x="221" y="96"/>
                  </a:lnTo>
                  <a:lnTo>
                    <a:pt x="0" y="21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66" name="任意多边形 2180165"/>
            <p:cNvSpPr/>
            <p:nvPr/>
          </p:nvSpPr>
          <p:spPr>
            <a:xfrm>
              <a:off x="4248" y="1848"/>
              <a:ext cx="69" cy="355"/>
            </a:xfrm>
            <a:custGeom>
              <a:avLst/>
              <a:gdLst/>
              <a:ahLst/>
              <a:cxnLst/>
              <a:rect l="0" t="0" r="0" b="0"/>
              <a:pathLst>
                <a:path w="69" h="215">
                  <a:moveTo>
                    <a:pt x="0" y="215"/>
                  </a:moveTo>
                  <a:lnTo>
                    <a:pt x="4" y="46"/>
                  </a:lnTo>
                  <a:lnTo>
                    <a:pt x="56" y="101"/>
                  </a:lnTo>
                  <a:lnTo>
                    <a:pt x="69" y="0"/>
                  </a:lnTo>
                  <a:lnTo>
                    <a:pt x="65" y="174"/>
                  </a:lnTo>
                  <a:lnTo>
                    <a:pt x="13" y="114"/>
                  </a:lnTo>
                  <a:lnTo>
                    <a:pt x="0" y="21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67" name="任意多边形 2180166"/>
            <p:cNvSpPr/>
            <p:nvPr/>
          </p:nvSpPr>
          <p:spPr>
            <a:xfrm>
              <a:off x="4371" y="1857"/>
              <a:ext cx="464" cy="355"/>
            </a:xfrm>
            <a:custGeom>
              <a:avLst/>
              <a:gdLst/>
              <a:ahLst/>
              <a:cxnLst/>
              <a:rect l="0" t="0" r="0" b="0"/>
              <a:pathLst>
                <a:path w="464" h="215">
                  <a:moveTo>
                    <a:pt x="0" y="0"/>
                  </a:moveTo>
                  <a:lnTo>
                    <a:pt x="295" y="82"/>
                  </a:lnTo>
                  <a:lnTo>
                    <a:pt x="234" y="133"/>
                  </a:lnTo>
                  <a:lnTo>
                    <a:pt x="464" y="215"/>
                  </a:lnTo>
                  <a:lnTo>
                    <a:pt x="169" y="137"/>
                  </a:lnTo>
                  <a:lnTo>
                    <a:pt x="230" y="82"/>
                  </a:lnTo>
                  <a:lnTo>
                    <a:pt x="0" y="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68" name="任意多边形 2180167"/>
            <p:cNvSpPr/>
            <p:nvPr/>
          </p:nvSpPr>
          <p:spPr>
            <a:xfrm>
              <a:off x="3241" y="2472"/>
              <a:ext cx="489" cy="435"/>
            </a:xfrm>
            <a:custGeom>
              <a:avLst/>
              <a:gdLst/>
              <a:ahLst/>
              <a:cxnLst/>
              <a:rect l="0" t="0" r="0" b="0"/>
              <a:pathLst>
                <a:path w="489" h="435">
                  <a:moveTo>
                    <a:pt x="0" y="435"/>
                  </a:moveTo>
                  <a:lnTo>
                    <a:pt x="251" y="142"/>
                  </a:lnTo>
                  <a:lnTo>
                    <a:pt x="268" y="224"/>
                  </a:lnTo>
                  <a:lnTo>
                    <a:pt x="489" y="0"/>
                  </a:lnTo>
                  <a:lnTo>
                    <a:pt x="238" y="288"/>
                  </a:lnTo>
                  <a:lnTo>
                    <a:pt x="221" y="211"/>
                  </a:lnTo>
                  <a:lnTo>
                    <a:pt x="0" y="43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69" name="任意多边形 2180168"/>
            <p:cNvSpPr/>
            <p:nvPr/>
          </p:nvSpPr>
          <p:spPr>
            <a:xfrm>
              <a:off x="3730" y="2472"/>
              <a:ext cx="165" cy="553"/>
            </a:xfrm>
            <a:custGeom>
              <a:avLst/>
              <a:gdLst/>
              <a:ahLst/>
              <a:cxnLst/>
              <a:rect l="0" t="0" r="0" b="0"/>
              <a:pathLst>
                <a:path w="165" h="553">
                  <a:moveTo>
                    <a:pt x="165" y="553"/>
                  </a:moveTo>
                  <a:lnTo>
                    <a:pt x="22" y="243"/>
                  </a:lnTo>
                  <a:lnTo>
                    <a:pt x="100" y="261"/>
                  </a:lnTo>
                  <a:lnTo>
                    <a:pt x="0" y="0"/>
                  </a:lnTo>
                  <a:lnTo>
                    <a:pt x="143" y="311"/>
                  </a:lnTo>
                  <a:lnTo>
                    <a:pt x="69" y="297"/>
                  </a:lnTo>
                  <a:lnTo>
                    <a:pt x="165" y="553"/>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70" name="任意多边形 2180169"/>
            <p:cNvSpPr/>
            <p:nvPr/>
          </p:nvSpPr>
          <p:spPr>
            <a:xfrm>
              <a:off x="4631" y="2472"/>
              <a:ext cx="204" cy="476"/>
            </a:xfrm>
            <a:custGeom>
              <a:avLst/>
              <a:gdLst/>
              <a:ahLst/>
              <a:cxnLst/>
              <a:rect l="0" t="0" r="0" b="0"/>
              <a:pathLst>
                <a:path w="204" h="476">
                  <a:moveTo>
                    <a:pt x="0" y="476"/>
                  </a:moveTo>
                  <a:lnTo>
                    <a:pt x="78" y="169"/>
                  </a:lnTo>
                  <a:lnTo>
                    <a:pt x="126" y="233"/>
                  </a:lnTo>
                  <a:lnTo>
                    <a:pt x="204" y="0"/>
                  </a:lnTo>
                  <a:lnTo>
                    <a:pt x="126" y="307"/>
                  </a:lnTo>
                  <a:lnTo>
                    <a:pt x="78" y="243"/>
                  </a:lnTo>
                  <a:lnTo>
                    <a:pt x="0" y="476"/>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0171" name="任意多边形 2180170"/>
            <p:cNvSpPr/>
            <p:nvPr/>
          </p:nvSpPr>
          <p:spPr>
            <a:xfrm>
              <a:off x="4835" y="2472"/>
              <a:ext cx="511" cy="467"/>
            </a:xfrm>
            <a:custGeom>
              <a:avLst/>
              <a:gdLst/>
              <a:ahLst/>
              <a:cxnLst/>
              <a:rect l="0" t="0" r="0" b="0"/>
              <a:pathLst>
                <a:path w="511" h="467">
                  <a:moveTo>
                    <a:pt x="511" y="467"/>
                  </a:moveTo>
                  <a:lnTo>
                    <a:pt x="186" y="238"/>
                  </a:lnTo>
                  <a:lnTo>
                    <a:pt x="260" y="211"/>
                  </a:lnTo>
                  <a:lnTo>
                    <a:pt x="0" y="0"/>
                  </a:lnTo>
                  <a:lnTo>
                    <a:pt x="325" y="229"/>
                  </a:lnTo>
                  <a:lnTo>
                    <a:pt x="255" y="256"/>
                  </a:lnTo>
                  <a:lnTo>
                    <a:pt x="511" y="467"/>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grpSp>
      <p:sp>
        <p:nvSpPr>
          <p:cNvPr id="2180172" name="文本框 2180171"/>
          <p:cNvSpPr txBox="1"/>
          <p:nvPr/>
        </p:nvSpPr>
        <p:spPr>
          <a:xfrm>
            <a:off x="1685925" y="949325"/>
            <a:ext cx="8677275" cy="1529715"/>
          </a:xfrm>
          <a:prstGeom prst="rect">
            <a:avLst/>
          </a:prstGeom>
          <a:noFill/>
          <a:ln w="9525">
            <a:noFill/>
          </a:ln>
        </p:spPr>
        <p:txBody>
          <a:bodyPr>
            <a:spAutoFit/>
          </a:bodyPr>
          <a:lstStyle/>
          <a:p>
            <a:pPr algn="just">
              <a:lnSpc>
                <a:spcPct val="130000"/>
              </a:lnSpc>
              <a:buFont typeface="Wingdings" panose="05000000000000000000" pitchFamily="2" charset="2"/>
            </a:pPr>
            <a:r>
              <a:rPr lang="zh-CN" altLang="en-US" sz="2400" dirty="0">
                <a:solidFill>
                  <a:schemeClr val="accent2"/>
                </a:solidFill>
                <a:latin typeface="楷体" panose="02010609060101010101" charset="-122"/>
                <a:ea typeface="楷体" panose="02010609060101010101" charset="-122"/>
                <a:cs typeface="楷体" panose="02010609060101010101" charset="-122"/>
              </a:rPr>
              <a:t>多台计算机的局域网络结构</a:t>
            </a:r>
            <a:r>
              <a:rPr lang="en-US" altLang="zh-CN" sz="2400">
                <a:solidFill>
                  <a:schemeClr val="accent2"/>
                </a:solidFill>
                <a:latin typeface="楷体" panose="02010609060101010101" charset="-122"/>
                <a:ea typeface="楷体" panose="02010609060101010101" charset="-122"/>
                <a:cs typeface="楷体" panose="02010609060101010101" charset="-122"/>
              </a:rPr>
              <a:t>: </a:t>
            </a:r>
            <a:r>
              <a:rPr lang="zh-CN" altLang="en-US" sz="2400" dirty="0">
                <a:solidFill>
                  <a:schemeClr val="accent2"/>
                </a:solidFill>
                <a:latin typeface="楷体" panose="02010609060101010101" charset="-122"/>
                <a:ea typeface="楷体" panose="02010609060101010101" charset="-122"/>
                <a:cs typeface="楷体" panose="02010609060101010101" charset="-122"/>
              </a:rPr>
              <a:t>点对点网络</a:t>
            </a:r>
            <a:endParaRPr lang="zh-CN" altLang="en-US" sz="2400" dirty="0">
              <a:solidFill>
                <a:schemeClr val="accent2"/>
              </a:solidFill>
              <a:latin typeface="楷体" panose="02010609060101010101" charset="-122"/>
              <a:ea typeface="楷体" panose="02010609060101010101" charset="-122"/>
              <a:cs typeface="楷体" panose="02010609060101010101" charset="-122"/>
            </a:endParaRPr>
          </a:p>
          <a:p>
            <a:pPr algn="just">
              <a:lnSpc>
                <a:spcPct val="130000"/>
              </a:lnSpc>
              <a:buFont typeface="Wingdings" panose="05000000000000000000" pitchFamily="2" charset="2"/>
              <a:buChar char="u"/>
            </a:pPr>
            <a:r>
              <a:rPr lang="zh-CN" altLang="en-US" sz="2400" dirty="0">
                <a:solidFill>
                  <a:schemeClr val="accent2"/>
                </a:solidFill>
                <a:latin typeface="楷体" panose="02010609060101010101" charset="-122"/>
                <a:ea typeface="楷体" panose="02010609060101010101" charset="-122"/>
                <a:cs typeface="楷体" panose="02010609060101010101" charset="-122"/>
              </a:rPr>
              <a:t>点对点网络</a:t>
            </a:r>
            <a:r>
              <a:rPr lang="en-US" altLang="zh-CN" sz="2400">
                <a:solidFill>
                  <a:schemeClr val="accent2"/>
                </a:solidFill>
                <a:latin typeface="楷体" panose="02010609060101010101" charset="-122"/>
                <a:ea typeface="楷体" panose="02010609060101010101" charset="-122"/>
                <a:cs typeface="楷体" panose="02010609060101010101" charset="-122"/>
              </a:rPr>
              <a:t>: </a:t>
            </a:r>
            <a:r>
              <a:rPr lang="zh-CN" altLang="en-US" sz="2400" b="0" dirty="0">
                <a:solidFill>
                  <a:schemeClr val="tx1"/>
                </a:solidFill>
                <a:latin typeface="楷体" panose="02010609060101010101" charset="-122"/>
                <a:ea typeface="楷体" panose="02010609060101010101" charset="-122"/>
                <a:cs typeface="楷体" panose="02010609060101010101" charset="-122"/>
              </a:rPr>
              <a:t>一条通信信道只连接网络上的两台机器。</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gn="just">
              <a:lnSpc>
                <a:spcPct val="130000"/>
              </a:lnSpc>
              <a:buFont typeface="Wingdings" panose="05000000000000000000" pitchFamily="2" charset="2"/>
              <a:buChar char="n"/>
            </a:pPr>
            <a:r>
              <a:rPr lang="zh-CN" altLang="en-US" sz="2400" dirty="0">
                <a:solidFill>
                  <a:schemeClr val="accent2"/>
                </a:solidFill>
                <a:latin typeface="楷体" panose="02010609060101010101" charset="-122"/>
                <a:ea typeface="楷体" panose="02010609060101010101" charset="-122"/>
                <a:cs typeface="楷体" panose="02010609060101010101" charset="-122"/>
              </a:rPr>
              <a:t>星形网络</a:t>
            </a:r>
            <a:r>
              <a:rPr lang="zh-CN" altLang="en-US" sz="2400" b="0" dirty="0">
                <a:solidFill>
                  <a:schemeClr val="accent2"/>
                </a:solidFill>
                <a:latin typeface="楷体" panose="02010609060101010101" charset="-122"/>
                <a:ea typeface="楷体" panose="02010609060101010101" charset="-122"/>
                <a:cs typeface="楷体" panose="02010609060101010101" charset="-122"/>
              </a:rPr>
              <a:t>：</a:t>
            </a:r>
            <a:r>
              <a:rPr lang="zh-CN" altLang="en-US" sz="2400" b="0" dirty="0">
                <a:solidFill>
                  <a:schemeClr val="tx1"/>
                </a:solidFill>
                <a:latin typeface="楷体" panose="02010609060101010101" charset="-122"/>
                <a:ea typeface="楷体" panose="02010609060101010101" charset="-122"/>
                <a:cs typeface="楷体" panose="02010609060101010101" charset="-122"/>
              </a:rPr>
              <a:t>连接方式如下左图。</a:t>
            </a:r>
            <a:r>
              <a:rPr lang="zh-CN" altLang="en-US" sz="2400" dirty="0">
                <a:solidFill>
                  <a:schemeClr val="accent2"/>
                </a:solidFill>
                <a:latin typeface="楷体" panose="02010609060101010101" charset="-122"/>
                <a:ea typeface="楷体" panose="02010609060101010101" charset="-122"/>
                <a:cs typeface="楷体" panose="02010609060101010101" charset="-122"/>
              </a:rPr>
              <a:t>树型网络</a:t>
            </a:r>
            <a:r>
              <a:rPr lang="zh-CN" altLang="en-US" sz="2400" b="0" dirty="0">
                <a:solidFill>
                  <a:schemeClr val="accent2"/>
                </a:solidFill>
                <a:latin typeface="楷体" panose="02010609060101010101" charset="-122"/>
                <a:ea typeface="楷体" panose="02010609060101010101" charset="-122"/>
                <a:cs typeface="楷体" panose="02010609060101010101" charset="-122"/>
              </a:rPr>
              <a:t>：</a:t>
            </a:r>
            <a:r>
              <a:rPr lang="zh-CN" altLang="en-US" sz="2400" b="0" dirty="0">
                <a:solidFill>
                  <a:schemeClr val="tx1"/>
                </a:solidFill>
                <a:latin typeface="楷体" panose="02010609060101010101" charset="-122"/>
                <a:ea typeface="楷体" panose="02010609060101010101" charset="-122"/>
                <a:cs typeface="楷体" panose="02010609060101010101" charset="-122"/>
              </a:rPr>
              <a:t>连接方式如下右图。</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p:txBody>
      </p:sp>
      <p:pic>
        <p:nvPicPr>
          <p:cNvPr id="77" name="图片 76" descr="校徽"/>
          <p:cNvPicPr>
            <a:picLocks noChangeAspect="1"/>
          </p:cNvPicPr>
          <p:nvPr/>
        </p:nvPicPr>
        <p:blipFill>
          <a:blip r:embed="rId4">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矩形 2181121"/>
          <p:cNvSpPr/>
          <p:nvPr/>
        </p:nvSpPr>
        <p:spPr>
          <a:xfrm>
            <a:off x="899160" y="942975"/>
            <a:ext cx="10631805" cy="2491740"/>
          </a:xfrm>
          <a:prstGeom prst="rect">
            <a:avLst/>
          </a:prstGeom>
          <a:noFill/>
          <a:ln w="9525">
            <a:noFill/>
          </a:ln>
        </p:spPr>
        <p:txBody>
          <a:bodyPr wrap="square">
            <a:spAutoFit/>
          </a:bodyPr>
          <a:lstStyle/>
          <a:p>
            <a:pPr>
              <a:lnSpc>
                <a:spcPct val="130000"/>
              </a:lnSpc>
              <a:buFont typeface="Wingdings" panose="05000000000000000000" pitchFamily="2" charset="2"/>
            </a:pPr>
            <a:r>
              <a:rPr lang="zh-CN" altLang="en-US" sz="2000" dirty="0">
                <a:solidFill>
                  <a:schemeClr val="tx1"/>
                </a:solidFill>
                <a:latin typeface="楷体" panose="02010609060101010101" charset="-122"/>
                <a:ea typeface="楷体" panose="02010609060101010101" charset="-122"/>
                <a:cs typeface="楷体" panose="02010609060101010101" charset="-122"/>
              </a:rPr>
              <a:t>基于服务器的局域网：</a:t>
            </a:r>
            <a:r>
              <a:rPr lang="en-US" altLang="zh-CN" sz="2000">
                <a:solidFill>
                  <a:schemeClr val="tx1"/>
                </a:solidFill>
                <a:latin typeface="楷体" panose="02010609060101010101" charset="-122"/>
                <a:ea typeface="楷体" panose="02010609060101010101" charset="-122"/>
                <a:cs typeface="楷体" panose="02010609060101010101" charset="-122"/>
              </a:rPr>
              <a:t>Client/Server</a:t>
            </a:r>
            <a:endParaRPr lang="en-US" altLang="zh-CN" sz="200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000" dirty="0">
                <a:solidFill>
                  <a:schemeClr val="accent2"/>
                </a:solidFill>
                <a:latin typeface="楷体" panose="02010609060101010101" charset="-122"/>
                <a:ea typeface="楷体" panose="02010609060101010101" charset="-122"/>
                <a:cs typeface="楷体" panose="02010609060101010101" charset="-122"/>
              </a:rPr>
              <a:t>服务器</a:t>
            </a:r>
            <a:r>
              <a:rPr lang="zh-CN" altLang="en-US" sz="2000" b="0" dirty="0">
                <a:solidFill>
                  <a:schemeClr val="tx1"/>
                </a:solidFill>
                <a:latin typeface="楷体" panose="02010609060101010101" charset="-122"/>
                <a:ea typeface="楷体" panose="02010609060101010101" charset="-122"/>
                <a:cs typeface="楷体" panose="02010609060101010101" charset="-122"/>
              </a:rPr>
              <a:t>是集中管理网络共享资源</a:t>
            </a:r>
            <a:r>
              <a:rPr lang="en-US" altLang="zh-CN" sz="2000" b="0">
                <a:solidFill>
                  <a:schemeClr val="tx1"/>
                </a:solidFill>
                <a:latin typeface="楷体" panose="02010609060101010101" charset="-122"/>
                <a:ea typeface="楷体" panose="02010609060101010101" charset="-122"/>
                <a:cs typeface="楷体" panose="02010609060101010101" charset="-122"/>
              </a:rPr>
              <a:t>(</a:t>
            </a:r>
            <a:r>
              <a:rPr lang="zh-CN" altLang="en-US" sz="2000" b="0" dirty="0">
                <a:solidFill>
                  <a:schemeClr val="tx1"/>
                </a:solidFill>
                <a:latin typeface="楷体" panose="02010609060101010101" charset="-122"/>
                <a:ea typeface="楷体" panose="02010609060101010101" charset="-122"/>
                <a:cs typeface="楷体" panose="02010609060101010101" charset="-122"/>
              </a:rPr>
              <a:t>硬、软件及信息</a:t>
            </a:r>
            <a:r>
              <a:rPr lang="en-US" altLang="zh-CN" sz="2000" b="0">
                <a:solidFill>
                  <a:schemeClr val="tx1"/>
                </a:solidFill>
                <a:latin typeface="楷体" panose="02010609060101010101" charset="-122"/>
                <a:ea typeface="楷体" panose="02010609060101010101" charset="-122"/>
                <a:cs typeface="楷体" panose="02010609060101010101" charset="-122"/>
              </a:rPr>
              <a:t>)</a:t>
            </a:r>
            <a:r>
              <a:rPr lang="zh-CN" altLang="en-US" sz="2000" b="0" dirty="0">
                <a:solidFill>
                  <a:schemeClr val="tx1"/>
                </a:solidFill>
                <a:latin typeface="楷体" panose="02010609060101010101" charset="-122"/>
                <a:ea typeface="楷体" panose="02010609060101010101" charset="-122"/>
                <a:cs typeface="楷体" panose="02010609060101010101" charset="-122"/>
              </a:rPr>
              <a:t>、提供网络通信及各种网络服务的计算机系统，服务器一般运行网络操作系统，建立客户机之间的通信联系。</a:t>
            </a:r>
            <a:endParaRPr lang="zh-CN" altLang="en-US" sz="20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000" dirty="0">
                <a:solidFill>
                  <a:schemeClr val="accent2"/>
                </a:solidFill>
                <a:latin typeface="楷体" panose="02010609060101010101" charset="-122"/>
                <a:ea typeface="楷体" panose="02010609060101010101" charset="-122"/>
                <a:cs typeface="楷体" panose="02010609060101010101" charset="-122"/>
              </a:rPr>
              <a:t>客户机</a:t>
            </a:r>
            <a:r>
              <a:rPr lang="zh-CN" altLang="en-US" sz="2000" b="0" dirty="0">
                <a:solidFill>
                  <a:schemeClr val="tx1"/>
                </a:solidFill>
                <a:latin typeface="楷体" panose="02010609060101010101" charset="-122"/>
                <a:ea typeface="楷体" panose="02010609060101010101" charset="-122"/>
                <a:cs typeface="楷体" panose="02010609060101010101" charset="-122"/>
              </a:rPr>
              <a:t>是网络上的个人计算机，一般称为</a:t>
            </a:r>
            <a:r>
              <a:rPr lang="zh-CN" altLang="en-US" sz="2000" dirty="0">
                <a:solidFill>
                  <a:schemeClr val="accent2"/>
                </a:solidFill>
                <a:latin typeface="楷体" panose="02010609060101010101" charset="-122"/>
                <a:ea typeface="楷体" panose="02010609060101010101" charset="-122"/>
                <a:cs typeface="楷体" panose="02010609060101010101" charset="-122"/>
              </a:rPr>
              <a:t>工作站</a:t>
            </a:r>
            <a:r>
              <a:rPr lang="zh-CN" altLang="en-US" sz="2000" b="0" dirty="0">
                <a:solidFill>
                  <a:schemeClr val="tx1"/>
                </a:solidFill>
                <a:latin typeface="楷体" panose="02010609060101010101" charset="-122"/>
                <a:ea typeface="楷体" panose="02010609060101010101" charset="-122"/>
                <a:cs typeface="楷体" panose="02010609060101010101" charset="-122"/>
              </a:rPr>
              <a:t>，工作站之间交流信息要通过网络的服务器来进行。</a:t>
            </a:r>
            <a:endParaRPr lang="zh-CN" altLang="en-US" sz="20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000" b="0" dirty="0">
                <a:solidFill>
                  <a:schemeClr val="tx1"/>
                </a:solidFill>
                <a:latin typeface="楷体" panose="02010609060101010101" charset="-122"/>
                <a:ea typeface="楷体" panose="02010609060101010101" charset="-122"/>
                <a:cs typeface="楷体" panose="02010609060101010101" charset="-122"/>
              </a:rPr>
              <a:t>服务器可按功能进行设置，如设置文件服务器、邮件服务器、打印服务器等。</a:t>
            </a:r>
            <a:endParaRPr lang="zh-CN" altLang="zh-CN" sz="2000" b="0" dirty="0">
              <a:solidFill>
                <a:schemeClr val="tx1"/>
              </a:solidFill>
              <a:latin typeface="楷体" panose="02010609060101010101" charset="-122"/>
              <a:ea typeface="楷体" panose="02010609060101010101" charset="-122"/>
              <a:cs typeface="楷体" panose="02010609060101010101" charset="-122"/>
            </a:endParaRPr>
          </a:p>
        </p:txBody>
      </p:sp>
      <p:pic>
        <p:nvPicPr>
          <p:cNvPr id="2181123" name="图片 2181122"/>
          <p:cNvPicPr>
            <a:picLocks noChangeAspect="1"/>
          </p:cNvPicPr>
          <p:nvPr/>
        </p:nvPicPr>
        <p:blipFill>
          <a:blip r:embed="rId1">
            <a:clrChange>
              <a:clrFrom>
                <a:srgbClr val="FFFFFF"/>
              </a:clrFrom>
              <a:clrTo>
                <a:srgbClr val="FFFFFF">
                  <a:alpha val="0"/>
                </a:srgbClr>
              </a:clrTo>
            </a:clrChange>
          </a:blip>
          <a:stretch>
            <a:fillRect/>
          </a:stretch>
        </p:blipFill>
        <p:spPr>
          <a:xfrm>
            <a:off x="2690813" y="3790950"/>
            <a:ext cx="6435725" cy="2884488"/>
          </a:xfrm>
          <a:prstGeom prst="rect">
            <a:avLst/>
          </a:prstGeom>
          <a:noFill/>
          <a:ln w="9525">
            <a:noFill/>
          </a:ln>
        </p:spPr>
      </p:pic>
      <p:pic>
        <p:nvPicPr>
          <p:cNvPr id="4" name="图片 3"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2146" name="组合 2182145"/>
          <p:cNvGrpSpPr/>
          <p:nvPr/>
        </p:nvGrpSpPr>
        <p:grpSpPr>
          <a:xfrm>
            <a:off x="5245100" y="4327525"/>
            <a:ext cx="1371600" cy="508000"/>
            <a:chOff x="2208" y="1344"/>
            <a:chExt cx="864" cy="320"/>
          </a:xfrm>
        </p:grpSpPr>
        <p:sp>
          <p:nvSpPr>
            <p:cNvPr id="2182147" name="椭圆 2182146"/>
            <p:cNvSpPr/>
            <p:nvPr/>
          </p:nvSpPr>
          <p:spPr>
            <a:xfrm>
              <a:off x="2208" y="1344"/>
              <a:ext cx="864" cy="320"/>
            </a:xfrm>
            <a:prstGeom prst="ellipse">
              <a:avLst/>
            </a:prstGeom>
            <a:solidFill>
              <a:schemeClr val="bg1"/>
            </a:solidFill>
            <a:ln w="9525" cap="flat" cmpd="sng">
              <a:solidFill>
                <a:schemeClr val="tx1"/>
              </a:solidFill>
              <a:prstDash val="solid"/>
              <a:headEnd type="none" w="med" len="med"/>
              <a:tailEnd type="none" w="med" len="med"/>
            </a:ln>
          </p:spPr>
          <p:txBody>
            <a:bodyPr/>
            <a:lstStyle/>
            <a:p>
              <a:endParaRPr lang="zh-CN" altLang="en-US"/>
            </a:p>
          </p:txBody>
        </p:sp>
        <p:sp>
          <p:nvSpPr>
            <p:cNvPr id="2182148" name="文本框 2182147"/>
            <p:cNvSpPr txBox="1"/>
            <p:nvPr/>
          </p:nvSpPr>
          <p:spPr>
            <a:xfrm>
              <a:off x="2246" y="1408"/>
              <a:ext cx="787" cy="193"/>
            </a:xfrm>
            <a:prstGeom prst="rect">
              <a:avLst/>
            </a:prstGeom>
            <a:noFill/>
            <a:ln w="9525">
              <a:noFill/>
            </a:ln>
          </p:spPr>
          <p:txBody>
            <a:bodyPr wrap="none" anchor="t" anchorCtr="0">
              <a:spAutoFit/>
            </a:bodyPr>
            <a:lstStyle/>
            <a:p>
              <a:r>
                <a:rPr lang="zh-CN" altLang="en-US" sz="1400" b="0" dirty="0">
                  <a:solidFill>
                    <a:schemeClr val="tx1"/>
                  </a:solidFill>
                  <a:latin typeface="Times New Roman" panose="02020603050405020304" pitchFamily="18" charset="0"/>
                  <a:ea typeface="宋体" panose="02010600030101010101" pitchFamily="2" charset="-122"/>
                </a:rPr>
                <a:t>公共电话系统</a:t>
              </a:r>
              <a:endParaRPr lang="zh-CN" altLang="en-US" sz="1400" b="0" dirty="0">
                <a:solidFill>
                  <a:schemeClr val="tx1"/>
                </a:solidFill>
                <a:latin typeface="Times New Roman" panose="02020603050405020304" pitchFamily="18" charset="0"/>
                <a:ea typeface="宋体" panose="02010600030101010101" pitchFamily="2" charset="-122"/>
              </a:endParaRPr>
            </a:p>
          </p:txBody>
        </p:sp>
      </p:grpSp>
      <p:sp>
        <p:nvSpPr>
          <p:cNvPr id="2182149" name="文本框 2182148"/>
          <p:cNvSpPr txBox="1"/>
          <p:nvPr/>
        </p:nvSpPr>
        <p:spPr>
          <a:xfrm>
            <a:off x="3568700" y="3397250"/>
            <a:ext cx="1325880" cy="368300"/>
          </a:xfrm>
          <a:prstGeom prst="rect">
            <a:avLst/>
          </a:prstGeom>
          <a:noFill/>
          <a:ln w="9525">
            <a:noFill/>
          </a:ln>
        </p:spPr>
        <p:txBody>
          <a:bodyPr wrap="none" anchor="t" anchorCtr="0">
            <a:spAutoFit/>
          </a:bodyPr>
          <a:lstStyle/>
          <a:p>
            <a:r>
              <a:rPr lang="zh-CN" altLang="en-US" sz="1800" dirty="0">
                <a:latin typeface="Times New Roman" panose="02020603050405020304" pitchFamily="18" charset="0"/>
                <a:ea typeface="楷体_GB2312" pitchFamily="49" charset="-122"/>
              </a:rPr>
              <a:t>调制解调器</a:t>
            </a:r>
            <a:endParaRPr lang="zh-CN" altLang="en-US" sz="1800" dirty="0">
              <a:latin typeface="Times New Roman" panose="02020603050405020304" pitchFamily="18" charset="0"/>
              <a:ea typeface="楷体_GB2312" pitchFamily="49" charset="-122"/>
            </a:endParaRPr>
          </a:p>
        </p:txBody>
      </p:sp>
      <p:sp>
        <p:nvSpPr>
          <p:cNvPr id="2182150" name="文本框 2182149"/>
          <p:cNvSpPr txBox="1"/>
          <p:nvPr/>
        </p:nvSpPr>
        <p:spPr>
          <a:xfrm>
            <a:off x="6907213" y="5876925"/>
            <a:ext cx="1325880" cy="368300"/>
          </a:xfrm>
          <a:prstGeom prst="rect">
            <a:avLst/>
          </a:prstGeom>
          <a:noFill/>
          <a:ln w="9525">
            <a:noFill/>
          </a:ln>
        </p:spPr>
        <p:txBody>
          <a:bodyPr wrap="none" anchor="t" anchorCtr="0">
            <a:spAutoFit/>
          </a:bodyPr>
          <a:lstStyle/>
          <a:p>
            <a:r>
              <a:rPr lang="zh-CN" altLang="en-US" sz="1800" dirty="0">
                <a:latin typeface="Times New Roman" panose="02020603050405020304" pitchFamily="18" charset="0"/>
                <a:ea typeface="楷体_GB2312" pitchFamily="49" charset="-122"/>
              </a:rPr>
              <a:t>调制解调器</a:t>
            </a:r>
            <a:endParaRPr lang="zh-CN" altLang="en-US" sz="1800" dirty="0">
              <a:latin typeface="Times New Roman" panose="02020603050405020304" pitchFamily="18" charset="0"/>
              <a:ea typeface="楷体_GB2312" pitchFamily="49" charset="-122"/>
            </a:endParaRPr>
          </a:p>
        </p:txBody>
      </p:sp>
      <p:sp>
        <p:nvSpPr>
          <p:cNvPr id="2182151" name="文本框 2182150"/>
          <p:cNvSpPr txBox="1"/>
          <p:nvPr/>
        </p:nvSpPr>
        <p:spPr>
          <a:xfrm>
            <a:off x="4057650" y="2641600"/>
            <a:ext cx="538480" cy="306705"/>
          </a:xfrm>
          <a:prstGeom prst="rect">
            <a:avLst/>
          </a:prstGeom>
          <a:noFill/>
          <a:ln w="9525">
            <a:noFill/>
          </a:ln>
        </p:spPr>
        <p:txBody>
          <a:bodyPr wrap="none" anchor="t" anchorCtr="0">
            <a:spAutoFit/>
          </a:bodyPr>
          <a:lstStyle/>
          <a:p>
            <a:r>
              <a:rPr lang="zh-CN" altLang="en-US" sz="1400" b="0" dirty="0">
                <a:solidFill>
                  <a:schemeClr val="tx1"/>
                </a:solidFill>
                <a:latin typeface="Times New Roman" panose="02020603050405020304" pitchFamily="18" charset="0"/>
                <a:ea typeface="宋体" panose="02010600030101010101" pitchFamily="2" charset="-122"/>
              </a:rPr>
              <a:t>电话</a:t>
            </a:r>
            <a:endParaRPr lang="zh-CN" altLang="en-US" b="0" dirty="0">
              <a:solidFill>
                <a:schemeClr val="tx1"/>
              </a:solidFill>
              <a:latin typeface="Times New Roman" panose="02020603050405020304" pitchFamily="18" charset="0"/>
              <a:ea typeface="隶书" panose="02010509060101010101" pitchFamily="49" charset="-122"/>
            </a:endParaRPr>
          </a:p>
        </p:txBody>
      </p:sp>
      <p:sp>
        <p:nvSpPr>
          <p:cNvPr id="2182152" name="文本框 2182151"/>
          <p:cNvSpPr txBox="1"/>
          <p:nvPr/>
        </p:nvSpPr>
        <p:spPr>
          <a:xfrm>
            <a:off x="7394575" y="5132388"/>
            <a:ext cx="538480" cy="306705"/>
          </a:xfrm>
          <a:prstGeom prst="rect">
            <a:avLst/>
          </a:prstGeom>
          <a:noFill/>
          <a:ln w="9525">
            <a:noFill/>
          </a:ln>
        </p:spPr>
        <p:txBody>
          <a:bodyPr wrap="none" anchor="t" anchorCtr="0">
            <a:spAutoFit/>
          </a:bodyPr>
          <a:lstStyle/>
          <a:p>
            <a:r>
              <a:rPr lang="zh-CN" altLang="en-US" sz="1400" b="0" dirty="0">
                <a:solidFill>
                  <a:schemeClr val="tx1"/>
                </a:solidFill>
                <a:latin typeface="Times New Roman" panose="02020603050405020304" pitchFamily="18" charset="0"/>
                <a:ea typeface="宋体" panose="02010600030101010101" pitchFamily="2" charset="-122"/>
              </a:rPr>
              <a:t>电话</a:t>
            </a:r>
            <a:endParaRPr lang="zh-CN" altLang="en-US" b="0" dirty="0">
              <a:solidFill>
                <a:schemeClr val="tx1"/>
              </a:solidFill>
              <a:latin typeface="Times New Roman" panose="02020603050405020304" pitchFamily="18" charset="0"/>
              <a:ea typeface="隶书" panose="02010509060101010101" pitchFamily="49" charset="-122"/>
            </a:endParaRPr>
          </a:p>
        </p:txBody>
      </p:sp>
      <p:pic>
        <p:nvPicPr>
          <p:cNvPr id="2182153" name="图片 2182152" descr="SNAG-0241"/>
          <p:cNvPicPr>
            <a:picLocks noChangeAspect="1"/>
          </p:cNvPicPr>
          <p:nvPr/>
        </p:nvPicPr>
        <p:blipFill>
          <a:blip r:embed="rId1">
            <a:clrChange>
              <a:clrFrom>
                <a:srgbClr val="FFFFFF"/>
              </a:clrFrom>
              <a:clrTo>
                <a:srgbClr val="FFFFFF">
                  <a:alpha val="0"/>
                </a:srgbClr>
              </a:clrTo>
            </a:clrChange>
          </a:blip>
          <a:stretch>
            <a:fillRect/>
          </a:stretch>
        </p:blipFill>
        <p:spPr>
          <a:xfrm>
            <a:off x="2416175" y="2501900"/>
            <a:ext cx="1228725" cy="1343025"/>
          </a:xfrm>
          <a:prstGeom prst="rect">
            <a:avLst/>
          </a:prstGeom>
          <a:noFill/>
          <a:ln w="9525">
            <a:noFill/>
          </a:ln>
        </p:spPr>
      </p:pic>
      <p:pic>
        <p:nvPicPr>
          <p:cNvPr id="2182154" name="图片 2182153" descr="SNAG-024"/>
          <p:cNvPicPr>
            <a:picLocks noChangeAspect="1"/>
          </p:cNvPicPr>
          <p:nvPr/>
        </p:nvPicPr>
        <p:blipFill>
          <a:blip r:embed="rId2">
            <a:clrChange>
              <a:clrFrom>
                <a:srgbClr val="FFFFFF"/>
              </a:clrFrom>
              <a:clrTo>
                <a:srgbClr val="FFFFFF">
                  <a:alpha val="0"/>
                </a:srgbClr>
              </a:clrTo>
            </a:clrChange>
          </a:blip>
          <a:stretch>
            <a:fillRect/>
          </a:stretch>
        </p:blipFill>
        <p:spPr>
          <a:xfrm>
            <a:off x="8258175" y="4989513"/>
            <a:ext cx="1254125" cy="1370012"/>
          </a:xfrm>
          <a:prstGeom prst="rect">
            <a:avLst/>
          </a:prstGeom>
          <a:noFill/>
          <a:ln w="9525">
            <a:noFill/>
          </a:ln>
        </p:spPr>
      </p:pic>
      <p:graphicFrame>
        <p:nvGraphicFramePr>
          <p:cNvPr id="2182155" name="对象 2182154"/>
          <p:cNvGraphicFramePr/>
          <p:nvPr/>
        </p:nvGraphicFramePr>
        <p:xfrm>
          <a:off x="4073525" y="2916238"/>
          <a:ext cx="506413" cy="474662"/>
        </p:xfrm>
        <a:graphic>
          <a:graphicData uri="http://schemas.openxmlformats.org/presentationml/2006/ole">
            <mc:AlternateContent xmlns:mc="http://schemas.openxmlformats.org/markup-compatibility/2006">
              <mc:Choice xmlns:v="urn:schemas-microsoft-com:vml" Requires="v">
                <p:oleObj spid="_x0000_s5127" name="" r:id="rId3" imgW="3124200" imgH="2933700" progId="MS_ClipArt_Gallery.2">
                  <p:embed/>
                </p:oleObj>
              </mc:Choice>
              <mc:Fallback>
                <p:oleObj name="" r:id="rId3" imgW="3124200" imgH="2933700" progId="MS_ClipArt_Gallery.2">
                  <p:embed/>
                  <p:pic>
                    <p:nvPicPr>
                      <p:cNvPr id="0" name="图片 3082"/>
                      <p:cNvPicPr/>
                      <p:nvPr/>
                    </p:nvPicPr>
                    <p:blipFill>
                      <a:blip r:embed="rId4"/>
                      <a:stretch>
                        <a:fillRect/>
                      </a:stretch>
                    </p:blipFill>
                    <p:spPr>
                      <a:xfrm>
                        <a:off x="4073525" y="2916238"/>
                        <a:ext cx="506413" cy="474662"/>
                      </a:xfrm>
                      <a:prstGeom prst="rect">
                        <a:avLst/>
                      </a:prstGeom>
                      <a:noFill/>
                      <a:ln w="38100">
                        <a:noFill/>
                        <a:miter/>
                      </a:ln>
                    </p:spPr>
                  </p:pic>
                </p:oleObj>
              </mc:Fallback>
            </mc:AlternateContent>
          </a:graphicData>
        </a:graphic>
      </p:graphicFrame>
      <p:sp>
        <p:nvSpPr>
          <p:cNvPr id="2182156" name="任意多边形 2182155"/>
          <p:cNvSpPr/>
          <p:nvPr/>
        </p:nvSpPr>
        <p:spPr>
          <a:xfrm>
            <a:off x="3367088" y="3302000"/>
            <a:ext cx="725487" cy="1588"/>
          </a:xfrm>
          <a:custGeom>
            <a:avLst/>
            <a:gdLst/>
            <a:ahLst/>
            <a:cxnLst/>
            <a:rect l="0" t="0" r="0" b="0"/>
            <a:pathLst>
              <a:path w="457" h="1">
                <a:moveTo>
                  <a:pt x="457" y="0"/>
                </a:moveTo>
                <a:lnTo>
                  <a:pt x="0" y="1"/>
                </a:lnTo>
              </a:path>
            </a:pathLst>
          </a:custGeom>
          <a:noFill/>
          <a:ln w="38100" cap="flat" cmpd="sng">
            <a:solidFill>
              <a:srgbClr val="B2B2B2"/>
            </a:solidFill>
            <a:prstDash val="solid"/>
            <a:headEnd type="none" w="med" len="med"/>
            <a:tailEnd type="none" w="med" len="med"/>
          </a:ln>
        </p:spPr>
        <p:txBody>
          <a:bodyPr/>
          <a:lstStyle/>
          <a:p>
            <a:endParaRPr lang="zh-CN" altLang="en-US"/>
          </a:p>
        </p:txBody>
      </p:sp>
      <p:graphicFrame>
        <p:nvGraphicFramePr>
          <p:cNvPr id="2182157" name="对象 2182156"/>
          <p:cNvGraphicFramePr/>
          <p:nvPr/>
        </p:nvGraphicFramePr>
        <p:xfrm>
          <a:off x="7412038" y="5402263"/>
          <a:ext cx="506412" cy="474662"/>
        </p:xfrm>
        <a:graphic>
          <a:graphicData uri="http://schemas.openxmlformats.org/presentationml/2006/ole">
            <mc:AlternateContent xmlns:mc="http://schemas.openxmlformats.org/markup-compatibility/2006">
              <mc:Choice xmlns:v="urn:schemas-microsoft-com:vml" Requires="v">
                <p:oleObj spid="_x0000_s5128" name="" r:id="rId5" imgW="3124200" imgH="2933700" progId="MS_ClipArt_Gallery.2">
                  <p:embed/>
                </p:oleObj>
              </mc:Choice>
              <mc:Fallback>
                <p:oleObj name="" r:id="rId5" imgW="3124200" imgH="2933700" progId="MS_ClipArt_Gallery.2">
                  <p:embed/>
                  <p:pic>
                    <p:nvPicPr>
                      <p:cNvPr id="0" name="图片 3083"/>
                      <p:cNvPicPr/>
                      <p:nvPr/>
                    </p:nvPicPr>
                    <p:blipFill>
                      <a:blip r:embed="rId4"/>
                      <a:stretch>
                        <a:fillRect/>
                      </a:stretch>
                    </p:blipFill>
                    <p:spPr>
                      <a:xfrm>
                        <a:off x="7412038" y="5402263"/>
                        <a:ext cx="506412" cy="474662"/>
                      </a:xfrm>
                      <a:prstGeom prst="rect">
                        <a:avLst/>
                      </a:prstGeom>
                      <a:noFill/>
                      <a:ln w="38100">
                        <a:noFill/>
                        <a:miter/>
                      </a:ln>
                    </p:spPr>
                  </p:pic>
                </p:oleObj>
              </mc:Fallback>
            </mc:AlternateContent>
          </a:graphicData>
        </a:graphic>
      </p:graphicFrame>
      <p:sp>
        <p:nvSpPr>
          <p:cNvPr id="2182158" name="任意多边形 2182157"/>
          <p:cNvSpPr/>
          <p:nvPr/>
        </p:nvSpPr>
        <p:spPr>
          <a:xfrm>
            <a:off x="7891463" y="5765800"/>
            <a:ext cx="671512" cy="1588"/>
          </a:xfrm>
          <a:custGeom>
            <a:avLst/>
            <a:gdLst/>
            <a:ahLst/>
            <a:cxnLst/>
            <a:rect l="0" t="0" r="0" b="0"/>
            <a:pathLst>
              <a:path w="423" h="1">
                <a:moveTo>
                  <a:pt x="423" y="0"/>
                </a:moveTo>
                <a:lnTo>
                  <a:pt x="0" y="1"/>
                </a:lnTo>
              </a:path>
            </a:pathLst>
          </a:custGeom>
          <a:noFill/>
          <a:ln w="38100" cap="flat" cmpd="sng">
            <a:solidFill>
              <a:srgbClr val="B2B2B2"/>
            </a:solidFill>
            <a:prstDash val="solid"/>
            <a:headEnd type="none" w="med" len="med"/>
            <a:tailEnd type="none" w="med" len="med"/>
          </a:ln>
        </p:spPr>
        <p:txBody>
          <a:bodyPr/>
          <a:lstStyle/>
          <a:p>
            <a:endParaRPr lang="zh-CN" altLang="en-US"/>
          </a:p>
        </p:txBody>
      </p:sp>
      <p:sp>
        <p:nvSpPr>
          <p:cNvPr id="2182159" name="文本框 2182158"/>
          <p:cNvSpPr txBox="1"/>
          <p:nvPr/>
        </p:nvSpPr>
        <p:spPr>
          <a:xfrm>
            <a:off x="9404350" y="5178425"/>
            <a:ext cx="716280" cy="521970"/>
          </a:xfrm>
          <a:prstGeom prst="rect">
            <a:avLst/>
          </a:prstGeom>
          <a:noFill/>
          <a:ln w="9525">
            <a:noFill/>
          </a:ln>
        </p:spPr>
        <p:txBody>
          <a:bodyPr wrap="none" anchor="t" anchorCtr="0">
            <a:spAutoFit/>
          </a:bodyPr>
          <a:lstStyle/>
          <a:p>
            <a:r>
              <a:rPr lang="zh-CN" altLang="en-US" sz="1400" b="0" dirty="0">
                <a:solidFill>
                  <a:schemeClr val="tx1"/>
                </a:solidFill>
                <a:latin typeface="Times New Roman" panose="02020603050405020304" pitchFamily="18" charset="0"/>
                <a:ea typeface="宋体" panose="02010600030101010101" pitchFamily="2" charset="-122"/>
              </a:rPr>
              <a:t>计算机</a:t>
            </a:r>
            <a:endParaRPr lang="zh-CN" altLang="en-US" sz="1400" b="0" dirty="0">
              <a:solidFill>
                <a:schemeClr val="tx1"/>
              </a:solidFill>
              <a:latin typeface="Times New Roman" panose="02020603050405020304" pitchFamily="18" charset="0"/>
              <a:ea typeface="宋体" panose="02010600030101010101" pitchFamily="2" charset="-122"/>
            </a:endParaRPr>
          </a:p>
          <a:p>
            <a:r>
              <a:rPr lang="en-US" altLang="zh-CN" sz="1400" b="0">
                <a:solidFill>
                  <a:schemeClr val="tx1"/>
                </a:solidFill>
                <a:latin typeface="Times New Roman" panose="02020603050405020304" pitchFamily="18" charset="0"/>
                <a:ea typeface="宋体" panose="02010600030101010101" pitchFamily="2" charset="-122"/>
              </a:rPr>
              <a:t>(</a:t>
            </a:r>
            <a:r>
              <a:rPr lang="zh-CN" altLang="en-US" sz="1400" b="0" dirty="0">
                <a:solidFill>
                  <a:schemeClr val="tx1"/>
                </a:solidFill>
                <a:latin typeface="Times New Roman" panose="02020603050405020304" pitchFamily="18" charset="0"/>
                <a:ea typeface="宋体" panose="02010600030101010101" pitchFamily="2" charset="-122"/>
              </a:rPr>
              <a:t>单位</a:t>
            </a:r>
            <a:r>
              <a:rPr lang="en-US" altLang="zh-CN" sz="1400" b="0">
                <a:solidFill>
                  <a:schemeClr val="tx1"/>
                </a:solidFill>
                <a:latin typeface="Times New Roman" panose="02020603050405020304" pitchFamily="18" charset="0"/>
                <a:ea typeface="宋体" panose="02010600030101010101" pitchFamily="2" charset="-122"/>
              </a:rPr>
              <a:t>)</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182160" name="文本框 2182159"/>
          <p:cNvSpPr txBox="1"/>
          <p:nvPr/>
        </p:nvSpPr>
        <p:spPr>
          <a:xfrm>
            <a:off x="1905000" y="2432050"/>
            <a:ext cx="716280" cy="521970"/>
          </a:xfrm>
          <a:prstGeom prst="rect">
            <a:avLst/>
          </a:prstGeom>
          <a:noFill/>
          <a:ln w="9525">
            <a:noFill/>
          </a:ln>
        </p:spPr>
        <p:txBody>
          <a:bodyPr wrap="none" anchor="t" anchorCtr="0">
            <a:spAutoFit/>
          </a:bodyPr>
          <a:lstStyle/>
          <a:p>
            <a:r>
              <a:rPr lang="zh-CN" altLang="en-US" sz="1400" b="0" dirty="0">
                <a:solidFill>
                  <a:schemeClr val="tx1"/>
                </a:solidFill>
                <a:latin typeface="Times New Roman" panose="02020603050405020304" pitchFamily="18" charset="0"/>
                <a:ea typeface="宋体" panose="02010600030101010101" pitchFamily="2" charset="-122"/>
              </a:rPr>
              <a:t>计算机</a:t>
            </a:r>
            <a:endParaRPr lang="zh-CN" altLang="en-US" sz="1400" b="0" dirty="0">
              <a:solidFill>
                <a:schemeClr val="tx1"/>
              </a:solidFill>
              <a:latin typeface="Times New Roman" panose="02020603050405020304" pitchFamily="18" charset="0"/>
              <a:ea typeface="宋体" panose="02010600030101010101" pitchFamily="2" charset="-122"/>
            </a:endParaRPr>
          </a:p>
          <a:p>
            <a:r>
              <a:rPr lang="en-US" altLang="zh-CN" sz="1400" b="0">
                <a:solidFill>
                  <a:schemeClr val="tx1"/>
                </a:solidFill>
                <a:latin typeface="Times New Roman" panose="02020603050405020304" pitchFamily="18" charset="0"/>
                <a:ea typeface="宋体" panose="02010600030101010101" pitchFamily="2" charset="-122"/>
              </a:rPr>
              <a:t>(</a:t>
            </a:r>
            <a:r>
              <a:rPr lang="zh-CN" altLang="en-US" sz="1400" b="0" dirty="0">
                <a:solidFill>
                  <a:schemeClr val="tx1"/>
                </a:solidFill>
                <a:latin typeface="Times New Roman" panose="02020603050405020304" pitchFamily="18" charset="0"/>
                <a:ea typeface="宋体" panose="02010600030101010101" pitchFamily="2" charset="-122"/>
              </a:rPr>
              <a:t>家庭</a:t>
            </a:r>
            <a:r>
              <a:rPr lang="en-US" altLang="zh-CN" sz="1400" b="0">
                <a:solidFill>
                  <a:schemeClr val="tx1"/>
                </a:solidFill>
                <a:latin typeface="Times New Roman" panose="02020603050405020304" pitchFamily="18" charset="0"/>
                <a:ea typeface="宋体" panose="02010600030101010101" pitchFamily="2" charset="-122"/>
              </a:rPr>
              <a:t>)</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182161" name="任意多边形 2182160"/>
          <p:cNvSpPr/>
          <p:nvPr/>
        </p:nvSpPr>
        <p:spPr>
          <a:xfrm>
            <a:off x="4483100" y="3311525"/>
            <a:ext cx="1409700" cy="990600"/>
          </a:xfrm>
          <a:custGeom>
            <a:avLst/>
            <a:gdLst/>
            <a:ahLst/>
            <a:cxnLst/>
            <a:rect l="0" t="0" r="0" b="0"/>
            <a:pathLst>
              <a:path w="888" h="624">
                <a:moveTo>
                  <a:pt x="0" y="0"/>
                </a:moveTo>
                <a:lnTo>
                  <a:pt x="384" y="0"/>
                </a:lnTo>
                <a:lnTo>
                  <a:pt x="576" y="336"/>
                </a:lnTo>
                <a:lnTo>
                  <a:pt x="612" y="144"/>
                </a:lnTo>
                <a:lnTo>
                  <a:pt x="888" y="624"/>
                </a:lnTo>
              </a:path>
            </a:pathLst>
          </a:custGeom>
          <a:noFill/>
          <a:ln w="57150" cap="flat" cmpd="sng">
            <a:solidFill>
              <a:schemeClr val="bg2"/>
            </a:solidFill>
            <a:prstDash val="solid"/>
            <a:headEnd type="none" w="med" len="med"/>
            <a:tailEnd type="none" w="med" len="med"/>
          </a:ln>
        </p:spPr>
        <p:txBody>
          <a:bodyPr/>
          <a:lstStyle/>
          <a:p>
            <a:endParaRPr lang="zh-CN" altLang="en-US"/>
          </a:p>
        </p:txBody>
      </p:sp>
      <p:sp>
        <p:nvSpPr>
          <p:cNvPr id="2182162" name="任意多边形 2182161"/>
          <p:cNvSpPr/>
          <p:nvPr/>
        </p:nvSpPr>
        <p:spPr>
          <a:xfrm>
            <a:off x="6102350" y="4835525"/>
            <a:ext cx="1352550" cy="914400"/>
          </a:xfrm>
          <a:custGeom>
            <a:avLst/>
            <a:gdLst/>
            <a:ahLst/>
            <a:cxnLst/>
            <a:rect l="0" t="0" r="0" b="0"/>
            <a:pathLst>
              <a:path w="852" h="576">
                <a:moveTo>
                  <a:pt x="852" y="576"/>
                </a:moveTo>
                <a:lnTo>
                  <a:pt x="420" y="576"/>
                </a:lnTo>
                <a:lnTo>
                  <a:pt x="252" y="228"/>
                </a:lnTo>
                <a:lnTo>
                  <a:pt x="228" y="432"/>
                </a:lnTo>
                <a:lnTo>
                  <a:pt x="0" y="0"/>
                </a:lnTo>
              </a:path>
            </a:pathLst>
          </a:custGeom>
          <a:noFill/>
          <a:ln w="57150" cap="flat" cmpd="sng">
            <a:solidFill>
              <a:schemeClr val="bg2"/>
            </a:solidFill>
            <a:prstDash val="solid"/>
            <a:headEnd type="none" w="med" len="med"/>
            <a:tailEnd type="none" w="med" len="med"/>
          </a:ln>
        </p:spPr>
        <p:txBody>
          <a:bodyPr/>
          <a:lstStyle/>
          <a:p>
            <a:endParaRPr lang="zh-CN" altLang="en-US"/>
          </a:p>
        </p:txBody>
      </p:sp>
      <p:sp>
        <p:nvSpPr>
          <p:cNvPr id="2182166" name="Text Box 16"/>
          <p:cNvSpPr txBox="1"/>
          <p:nvPr/>
        </p:nvSpPr>
        <p:spPr>
          <a:xfrm>
            <a:off x="1687513" y="0"/>
            <a:ext cx="5502275" cy="829945"/>
          </a:xfrm>
          <a:prstGeom prst="rect">
            <a:avLst/>
          </a:prstGeom>
          <a:noFill/>
          <a:ln w="9525">
            <a:noFill/>
          </a:ln>
        </p:spPr>
        <p:txBody>
          <a:bodyPr wrap="none">
            <a:spAutoFit/>
          </a:bodyPr>
          <a:lstStyle/>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机器网络之计算机组网与连接</a:t>
            </a:r>
            <a:r>
              <a:rPr lang="en-US" altLang="zh-CN" sz="2000">
                <a:solidFill>
                  <a:schemeClr val="bg1"/>
                </a:solidFill>
                <a:latin typeface="Arial" panose="020B0604020202020204" pitchFamily="34" charset="0"/>
                <a:ea typeface="华文中宋" panose="02010600040101010101" pitchFamily="2" charset="-122"/>
              </a:rPr>
              <a:t>I--</a:t>
            </a:r>
            <a:r>
              <a:rPr lang="zh-CN" altLang="en-US" sz="2000" dirty="0">
                <a:solidFill>
                  <a:schemeClr val="bg1"/>
                </a:solidFill>
                <a:latin typeface="Arial" panose="020B0604020202020204" pitchFamily="34" charset="0"/>
                <a:ea typeface="华文中宋" panose="02010600040101010101" pitchFamily="2" charset="-122"/>
              </a:rPr>
              <a:t>局域网与广域网</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(3)</a:t>
            </a:r>
            <a:r>
              <a:rPr lang="zh-CN" altLang="en-US" sz="2000" dirty="0">
                <a:solidFill>
                  <a:schemeClr val="bg1"/>
                </a:solidFill>
                <a:latin typeface="Arial" panose="020B0604020202020204" pitchFamily="34" charset="0"/>
                <a:ea typeface="华文中宋" panose="02010600040101010101" pitchFamily="2" charset="-122"/>
              </a:rPr>
              <a:t>远距离的两台计算机如何连网</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2182167" name="文本框 2182166"/>
          <p:cNvSpPr txBox="1"/>
          <p:nvPr/>
        </p:nvSpPr>
        <p:spPr>
          <a:xfrm>
            <a:off x="1763713" y="979488"/>
            <a:ext cx="7156450" cy="570865"/>
          </a:xfrm>
          <a:prstGeom prst="rect">
            <a:avLst/>
          </a:prstGeom>
          <a:noFill/>
          <a:ln w="9525">
            <a:noFill/>
          </a:ln>
        </p:spPr>
        <p:txBody>
          <a:bodyPr>
            <a:spAutoFit/>
          </a:bodyPr>
          <a:lstStyle/>
          <a:p>
            <a:pPr>
              <a:lnSpc>
                <a:spcPct val="130000"/>
              </a:lnSpc>
              <a:buFont typeface="Wingdings" panose="05000000000000000000" pitchFamily="2" charset="2"/>
            </a:pPr>
            <a:r>
              <a:rPr lang="zh-CN" altLang="en-US" sz="2400" dirty="0">
                <a:solidFill>
                  <a:schemeClr val="tx1"/>
                </a:solidFill>
                <a:latin typeface="楷体" panose="02010609060101010101" charset="-122"/>
                <a:ea typeface="楷体" panose="02010609060101010101" charset="-122"/>
                <a:cs typeface="楷体" panose="02010609060101010101" charset="-122"/>
              </a:rPr>
              <a:t>简单广域网：计算机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rgbClr val="CC0066"/>
                </a:solidFill>
                <a:latin typeface="楷体" panose="02010609060101010101" charset="-122"/>
                <a:ea typeface="楷体" panose="02010609060101010101" charset="-122"/>
                <a:cs typeface="楷体" panose="02010609060101010101" charset="-122"/>
              </a:rPr>
              <a:t>调制解调器</a:t>
            </a:r>
            <a:r>
              <a:rPr lang="zh-CN" altLang="en-US" sz="2400" dirty="0">
                <a:solidFill>
                  <a:schemeClr val="tx1"/>
                </a:solidFill>
                <a:latin typeface="楷体" panose="02010609060101010101" charset="-122"/>
                <a:ea typeface="楷体" panose="02010609060101010101" charset="-122"/>
                <a:cs typeface="楷体" panose="02010609060101010101" charset="-122"/>
              </a:rPr>
              <a:t>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公共电话线</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21" name="图片 20" descr="校徽"/>
          <p:cNvPicPr>
            <a:picLocks noChangeAspect="1"/>
          </p:cNvPicPr>
          <p:nvPr/>
        </p:nvPicPr>
        <p:blipFill>
          <a:blip r:embed="rId6">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标题 3"/>
          <p:cNvSpPr/>
          <p:nvPr/>
        </p:nvSpPr>
        <p:spPr>
          <a:xfrm>
            <a:off x="3128645" y="2938145"/>
            <a:ext cx="5775325"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2" charset="-122"/>
              </a:rPr>
              <a:t>机器网络之网络通信基础?</a:t>
            </a:r>
            <a:endParaRPr lang="en-US" altLang="zh-CN" sz="3600" b="1">
              <a:ea typeface="黑体" panose="02010609060101010101" pitchFamily="2" charset="-122"/>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文本框 2183169"/>
          <p:cNvSpPr txBox="1"/>
          <p:nvPr/>
        </p:nvSpPr>
        <p:spPr>
          <a:xfrm>
            <a:off x="824865" y="979805"/>
            <a:ext cx="10415270" cy="1529715"/>
          </a:xfrm>
          <a:prstGeom prst="rect">
            <a:avLst/>
          </a:prstGeom>
          <a:noFill/>
          <a:ln w="9525">
            <a:noFill/>
          </a:ln>
        </p:spPr>
        <p:txBody>
          <a:bodyPr wrap="square">
            <a:spAutoFit/>
          </a:bodyPr>
          <a:lstStyle/>
          <a:p>
            <a:pPr>
              <a:lnSpc>
                <a:spcPct val="130000"/>
              </a:lnSpc>
              <a:buFont typeface="Wingdings" panose="05000000000000000000" pitchFamily="2" charset="2"/>
            </a:pPr>
            <a:r>
              <a:rPr lang="zh-CN" altLang="en-US" sz="2400" dirty="0">
                <a:solidFill>
                  <a:schemeClr val="accent2"/>
                </a:solidFill>
                <a:latin typeface="楷体" panose="02010609060101010101" charset="-122"/>
                <a:ea typeface="楷体" panose="02010609060101010101" charset="-122"/>
                <a:cs typeface="楷体" panose="02010609060101010101" charset="-122"/>
              </a:rPr>
              <a:t>调制解调器</a:t>
            </a:r>
            <a:r>
              <a:rPr lang="en-US" altLang="zh-CN" sz="2400" b="0">
                <a:solidFill>
                  <a:schemeClr val="tx1"/>
                </a:solidFill>
                <a:latin typeface="楷体" panose="02010609060101010101" charset="-122"/>
                <a:ea typeface="楷体" panose="02010609060101010101" charset="-122"/>
                <a:cs typeface="楷体" panose="02010609060101010101" charset="-122"/>
              </a:rPr>
              <a:t>(Modem)</a:t>
            </a:r>
            <a:r>
              <a:rPr lang="zh-CN" altLang="en-US" sz="2400" b="0" dirty="0">
                <a:solidFill>
                  <a:schemeClr val="tx1"/>
                </a:solidFill>
                <a:latin typeface="楷体" panose="02010609060101010101" charset="-122"/>
                <a:ea typeface="楷体" panose="02010609060101010101" charset="-122"/>
                <a:cs typeface="楷体" panose="02010609060101010101" charset="-122"/>
              </a:rPr>
              <a:t>：数字信号调制成模拟信号，模拟信解调变成数字信号。</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400" dirty="0">
                <a:solidFill>
                  <a:schemeClr val="accent2"/>
                </a:solidFill>
                <a:latin typeface="楷体" panose="02010609060101010101" charset="-122"/>
                <a:ea typeface="楷体" panose="02010609060101010101" charset="-122"/>
                <a:cs typeface="楷体" panose="02010609060101010101" charset="-122"/>
              </a:rPr>
              <a:t>调制</a:t>
            </a:r>
            <a:r>
              <a:rPr lang="en-US" altLang="zh-CN" sz="2400" b="0">
                <a:solidFill>
                  <a:schemeClr val="tx1"/>
                </a:solidFill>
                <a:latin typeface="楷体" panose="02010609060101010101" charset="-122"/>
                <a:ea typeface="楷体" panose="02010609060101010101" charset="-122"/>
                <a:cs typeface="楷体" panose="02010609060101010101" charset="-122"/>
              </a:rPr>
              <a:t>(Modulation)</a:t>
            </a:r>
            <a:r>
              <a:rPr lang="zh-CN" altLang="en-US" sz="2400" b="0" dirty="0">
                <a:solidFill>
                  <a:schemeClr val="tx1"/>
                </a:solidFill>
                <a:latin typeface="楷体" panose="02010609060101010101" charset="-122"/>
                <a:ea typeface="楷体" panose="02010609060101010101" charset="-122"/>
                <a:cs typeface="楷体" panose="02010609060101010101" charset="-122"/>
              </a:rPr>
              <a:t>是将数字信号变换成适合于模拟信道传输的模拟信号。</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400" dirty="0">
                <a:solidFill>
                  <a:schemeClr val="accent2"/>
                </a:solidFill>
                <a:latin typeface="楷体" panose="02010609060101010101" charset="-122"/>
                <a:ea typeface="楷体" panose="02010609060101010101" charset="-122"/>
                <a:cs typeface="楷体" panose="02010609060101010101" charset="-122"/>
              </a:rPr>
              <a:t>解调</a:t>
            </a:r>
            <a:r>
              <a:rPr lang="en-US" altLang="zh-CN" sz="2400" b="0">
                <a:solidFill>
                  <a:schemeClr val="tx1"/>
                </a:solidFill>
                <a:latin typeface="楷体" panose="02010609060101010101" charset="-122"/>
                <a:ea typeface="楷体" panose="02010609060101010101" charset="-122"/>
                <a:cs typeface="楷体" panose="02010609060101010101" charset="-122"/>
              </a:rPr>
              <a:t>(Demodulation)</a:t>
            </a:r>
            <a:r>
              <a:rPr lang="zh-CN" altLang="en-US" sz="2400" b="0" dirty="0">
                <a:solidFill>
                  <a:schemeClr val="tx1"/>
                </a:solidFill>
                <a:latin typeface="楷体" panose="02010609060101010101" charset="-122"/>
                <a:ea typeface="楷体" panose="02010609060101010101" charset="-122"/>
                <a:cs typeface="楷体" panose="02010609060101010101" charset="-122"/>
              </a:rPr>
              <a:t>是将从模拟信道上取得的模拟信号还原成数字信号。</a:t>
            </a:r>
            <a:endParaRPr lang="en-US" altLang="zh-CN" sz="2400" b="0">
              <a:solidFill>
                <a:schemeClr val="tx1"/>
              </a:solidFill>
              <a:latin typeface="楷体" panose="02010609060101010101" charset="-122"/>
              <a:ea typeface="楷体" panose="02010609060101010101" charset="-122"/>
              <a:cs typeface="楷体" panose="02010609060101010101" charset="-122"/>
            </a:endParaRPr>
          </a:p>
        </p:txBody>
      </p:sp>
      <p:pic>
        <p:nvPicPr>
          <p:cNvPr id="2183171" name="图片 2183170"/>
          <p:cNvPicPr>
            <a:picLocks noChangeAspect="1"/>
          </p:cNvPicPr>
          <p:nvPr/>
        </p:nvPicPr>
        <p:blipFill>
          <a:blip r:embed="rId1"/>
          <a:stretch>
            <a:fillRect/>
          </a:stretch>
        </p:blipFill>
        <p:spPr>
          <a:xfrm>
            <a:off x="2481263" y="4103688"/>
            <a:ext cx="1787525" cy="1530350"/>
          </a:xfrm>
          <a:prstGeom prst="rect">
            <a:avLst/>
          </a:prstGeom>
          <a:noFill/>
          <a:ln w="9525">
            <a:noFill/>
          </a:ln>
        </p:spPr>
      </p:pic>
      <p:grpSp>
        <p:nvGrpSpPr>
          <p:cNvPr id="2183247" name="组合 2183246"/>
          <p:cNvGrpSpPr/>
          <p:nvPr/>
        </p:nvGrpSpPr>
        <p:grpSpPr>
          <a:xfrm>
            <a:off x="5187950" y="3333750"/>
            <a:ext cx="4897438" cy="2852738"/>
            <a:chOff x="2486" y="971"/>
            <a:chExt cx="3085" cy="1797"/>
          </a:xfrm>
        </p:grpSpPr>
        <p:sp>
          <p:nvSpPr>
            <p:cNvPr id="2183175" name="直接连接符 2183174"/>
            <p:cNvSpPr/>
            <p:nvPr/>
          </p:nvSpPr>
          <p:spPr>
            <a:xfrm flipV="1">
              <a:off x="2486" y="1555"/>
              <a:ext cx="3064" cy="0"/>
            </a:xfrm>
            <a:prstGeom prst="line">
              <a:avLst/>
            </a:prstGeom>
            <a:ln w="9525" cap="flat" cmpd="sng">
              <a:solidFill>
                <a:schemeClr val="tx1"/>
              </a:solidFill>
              <a:prstDash val="solid"/>
              <a:headEnd type="none" w="med" len="med"/>
              <a:tailEnd type="triangle" w="med" len="med"/>
            </a:ln>
          </p:spPr>
        </p:sp>
        <p:grpSp>
          <p:nvGrpSpPr>
            <p:cNvPr id="2183176" name="组合 2183175"/>
            <p:cNvGrpSpPr/>
            <p:nvPr/>
          </p:nvGrpSpPr>
          <p:grpSpPr>
            <a:xfrm>
              <a:off x="2548" y="2113"/>
              <a:ext cx="181" cy="279"/>
              <a:chOff x="839" y="2024"/>
              <a:chExt cx="271" cy="460"/>
            </a:xfrm>
          </p:grpSpPr>
          <p:sp>
            <p:nvSpPr>
              <p:cNvPr id="232"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78"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79" name="组合 2183178"/>
            <p:cNvGrpSpPr/>
            <p:nvPr/>
          </p:nvGrpSpPr>
          <p:grpSpPr>
            <a:xfrm>
              <a:off x="2729" y="2113"/>
              <a:ext cx="181" cy="279"/>
              <a:chOff x="839" y="2024"/>
              <a:chExt cx="271" cy="460"/>
            </a:xfrm>
          </p:grpSpPr>
          <p:sp>
            <p:nvSpPr>
              <p:cNvPr id="2"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81"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82" name="组合 2183181"/>
            <p:cNvGrpSpPr/>
            <p:nvPr/>
          </p:nvGrpSpPr>
          <p:grpSpPr>
            <a:xfrm>
              <a:off x="2912" y="2113"/>
              <a:ext cx="180" cy="279"/>
              <a:chOff x="839" y="2024"/>
              <a:chExt cx="271" cy="460"/>
            </a:xfrm>
          </p:grpSpPr>
          <p:sp>
            <p:nvSpPr>
              <p:cNvPr id="3"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84"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85" name="组合 2183184"/>
            <p:cNvGrpSpPr/>
            <p:nvPr/>
          </p:nvGrpSpPr>
          <p:grpSpPr>
            <a:xfrm>
              <a:off x="3092" y="2103"/>
              <a:ext cx="555" cy="299"/>
              <a:chOff x="839" y="1848"/>
              <a:chExt cx="868" cy="493"/>
            </a:xfrm>
          </p:grpSpPr>
          <p:sp>
            <p:nvSpPr>
              <p:cNvPr id="222"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87"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88" name="组合 2183187"/>
            <p:cNvGrpSpPr/>
            <p:nvPr/>
          </p:nvGrpSpPr>
          <p:grpSpPr>
            <a:xfrm>
              <a:off x="3643" y="2113"/>
              <a:ext cx="181" cy="279"/>
              <a:chOff x="839" y="2024"/>
              <a:chExt cx="271" cy="460"/>
            </a:xfrm>
          </p:grpSpPr>
          <p:sp>
            <p:nvSpPr>
              <p:cNvPr id="4"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90"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91" name="组合 2183190"/>
            <p:cNvGrpSpPr/>
            <p:nvPr/>
          </p:nvGrpSpPr>
          <p:grpSpPr>
            <a:xfrm>
              <a:off x="3825" y="2113"/>
              <a:ext cx="181" cy="279"/>
              <a:chOff x="839" y="2024"/>
              <a:chExt cx="271" cy="460"/>
            </a:xfrm>
          </p:grpSpPr>
          <p:sp>
            <p:nvSpPr>
              <p:cNvPr id="5"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93"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94" name="组合 2183193"/>
            <p:cNvGrpSpPr/>
            <p:nvPr/>
          </p:nvGrpSpPr>
          <p:grpSpPr>
            <a:xfrm>
              <a:off x="4007" y="2113"/>
              <a:ext cx="181" cy="279"/>
              <a:chOff x="839" y="2024"/>
              <a:chExt cx="271" cy="460"/>
            </a:xfrm>
          </p:grpSpPr>
          <p:sp>
            <p:nvSpPr>
              <p:cNvPr id="6"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96"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197" name="组合 2183196"/>
            <p:cNvGrpSpPr/>
            <p:nvPr/>
          </p:nvGrpSpPr>
          <p:grpSpPr>
            <a:xfrm>
              <a:off x="4188" y="2103"/>
              <a:ext cx="555" cy="299"/>
              <a:chOff x="839" y="1848"/>
              <a:chExt cx="868" cy="493"/>
            </a:xfrm>
          </p:grpSpPr>
          <p:sp>
            <p:nvSpPr>
              <p:cNvPr id="7"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199"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83200" name="组合 2183199"/>
            <p:cNvGrpSpPr/>
            <p:nvPr/>
          </p:nvGrpSpPr>
          <p:grpSpPr>
            <a:xfrm>
              <a:off x="4743" y="2098"/>
              <a:ext cx="555" cy="299"/>
              <a:chOff x="839" y="1848"/>
              <a:chExt cx="868" cy="493"/>
            </a:xfrm>
          </p:grpSpPr>
          <p:sp>
            <p:nvSpPr>
              <p:cNvPr id="8"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83202"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sp>
          <p:nvSpPr>
            <p:cNvPr id="2183203" name="Freeform 226"/>
            <p:cNvSpPr/>
            <p:nvPr/>
          </p:nvSpPr>
          <p:spPr>
            <a:xfrm>
              <a:off x="2544" y="1828"/>
              <a:ext cx="543" cy="149"/>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83204" name="Freeform 226"/>
            <p:cNvSpPr/>
            <p:nvPr/>
          </p:nvSpPr>
          <p:spPr>
            <a:xfrm flipV="1">
              <a:off x="3088" y="1678"/>
              <a:ext cx="555" cy="149"/>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83205" name="Freeform 226"/>
            <p:cNvSpPr/>
            <p:nvPr/>
          </p:nvSpPr>
          <p:spPr>
            <a:xfrm>
              <a:off x="3643" y="1827"/>
              <a:ext cx="544" cy="149"/>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83206" name="Freeform 226"/>
            <p:cNvSpPr/>
            <p:nvPr/>
          </p:nvSpPr>
          <p:spPr>
            <a:xfrm flipV="1">
              <a:off x="4176" y="1688"/>
              <a:ext cx="567" cy="148"/>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83207" name="Freeform 226"/>
            <p:cNvSpPr/>
            <p:nvPr/>
          </p:nvSpPr>
          <p:spPr>
            <a:xfrm flipV="1">
              <a:off x="4743" y="1690"/>
              <a:ext cx="555" cy="149"/>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grpSp>
          <p:nvGrpSpPr>
            <p:cNvPr id="2183208" name="组合 2183207"/>
            <p:cNvGrpSpPr/>
            <p:nvPr/>
          </p:nvGrpSpPr>
          <p:grpSpPr>
            <a:xfrm>
              <a:off x="2547" y="1032"/>
              <a:ext cx="2751" cy="1736"/>
              <a:chOff x="840" y="788"/>
              <a:chExt cx="4124" cy="1944"/>
            </a:xfrm>
          </p:grpSpPr>
          <p:sp>
            <p:nvSpPr>
              <p:cNvPr id="2183209" name="直接连接符 2183208"/>
              <p:cNvSpPr/>
              <p:nvPr/>
            </p:nvSpPr>
            <p:spPr>
              <a:xfrm flipH="1">
                <a:off x="840" y="788"/>
                <a:ext cx="0" cy="1944"/>
              </a:xfrm>
              <a:prstGeom prst="line">
                <a:avLst/>
              </a:prstGeom>
              <a:ln w="9525" cap="flat" cmpd="sng">
                <a:solidFill>
                  <a:schemeClr val="tx1"/>
                </a:solidFill>
                <a:prstDash val="dash"/>
                <a:headEnd type="none" w="med" len="med"/>
                <a:tailEnd type="none" w="med" len="med"/>
              </a:ln>
            </p:spPr>
          </p:sp>
          <p:sp>
            <p:nvSpPr>
              <p:cNvPr id="2183210" name="直接连接符 2183209"/>
              <p:cNvSpPr/>
              <p:nvPr/>
            </p:nvSpPr>
            <p:spPr>
              <a:xfrm flipH="1">
                <a:off x="1666" y="788"/>
                <a:ext cx="0" cy="1944"/>
              </a:xfrm>
              <a:prstGeom prst="line">
                <a:avLst/>
              </a:prstGeom>
              <a:ln w="9525" cap="flat" cmpd="sng">
                <a:solidFill>
                  <a:schemeClr val="tx1"/>
                </a:solidFill>
                <a:prstDash val="dash"/>
                <a:headEnd type="none" w="med" len="med"/>
                <a:tailEnd type="none" w="med" len="med"/>
              </a:ln>
            </p:spPr>
          </p:sp>
          <p:sp>
            <p:nvSpPr>
              <p:cNvPr id="2183211" name="直接连接符 2183210"/>
              <p:cNvSpPr/>
              <p:nvPr/>
            </p:nvSpPr>
            <p:spPr>
              <a:xfrm flipH="1">
                <a:off x="2492" y="788"/>
                <a:ext cx="0" cy="1944"/>
              </a:xfrm>
              <a:prstGeom prst="line">
                <a:avLst/>
              </a:prstGeom>
              <a:ln w="9525" cap="flat" cmpd="sng">
                <a:solidFill>
                  <a:schemeClr val="tx1"/>
                </a:solidFill>
                <a:prstDash val="dash"/>
                <a:headEnd type="none" w="med" len="med"/>
                <a:tailEnd type="none" w="med" len="med"/>
              </a:ln>
            </p:spPr>
          </p:sp>
          <p:sp>
            <p:nvSpPr>
              <p:cNvPr id="2183212" name="直接连接符 2183211"/>
              <p:cNvSpPr/>
              <p:nvPr/>
            </p:nvSpPr>
            <p:spPr>
              <a:xfrm flipH="1">
                <a:off x="3318" y="788"/>
                <a:ext cx="0" cy="1944"/>
              </a:xfrm>
              <a:prstGeom prst="line">
                <a:avLst/>
              </a:prstGeom>
              <a:ln w="9525" cap="flat" cmpd="sng">
                <a:solidFill>
                  <a:schemeClr val="tx1"/>
                </a:solidFill>
                <a:prstDash val="dash"/>
                <a:headEnd type="none" w="med" len="med"/>
                <a:tailEnd type="none" w="med" len="med"/>
              </a:ln>
            </p:spPr>
          </p:sp>
          <p:sp>
            <p:nvSpPr>
              <p:cNvPr id="2183213" name="直接连接符 2183212"/>
              <p:cNvSpPr/>
              <p:nvPr/>
            </p:nvSpPr>
            <p:spPr>
              <a:xfrm flipH="1">
                <a:off x="4144" y="788"/>
                <a:ext cx="0" cy="1944"/>
              </a:xfrm>
              <a:prstGeom prst="line">
                <a:avLst/>
              </a:prstGeom>
              <a:ln w="9525" cap="flat" cmpd="sng">
                <a:solidFill>
                  <a:schemeClr val="tx1"/>
                </a:solidFill>
                <a:prstDash val="dash"/>
                <a:headEnd type="none" w="med" len="med"/>
                <a:tailEnd type="none" w="med" len="med"/>
              </a:ln>
            </p:spPr>
          </p:sp>
          <p:sp>
            <p:nvSpPr>
              <p:cNvPr id="2183214" name="直接连接符 2183213"/>
              <p:cNvSpPr/>
              <p:nvPr/>
            </p:nvSpPr>
            <p:spPr>
              <a:xfrm flipH="1">
                <a:off x="4964" y="788"/>
                <a:ext cx="0" cy="1944"/>
              </a:xfrm>
              <a:prstGeom prst="line">
                <a:avLst/>
              </a:prstGeom>
              <a:ln w="9525" cap="flat" cmpd="sng">
                <a:solidFill>
                  <a:schemeClr val="tx1"/>
                </a:solidFill>
                <a:prstDash val="dash"/>
                <a:headEnd type="none" w="med" len="med"/>
                <a:tailEnd type="none" w="med" len="med"/>
              </a:ln>
            </p:spPr>
          </p:sp>
        </p:grpSp>
        <p:grpSp>
          <p:nvGrpSpPr>
            <p:cNvPr id="2183215" name="组合 2183214"/>
            <p:cNvGrpSpPr/>
            <p:nvPr/>
          </p:nvGrpSpPr>
          <p:grpSpPr>
            <a:xfrm>
              <a:off x="2545" y="2446"/>
              <a:ext cx="550" cy="296"/>
              <a:chOff x="54" y="2305"/>
              <a:chExt cx="1623" cy="489"/>
            </a:xfrm>
          </p:grpSpPr>
          <p:sp>
            <p:nvSpPr>
              <p:cNvPr id="2183216" name="Freeform 226"/>
              <p:cNvSpPr/>
              <p:nvPr/>
            </p:nvSpPr>
            <p:spPr>
              <a:xfrm flipV="1">
                <a:off x="863" y="2305"/>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83217" name="Freeform 226"/>
              <p:cNvSpPr/>
              <p:nvPr/>
            </p:nvSpPr>
            <p:spPr>
              <a:xfrm>
                <a:off x="54" y="2549"/>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83218" name="组合 2183217"/>
            <p:cNvGrpSpPr/>
            <p:nvPr/>
          </p:nvGrpSpPr>
          <p:grpSpPr>
            <a:xfrm>
              <a:off x="3098" y="2446"/>
              <a:ext cx="550" cy="296"/>
              <a:chOff x="2059" y="2297"/>
              <a:chExt cx="825" cy="489"/>
            </a:xfrm>
          </p:grpSpPr>
          <p:sp>
            <p:nvSpPr>
              <p:cNvPr id="2183219"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83220"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83221" name="组合 2183220"/>
            <p:cNvGrpSpPr/>
            <p:nvPr/>
          </p:nvGrpSpPr>
          <p:grpSpPr>
            <a:xfrm>
              <a:off x="3644" y="2446"/>
              <a:ext cx="551" cy="296"/>
              <a:chOff x="54" y="2305"/>
              <a:chExt cx="1623" cy="489"/>
            </a:xfrm>
          </p:grpSpPr>
          <p:sp>
            <p:nvSpPr>
              <p:cNvPr id="2183222" name="Freeform 226"/>
              <p:cNvSpPr/>
              <p:nvPr/>
            </p:nvSpPr>
            <p:spPr>
              <a:xfrm flipV="1">
                <a:off x="863" y="2305"/>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83223" name="Freeform 226"/>
              <p:cNvSpPr/>
              <p:nvPr/>
            </p:nvSpPr>
            <p:spPr>
              <a:xfrm>
                <a:off x="54" y="2549"/>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83224" name="组合 2183223"/>
            <p:cNvGrpSpPr/>
            <p:nvPr/>
          </p:nvGrpSpPr>
          <p:grpSpPr>
            <a:xfrm>
              <a:off x="4198" y="2446"/>
              <a:ext cx="550" cy="296"/>
              <a:chOff x="2059" y="2297"/>
              <a:chExt cx="825" cy="489"/>
            </a:xfrm>
          </p:grpSpPr>
          <p:sp>
            <p:nvSpPr>
              <p:cNvPr id="2183225"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83226"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83227" name="组合 2183226"/>
            <p:cNvGrpSpPr/>
            <p:nvPr/>
          </p:nvGrpSpPr>
          <p:grpSpPr>
            <a:xfrm>
              <a:off x="4745" y="2446"/>
              <a:ext cx="550" cy="296"/>
              <a:chOff x="2059" y="2297"/>
              <a:chExt cx="825" cy="489"/>
            </a:xfrm>
          </p:grpSpPr>
          <p:sp>
            <p:nvSpPr>
              <p:cNvPr id="2183228"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83229"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sp>
          <p:nvSpPr>
            <p:cNvPr id="2183230" name="任意多边形 2183229"/>
            <p:cNvSpPr/>
            <p:nvPr/>
          </p:nvSpPr>
          <p:spPr>
            <a:xfrm>
              <a:off x="2537" y="1546"/>
              <a:ext cx="548" cy="1"/>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83231" name="任意多边形 2183230"/>
            <p:cNvSpPr/>
            <p:nvPr/>
          </p:nvSpPr>
          <p:spPr>
            <a:xfrm>
              <a:off x="3089" y="1226"/>
              <a:ext cx="549"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83232" name="任意多边形 2183231"/>
            <p:cNvSpPr/>
            <p:nvPr/>
          </p:nvSpPr>
          <p:spPr>
            <a:xfrm>
              <a:off x="3642" y="1546"/>
              <a:ext cx="549" cy="1"/>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83233" name="任意多边形 2183232"/>
            <p:cNvSpPr/>
            <p:nvPr/>
          </p:nvSpPr>
          <p:spPr>
            <a:xfrm>
              <a:off x="4196" y="1226"/>
              <a:ext cx="548"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83234" name="任意多边形 2183233"/>
            <p:cNvSpPr/>
            <p:nvPr/>
          </p:nvSpPr>
          <p:spPr>
            <a:xfrm>
              <a:off x="4747" y="1226"/>
              <a:ext cx="548"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83235" name="直接连接符 2183234"/>
            <p:cNvSpPr/>
            <p:nvPr/>
          </p:nvSpPr>
          <p:spPr>
            <a:xfrm flipV="1">
              <a:off x="2486" y="1839"/>
              <a:ext cx="3064" cy="0"/>
            </a:xfrm>
            <a:prstGeom prst="line">
              <a:avLst/>
            </a:prstGeom>
            <a:ln w="9525" cap="flat" cmpd="sng">
              <a:solidFill>
                <a:schemeClr val="tx1"/>
              </a:solidFill>
              <a:prstDash val="solid"/>
              <a:headEnd type="none" w="med" len="med"/>
              <a:tailEnd type="triangle" w="med" len="med"/>
            </a:ln>
          </p:spPr>
        </p:sp>
        <p:sp>
          <p:nvSpPr>
            <p:cNvPr id="2183236" name="直接连接符 2183235"/>
            <p:cNvSpPr/>
            <p:nvPr/>
          </p:nvSpPr>
          <p:spPr>
            <a:xfrm flipV="1">
              <a:off x="2486" y="2248"/>
              <a:ext cx="3064" cy="0"/>
            </a:xfrm>
            <a:prstGeom prst="line">
              <a:avLst/>
            </a:prstGeom>
            <a:ln w="9525" cap="flat" cmpd="sng">
              <a:solidFill>
                <a:schemeClr val="tx1"/>
              </a:solidFill>
              <a:prstDash val="solid"/>
              <a:headEnd type="none" w="med" len="med"/>
              <a:tailEnd type="triangle" w="med" len="med"/>
            </a:ln>
          </p:spPr>
        </p:sp>
        <p:sp>
          <p:nvSpPr>
            <p:cNvPr id="2183237" name="直接连接符 2183236"/>
            <p:cNvSpPr/>
            <p:nvPr/>
          </p:nvSpPr>
          <p:spPr>
            <a:xfrm flipV="1">
              <a:off x="2486" y="2594"/>
              <a:ext cx="3064" cy="0"/>
            </a:xfrm>
            <a:prstGeom prst="line">
              <a:avLst/>
            </a:prstGeom>
            <a:ln w="9525" cap="flat" cmpd="sng">
              <a:solidFill>
                <a:schemeClr val="tx1"/>
              </a:solidFill>
              <a:prstDash val="solid"/>
              <a:headEnd type="none" w="med" len="med"/>
              <a:tailEnd type="triangle" w="med" len="med"/>
            </a:ln>
          </p:spPr>
        </p:sp>
        <p:sp>
          <p:nvSpPr>
            <p:cNvPr id="2183238" name="文本框 2183237"/>
            <p:cNvSpPr txBox="1"/>
            <p:nvPr/>
          </p:nvSpPr>
          <p:spPr>
            <a:xfrm>
              <a:off x="5406" y="1321"/>
              <a:ext cx="15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39" name="文本框 2183238"/>
            <p:cNvSpPr txBox="1"/>
            <p:nvPr/>
          </p:nvSpPr>
          <p:spPr>
            <a:xfrm>
              <a:off x="5406" y="1608"/>
              <a:ext cx="15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0" name="文本框 2183239"/>
            <p:cNvSpPr txBox="1"/>
            <p:nvPr/>
          </p:nvSpPr>
          <p:spPr>
            <a:xfrm>
              <a:off x="5406" y="1990"/>
              <a:ext cx="15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1" name="文本框 2183240"/>
            <p:cNvSpPr txBox="1"/>
            <p:nvPr/>
          </p:nvSpPr>
          <p:spPr>
            <a:xfrm>
              <a:off x="5416" y="2363"/>
              <a:ext cx="15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2" name="文本框 2183241"/>
            <p:cNvSpPr txBox="1"/>
            <p:nvPr/>
          </p:nvSpPr>
          <p:spPr>
            <a:xfrm>
              <a:off x="2766" y="971"/>
              <a:ext cx="19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0</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3" name="文本框 2183242"/>
            <p:cNvSpPr txBox="1"/>
            <p:nvPr/>
          </p:nvSpPr>
          <p:spPr>
            <a:xfrm>
              <a:off x="3319" y="971"/>
              <a:ext cx="19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4" name="文本框 2183243"/>
            <p:cNvSpPr txBox="1"/>
            <p:nvPr/>
          </p:nvSpPr>
          <p:spPr>
            <a:xfrm>
              <a:off x="3873" y="971"/>
              <a:ext cx="19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0</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5" name="文本框 2183244"/>
            <p:cNvSpPr txBox="1"/>
            <p:nvPr/>
          </p:nvSpPr>
          <p:spPr>
            <a:xfrm>
              <a:off x="4426" y="971"/>
              <a:ext cx="19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83246" name="文本框 2183245"/>
            <p:cNvSpPr txBox="1"/>
            <p:nvPr/>
          </p:nvSpPr>
          <p:spPr>
            <a:xfrm>
              <a:off x="4978" y="971"/>
              <a:ext cx="195" cy="232"/>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grpSp>
      <p:pic>
        <p:nvPicPr>
          <p:cNvPr id="77" name="图片 7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4194" name="图片 2184193"/>
          <p:cNvPicPr>
            <a:picLocks noChangeAspect="1"/>
          </p:cNvPicPr>
          <p:nvPr/>
        </p:nvPicPr>
        <p:blipFill>
          <a:blip r:embed="rId1">
            <a:clrChange>
              <a:clrFrom>
                <a:srgbClr val="FFFFFF"/>
              </a:clrFrom>
              <a:clrTo>
                <a:srgbClr val="FFFFFF">
                  <a:alpha val="0"/>
                </a:srgbClr>
              </a:clrTo>
            </a:clrChange>
          </a:blip>
          <a:stretch>
            <a:fillRect/>
          </a:stretch>
        </p:blipFill>
        <p:spPr>
          <a:xfrm>
            <a:off x="2874963" y="3759200"/>
            <a:ext cx="6289675" cy="2952750"/>
          </a:xfrm>
          <a:prstGeom prst="rect">
            <a:avLst/>
          </a:prstGeom>
          <a:noFill/>
          <a:ln w="9525">
            <a:noFill/>
          </a:ln>
        </p:spPr>
      </p:pic>
      <p:sp>
        <p:nvSpPr>
          <p:cNvPr id="2184195" name="文本框 2184194"/>
          <p:cNvSpPr txBox="1"/>
          <p:nvPr/>
        </p:nvSpPr>
        <p:spPr>
          <a:xfrm>
            <a:off x="1716088" y="903288"/>
            <a:ext cx="8580437" cy="1691640"/>
          </a:xfrm>
          <a:prstGeom prst="rect">
            <a:avLst/>
          </a:prstGeom>
          <a:noFill/>
          <a:ln w="9525">
            <a:noFill/>
          </a:ln>
        </p:spPr>
        <p:txBody>
          <a:bodyPr>
            <a:spAutoFit/>
          </a:bodyPr>
          <a:lstStyle/>
          <a:p>
            <a:pPr>
              <a:lnSpc>
                <a:spcPct val="130000"/>
              </a:lnSpc>
              <a:buFont typeface="Wingdings" panose="05000000000000000000" pitchFamily="2" charset="2"/>
            </a:pPr>
            <a:r>
              <a:rPr lang="zh-CN" altLang="en-US" sz="2000" dirty="0">
                <a:solidFill>
                  <a:schemeClr val="tx1"/>
                </a:solidFill>
                <a:latin typeface="楷体" panose="02010609060101010101" charset="-122"/>
                <a:ea typeface="楷体" panose="02010609060101010101" charset="-122"/>
                <a:cs typeface="楷体" panose="02010609060101010101" charset="-122"/>
              </a:rPr>
              <a:t>广域网：计算机 </a:t>
            </a:r>
            <a:r>
              <a:rPr lang="en-US" altLang="zh-CN" sz="2000">
                <a:solidFill>
                  <a:schemeClr val="tx1"/>
                </a:solidFill>
                <a:latin typeface="楷体" panose="02010609060101010101" charset="-122"/>
                <a:ea typeface="楷体" panose="02010609060101010101" charset="-122"/>
                <a:cs typeface="楷体" panose="02010609060101010101" charset="-122"/>
              </a:rPr>
              <a:t>+</a:t>
            </a:r>
            <a:r>
              <a:rPr lang="zh-CN" altLang="en-US" sz="2000" dirty="0">
                <a:solidFill>
                  <a:schemeClr val="tx1"/>
                </a:solidFill>
                <a:latin typeface="楷体" panose="02010609060101010101" charset="-122"/>
                <a:ea typeface="楷体" panose="02010609060101010101" charset="-122"/>
                <a:cs typeface="楷体" panose="02010609060101010101" charset="-122"/>
              </a:rPr>
              <a:t>调制解调器</a:t>
            </a:r>
            <a:r>
              <a:rPr lang="en-US" altLang="zh-CN" sz="2000">
                <a:solidFill>
                  <a:schemeClr val="tx1"/>
                </a:solidFill>
                <a:latin typeface="楷体" panose="02010609060101010101" charset="-122"/>
                <a:ea typeface="楷体" panose="02010609060101010101" charset="-122"/>
                <a:cs typeface="楷体" panose="02010609060101010101" charset="-122"/>
              </a:rPr>
              <a:t> + </a:t>
            </a:r>
            <a:r>
              <a:rPr lang="zh-CN" altLang="en-US" sz="2000" dirty="0">
                <a:solidFill>
                  <a:schemeClr val="tx1"/>
                </a:solidFill>
                <a:latin typeface="楷体" panose="02010609060101010101" charset="-122"/>
                <a:ea typeface="楷体" panose="02010609060101010101" charset="-122"/>
                <a:cs typeface="楷体" panose="02010609060101010101" charset="-122"/>
              </a:rPr>
              <a:t>公共电话系统</a:t>
            </a:r>
            <a:r>
              <a:rPr lang="en-US" altLang="zh-CN" sz="2000">
                <a:solidFill>
                  <a:schemeClr val="tx1"/>
                </a:solidFill>
                <a:latin typeface="楷体" panose="02010609060101010101" charset="-122"/>
                <a:ea typeface="楷体" panose="02010609060101010101" charset="-122"/>
                <a:cs typeface="楷体" panose="02010609060101010101" charset="-122"/>
              </a:rPr>
              <a:t> + </a:t>
            </a:r>
            <a:r>
              <a:rPr lang="zh-CN" altLang="en-US" sz="2000" dirty="0">
                <a:solidFill>
                  <a:srgbClr val="CC0066"/>
                </a:solidFill>
                <a:latin typeface="楷体" panose="02010609060101010101" charset="-122"/>
                <a:ea typeface="楷体" panose="02010609060101010101" charset="-122"/>
                <a:cs typeface="楷体" panose="02010609060101010101" charset="-122"/>
              </a:rPr>
              <a:t>交换设备</a:t>
            </a:r>
            <a:endParaRPr lang="en-US" altLang="zh-CN" sz="2000">
              <a:solidFill>
                <a:srgbClr val="CC0066"/>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000" dirty="0">
                <a:solidFill>
                  <a:schemeClr val="accent2"/>
                </a:solidFill>
                <a:latin typeface="楷体" panose="02010609060101010101" charset="-122"/>
                <a:ea typeface="楷体" panose="02010609060101010101" charset="-122"/>
                <a:cs typeface="楷体" panose="02010609060101010101" charset="-122"/>
              </a:rPr>
              <a:t>交换设备</a:t>
            </a:r>
            <a:r>
              <a:rPr lang="zh-CN" altLang="en-US" sz="2000" b="0" dirty="0">
                <a:solidFill>
                  <a:schemeClr val="tx1"/>
                </a:solidFill>
                <a:latin typeface="楷体" panose="02010609060101010101" charset="-122"/>
                <a:ea typeface="楷体" panose="02010609060101010101" charset="-122"/>
                <a:cs typeface="楷体" panose="02010609060101010101" charset="-122"/>
              </a:rPr>
              <a:t>，又称节点计算机，是一种特殊的计算机，用于连接两条或更多传输线，当数据从输入线到达时，交换单元必须为它选择一条输出线以传递它们。</a:t>
            </a:r>
            <a:endParaRPr lang="en-US" altLang="zh-CN" sz="2000" b="0">
              <a:solidFill>
                <a:schemeClr val="tx1"/>
              </a:solidFill>
              <a:latin typeface="楷体" panose="02010609060101010101" charset="-122"/>
              <a:ea typeface="楷体" panose="02010609060101010101" charset="-122"/>
              <a:cs typeface="楷体" panose="02010609060101010101" charset="-122"/>
            </a:endParaRPr>
          </a:p>
        </p:txBody>
      </p:sp>
      <p:sp>
        <p:nvSpPr>
          <p:cNvPr id="2184198" name="Text Box 16"/>
          <p:cNvSpPr txBox="1"/>
          <p:nvPr/>
        </p:nvSpPr>
        <p:spPr>
          <a:xfrm>
            <a:off x="1687513" y="0"/>
            <a:ext cx="5502275" cy="829945"/>
          </a:xfrm>
          <a:prstGeom prst="rect">
            <a:avLst/>
          </a:prstGeom>
          <a:noFill/>
          <a:ln w="9525">
            <a:noFill/>
          </a:ln>
        </p:spPr>
        <p:txBody>
          <a:bodyPr wrap="none">
            <a:spAutoFit/>
          </a:bodyPr>
          <a:lstStyle/>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机器网络之计算机组网与连接</a:t>
            </a:r>
            <a:r>
              <a:rPr lang="en-US" altLang="zh-CN" sz="2000">
                <a:solidFill>
                  <a:schemeClr val="bg1"/>
                </a:solidFill>
                <a:latin typeface="Arial" panose="020B0604020202020204" pitchFamily="34" charset="0"/>
                <a:ea typeface="华文中宋" panose="02010600040101010101" pitchFamily="2" charset="-122"/>
              </a:rPr>
              <a:t>I--</a:t>
            </a:r>
            <a:r>
              <a:rPr lang="zh-CN" altLang="en-US" sz="2000" dirty="0">
                <a:solidFill>
                  <a:schemeClr val="bg1"/>
                </a:solidFill>
                <a:latin typeface="Arial" panose="020B0604020202020204" pitchFamily="34" charset="0"/>
                <a:ea typeface="华文中宋" panose="02010600040101010101" pitchFamily="2" charset="-122"/>
              </a:rPr>
              <a:t>局域网与广域网</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(4)</a:t>
            </a:r>
            <a:r>
              <a:rPr lang="zh-CN" altLang="en-US" sz="2000" dirty="0">
                <a:solidFill>
                  <a:schemeClr val="bg1"/>
                </a:solidFill>
                <a:latin typeface="Arial" panose="020B0604020202020204" pitchFamily="34" charset="0"/>
                <a:ea typeface="华文中宋" panose="02010600040101010101" pitchFamily="2" charset="-122"/>
              </a:rPr>
              <a:t>远距离的多台计算机如何连网</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2184201" name="组合 2184200"/>
          <p:cNvGrpSpPr/>
          <p:nvPr/>
        </p:nvGrpSpPr>
        <p:grpSpPr>
          <a:xfrm>
            <a:off x="3700463" y="2414588"/>
            <a:ext cx="2268537" cy="1357312"/>
            <a:chOff x="1983" y="1421"/>
            <a:chExt cx="1678" cy="941"/>
          </a:xfrm>
        </p:grpSpPr>
        <p:pic>
          <p:nvPicPr>
            <p:cNvPr id="2184199" name="图片 2184198"/>
            <p:cNvPicPr>
              <a:picLocks noChangeAspect="1"/>
            </p:cNvPicPr>
            <p:nvPr/>
          </p:nvPicPr>
          <p:blipFill>
            <a:blip r:embed="rId2"/>
            <a:stretch>
              <a:fillRect/>
            </a:stretch>
          </p:blipFill>
          <p:spPr>
            <a:xfrm>
              <a:off x="1983" y="1421"/>
              <a:ext cx="1678" cy="941"/>
            </a:xfrm>
            <a:prstGeom prst="rect">
              <a:avLst/>
            </a:prstGeom>
            <a:noFill/>
            <a:ln w="9525">
              <a:noFill/>
            </a:ln>
          </p:spPr>
        </p:pic>
        <p:sp>
          <p:nvSpPr>
            <p:cNvPr id="2184200" name="矩形 2184199"/>
            <p:cNvSpPr/>
            <p:nvPr/>
          </p:nvSpPr>
          <p:spPr>
            <a:xfrm>
              <a:off x="2448" y="1517"/>
              <a:ext cx="758" cy="768"/>
            </a:xfrm>
            <a:prstGeom prst="rect">
              <a:avLst/>
            </a:prstGeom>
            <a:noFill/>
            <a:ln w="38100" cap="flat" cmpd="sng">
              <a:solidFill>
                <a:schemeClr val="tx1"/>
              </a:solidFill>
              <a:prstDash val="solid"/>
              <a:miter/>
              <a:headEnd type="none" w="med" len="med"/>
              <a:tailEnd type="none" w="med" len="med"/>
            </a:ln>
          </p:spPr>
          <p:txBody>
            <a:bodyPr/>
            <a:lstStyle/>
            <a:p>
              <a:endParaRPr lang="zh-CN" altLang="en-US"/>
            </a:p>
          </p:txBody>
        </p:sp>
      </p:grpSp>
      <p:grpSp>
        <p:nvGrpSpPr>
          <p:cNvPr id="2184202" name="组合 2184201"/>
          <p:cNvGrpSpPr/>
          <p:nvPr/>
        </p:nvGrpSpPr>
        <p:grpSpPr>
          <a:xfrm>
            <a:off x="6080125" y="2416175"/>
            <a:ext cx="2268538" cy="1357313"/>
            <a:chOff x="1983" y="1421"/>
            <a:chExt cx="1678" cy="941"/>
          </a:xfrm>
        </p:grpSpPr>
        <p:pic>
          <p:nvPicPr>
            <p:cNvPr id="2184203" name="图片 2184202"/>
            <p:cNvPicPr>
              <a:picLocks noChangeAspect="1"/>
            </p:cNvPicPr>
            <p:nvPr/>
          </p:nvPicPr>
          <p:blipFill>
            <a:blip r:embed="rId2"/>
            <a:stretch>
              <a:fillRect/>
            </a:stretch>
          </p:blipFill>
          <p:spPr>
            <a:xfrm>
              <a:off x="1983" y="1421"/>
              <a:ext cx="1678" cy="941"/>
            </a:xfrm>
            <a:prstGeom prst="rect">
              <a:avLst/>
            </a:prstGeom>
            <a:noFill/>
            <a:ln w="9525">
              <a:noFill/>
            </a:ln>
          </p:spPr>
        </p:pic>
        <p:sp>
          <p:nvSpPr>
            <p:cNvPr id="2184204" name="矩形 2184203"/>
            <p:cNvSpPr/>
            <p:nvPr/>
          </p:nvSpPr>
          <p:spPr>
            <a:xfrm>
              <a:off x="2448" y="1517"/>
              <a:ext cx="758" cy="768"/>
            </a:xfrm>
            <a:prstGeom prst="rect">
              <a:avLst/>
            </a:prstGeom>
            <a:noFill/>
            <a:ln w="38100" cap="flat" cmpd="sng">
              <a:solidFill>
                <a:schemeClr val="tx1"/>
              </a:solidFill>
              <a:prstDash val="solid"/>
              <a:miter/>
              <a:headEnd type="none" w="med" len="med"/>
              <a:tailEnd type="none" w="med" len="med"/>
            </a:ln>
          </p:spPr>
          <p:txBody>
            <a:bodyPr/>
            <a:lstStyle/>
            <a:p>
              <a:endParaRPr lang="zh-CN" altLang="en-US"/>
            </a:p>
          </p:txBody>
        </p:sp>
      </p:grpSp>
      <p:pic>
        <p:nvPicPr>
          <p:cNvPr id="11" name="图片 10"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218" name="文本框 2185217"/>
          <p:cNvSpPr txBox="1"/>
          <p:nvPr/>
        </p:nvSpPr>
        <p:spPr>
          <a:xfrm>
            <a:off x="1716088" y="979488"/>
            <a:ext cx="8580437" cy="1529715"/>
          </a:xfrm>
          <a:prstGeom prst="rect">
            <a:avLst/>
          </a:prstGeom>
          <a:noFill/>
          <a:ln w="9525">
            <a:noFill/>
          </a:ln>
        </p:spPr>
        <p:txBody>
          <a:bodyPr>
            <a:spAutoFit/>
          </a:bodyPr>
          <a:lstStyle/>
          <a:p>
            <a:pPr>
              <a:lnSpc>
                <a:spcPct val="130000"/>
              </a:lnSpc>
              <a:buFont typeface="Wingdings" panose="05000000000000000000" pitchFamily="2" charset="2"/>
            </a:pPr>
            <a:r>
              <a:rPr lang="en-US" altLang="zh-CN" sz="2400" dirty="0">
                <a:solidFill>
                  <a:schemeClr val="tx1"/>
                </a:solidFill>
                <a:latin typeface="Times New Roman" panose="02020603050405020304" pitchFamily="18" charset="0"/>
                <a:ea typeface="宋体" panose="02010600030101010101" pitchFamily="2" charset="-122"/>
              </a:rPr>
              <a:t>       </a:t>
            </a:r>
            <a:r>
              <a:rPr lang="zh-CN" altLang="en-US" sz="2400" dirty="0">
                <a:solidFill>
                  <a:schemeClr val="tx1"/>
                </a:solidFill>
                <a:latin typeface="楷体" panose="02010609060101010101" charset="-122"/>
                <a:ea typeface="楷体" panose="02010609060101010101" charset="-122"/>
              </a:rPr>
              <a:t>多台计算机的广域网结构也可组织成星形、树形、环形和总线形等。广域网利用的信道是公共信道，而局域网利用的信道则是专用信道。</a:t>
            </a:r>
            <a:endParaRPr lang="en-US" altLang="zh-CN" sz="2400">
              <a:solidFill>
                <a:schemeClr val="tx1"/>
              </a:solidFill>
              <a:latin typeface="楷体" panose="02010609060101010101" charset="-122"/>
              <a:ea typeface="楷体" panose="02010609060101010101" charset="-122"/>
            </a:endParaRPr>
          </a:p>
        </p:txBody>
      </p:sp>
      <p:graphicFrame>
        <p:nvGraphicFramePr>
          <p:cNvPr id="2185220" name="对象 2185219"/>
          <p:cNvGraphicFramePr/>
          <p:nvPr/>
        </p:nvGraphicFramePr>
        <p:xfrm>
          <a:off x="3770313" y="2425700"/>
          <a:ext cx="2936875" cy="2224088"/>
        </p:xfrm>
        <a:graphic>
          <a:graphicData uri="http://schemas.openxmlformats.org/presentationml/2006/ole">
            <mc:AlternateContent xmlns:mc="http://schemas.openxmlformats.org/markup-compatibility/2006">
              <mc:Choice xmlns:v="urn:schemas-microsoft-com:vml" Requires="v">
                <p:oleObj spid="_x0000_s6151" name="" r:id="rId1" imgW="7800340" imgH="6186170" progId="Visio.Drawing.11">
                  <p:embed/>
                </p:oleObj>
              </mc:Choice>
              <mc:Fallback>
                <p:oleObj name="" r:id="rId1" imgW="7800340" imgH="6186170" progId="Visio.Drawing.11">
                  <p:embed/>
                  <p:pic>
                    <p:nvPicPr>
                      <p:cNvPr id="0" name="图片 3076"/>
                      <p:cNvPicPr/>
                      <p:nvPr/>
                    </p:nvPicPr>
                    <p:blipFill>
                      <a:blip r:embed="rId2"/>
                      <a:stretch>
                        <a:fillRect/>
                      </a:stretch>
                    </p:blipFill>
                    <p:spPr>
                      <a:xfrm>
                        <a:off x="3770313" y="2425700"/>
                        <a:ext cx="2936875" cy="2224088"/>
                      </a:xfrm>
                      <a:prstGeom prst="rect">
                        <a:avLst/>
                      </a:prstGeom>
                      <a:noFill/>
                      <a:ln w="38100">
                        <a:noFill/>
                        <a:miter/>
                      </a:ln>
                    </p:spPr>
                  </p:pic>
                </p:oleObj>
              </mc:Fallback>
            </mc:AlternateContent>
          </a:graphicData>
        </a:graphic>
      </p:graphicFrame>
      <p:grpSp>
        <p:nvGrpSpPr>
          <p:cNvPr id="2185221" name="组合 2185220"/>
          <p:cNvGrpSpPr/>
          <p:nvPr/>
        </p:nvGrpSpPr>
        <p:grpSpPr>
          <a:xfrm>
            <a:off x="5489575" y="5051425"/>
            <a:ext cx="3095625" cy="1622425"/>
            <a:chOff x="3168" y="2279"/>
            <a:chExt cx="1950" cy="1022"/>
          </a:xfrm>
        </p:grpSpPr>
        <p:sp>
          <p:nvSpPr>
            <p:cNvPr id="2185222" name="任意多边形 2185221"/>
            <p:cNvSpPr>
              <a:spLocks noEditPoints="1"/>
            </p:cNvSpPr>
            <p:nvPr/>
          </p:nvSpPr>
          <p:spPr>
            <a:xfrm>
              <a:off x="3168" y="2698"/>
              <a:ext cx="1950" cy="99"/>
            </a:xfrm>
            <a:custGeom>
              <a:avLst/>
              <a:gdLst/>
              <a:ahLst/>
              <a:cxnLst/>
              <a:rect l="0" t="0" r="0" b="0"/>
              <a:pathLst>
                <a:path w="1950" h="99">
                  <a:moveTo>
                    <a:pt x="17" y="94"/>
                  </a:moveTo>
                  <a:lnTo>
                    <a:pt x="10" y="85"/>
                  </a:lnTo>
                  <a:lnTo>
                    <a:pt x="3" y="63"/>
                  </a:lnTo>
                  <a:lnTo>
                    <a:pt x="3" y="36"/>
                  </a:lnTo>
                  <a:lnTo>
                    <a:pt x="10" y="13"/>
                  </a:lnTo>
                  <a:lnTo>
                    <a:pt x="17" y="4"/>
                  </a:lnTo>
                  <a:lnTo>
                    <a:pt x="27" y="13"/>
                  </a:lnTo>
                  <a:lnTo>
                    <a:pt x="34" y="36"/>
                  </a:lnTo>
                  <a:lnTo>
                    <a:pt x="34" y="63"/>
                  </a:lnTo>
                  <a:lnTo>
                    <a:pt x="27" y="85"/>
                  </a:lnTo>
                  <a:lnTo>
                    <a:pt x="17" y="94"/>
                  </a:lnTo>
                  <a:close/>
                  <a:moveTo>
                    <a:pt x="17" y="0"/>
                  </a:moveTo>
                  <a:lnTo>
                    <a:pt x="1930" y="0"/>
                  </a:lnTo>
                  <a:lnTo>
                    <a:pt x="1940" y="4"/>
                  </a:lnTo>
                  <a:lnTo>
                    <a:pt x="1947" y="22"/>
                  </a:lnTo>
                  <a:lnTo>
                    <a:pt x="1950" y="49"/>
                  </a:lnTo>
                  <a:lnTo>
                    <a:pt x="1947" y="76"/>
                  </a:lnTo>
                  <a:lnTo>
                    <a:pt x="1940" y="94"/>
                  </a:lnTo>
                  <a:lnTo>
                    <a:pt x="1930" y="99"/>
                  </a:lnTo>
                  <a:lnTo>
                    <a:pt x="17" y="99"/>
                  </a:lnTo>
                  <a:lnTo>
                    <a:pt x="10" y="94"/>
                  </a:lnTo>
                  <a:lnTo>
                    <a:pt x="3" y="76"/>
                  </a:lnTo>
                  <a:lnTo>
                    <a:pt x="0" y="49"/>
                  </a:lnTo>
                  <a:lnTo>
                    <a:pt x="3" y="22"/>
                  </a:lnTo>
                  <a:lnTo>
                    <a:pt x="10" y="4"/>
                  </a:lnTo>
                  <a:lnTo>
                    <a:pt x="17" y="0"/>
                  </a:lnTo>
                  <a:close/>
                </a:path>
              </a:pathLst>
            </a:custGeom>
            <a:solidFill>
              <a:srgbClr val="C0C0C0"/>
            </a:solidFill>
            <a:ln w="4763" cap="flat" cmpd="sng">
              <a:solidFill>
                <a:srgbClr val="000000"/>
              </a:solidFill>
              <a:prstDash val="solid"/>
              <a:headEnd type="none" w="med" len="med"/>
              <a:tailEnd type="none" w="med" len="med"/>
            </a:ln>
          </p:spPr>
          <p:txBody>
            <a:bodyPr/>
            <a:lstStyle/>
            <a:p>
              <a:endParaRPr lang="zh-CN" altLang="en-US"/>
            </a:p>
          </p:txBody>
        </p:sp>
        <p:sp>
          <p:nvSpPr>
            <p:cNvPr id="2185223" name="任意多边形 2185222"/>
            <p:cNvSpPr>
              <a:spLocks noEditPoints="1"/>
            </p:cNvSpPr>
            <p:nvPr/>
          </p:nvSpPr>
          <p:spPr>
            <a:xfrm>
              <a:off x="3491" y="2536"/>
              <a:ext cx="1300" cy="468"/>
            </a:xfrm>
            <a:custGeom>
              <a:avLst/>
              <a:gdLst/>
              <a:ahLst/>
              <a:cxnLst/>
              <a:rect l="0" t="0" r="0" b="0"/>
              <a:pathLst>
                <a:path w="1300" h="468">
                  <a:moveTo>
                    <a:pt x="0" y="0"/>
                  </a:moveTo>
                  <a:lnTo>
                    <a:pt x="0" y="211"/>
                  </a:lnTo>
                  <a:lnTo>
                    <a:pt x="650" y="211"/>
                  </a:lnTo>
                  <a:moveTo>
                    <a:pt x="327" y="468"/>
                  </a:moveTo>
                  <a:lnTo>
                    <a:pt x="327" y="211"/>
                  </a:lnTo>
                  <a:lnTo>
                    <a:pt x="650" y="211"/>
                  </a:lnTo>
                  <a:moveTo>
                    <a:pt x="1008" y="423"/>
                  </a:moveTo>
                  <a:lnTo>
                    <a:pt x="1008" y="211"/>
                  </a:lnTo>
                  <a:lnTo>
                    <a:pt x="650" y="211"/>
                  </a:lnTo>
                  <a:moveTo>
                    <a:pt x="575" y="0"/>
                  </a:moveTo>
                  <a:lnTo>
                    <a:pt x="575" y="211"/>
                  </a:lnTo>
                  <a:lnTo>
                    <a:pt x="650" y="211"/>
                  </a:lnTo>
                  <a:moveTo>
                    <a:pt x="1300" y="40"/>
                  </a:moveTo>
                  <a:lnTo>
                    <a:pt x="1300" y="211"/>
                  </a:lnTo>
                  <a:lnTo>
                    <a:pt x="650" y="211"/>
                  </a:lnTo>
                  <a:moveTo>
                    <a:pt x="489" y="211"/>
                  </a:moveTo>
                  <a:lnTo>
                    <a:pt x="650" y="211"/>
                  </a:lnTo>
                  <a:moveTo>
                    <a:pt x="815" y="211"/>
                  </a:moveTo>
                  <a:lnTo>
                    <a:pt x="650" y="211"/>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24" name="矩形 2185223"/>
            <p:cNvSpPr/>
            <p:nvPr/>
          </p:nvSpPr>
          <p:spPr>
            <a:xfrm>
              <a:off x="4055" y="2716"/>
              <a:ext cx="172" cy="63"/>
            </a:xfrm>
            <a:prstGeom prst="rect">
              <a:avLst/>
            </a:prstGeom>
            <a:solidFill>
              <a:srgbClr val="C0C0C0"/>
            </a:solidFill>
            <a:ln w="9525">
              <a:noFill/>
            </a:ln>
          </p:spPr>
          <p:txBody>
            <a:bodyPr/>
            <a:lstStyle/>
            <a:p>
              <a:endParaRPr lang="zh-CN" altLang="en-US"/>
            </a:p>
          </p:txBody>
        </p:sp>
        <p:sp>
          <p:nvSpPr>
            <p:cNvPr id="2185225" name="矩形 2185224"/>
            <p:cNvSpPr/>
            <p:nvPr/>
          </p:nvSpPr>
          <p:spPr>
            <a:xfrm>
              <a:off x="4059" y="2716"/>
              <a:ext cx="192"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Ethernet</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26" name="任意多边形 2185225"/>
            <p:cNvSpPr/>
            <p:nvPr/>
          </p:nvSpPr>
          <p:spPr>
            <a:xfrm>
              <a:off x="3395" y="2279"/>
              <a:ext cx="196" cy="257"/>
            </a:xfrm>
            <a:custGeom>
              <a:avLst/>
              <a:gdLst/>
              <a:ahLst/>
              <a:cxnLst/>
              <a:rect l="0" t="0" r="0" b="0"/>
              <a:pathLst>
                <a:path w="196" h="257">
                  <a:moveTo>
                    <a:pt x="41" y="166"/>
                  </a:moveTo>
                  <a:lnTo>
                    <a:pt x="0" y="166"/>
                  </a:lnTo>
                  <a:lnTo>
                    <a:pt x="0" y="257"/>
                  </a:lnTo>
                  <a:lnTo>
                    <a:pt x="196" y="257"/>
                  </a:lnTo>
                  <a:lnTo>
                    <a:pt x="196" y="166"/>
                  </a:lnTo>
                  <a:lnTo>
                    <a:pt x="151" y="166"/>
                  </a:lnTo>
                  <a:lnTo>
                    <a:pt x="151" y="157"/>
                  </a:lnTo>
                  <a:lnTo>
                    <a:pt x="172" y="157"/>
                  </a:lnTo>
                  <a:lnTo>
                    <a:pt x="172" y="0"/>
                  </a:lnTo>
                  <a:lnTo>
                    <a:pt x="24" y="0"/>
                  </a:lnTo>
                  <a:lnTo>
                    <a:pt x="24" y="157"/>
                  </a:lnTo>
                  <a:lnTo>
                    <a:pt x="41" y="157"/>
                  </a:lnTo>
                  <a:lnTo>
                    <a:pt x="41" y="166"/>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27" name="任意多边形 2185226"/>
            <p:cNvSpPr>
              <a:spLocks noEditPoints="1"/>
            </p:cNvSpPr>
            <p:nvPr/>
          </p:nvSpPr>
          <p:spPr>
            <a:xfrm>
              <a:off x="3436" y="2436"/>
              <a:ext cx="110" cy="9"/>
            </a:xfrm>
            <a:custGeom>
              <a:avLst/>
              <a:gdLst/>
              <a:ahLst/>
              <a:cxnLst/>
              <a:rect l="0" t="0" r="0" b="0"/>
              <a:pathLst>
                <a:path w="110" h="9">
                  <a:moveTo>
                    <a:pt x="0" y="9"/>
                  </a:moveTo>
                  <a:lnTo>
                    <a:pt x="110" y="9"/>
                  </a:lnTo>
                  <a:moveTo>
                    <a:pt x="0" y="0"/>
                  </a:moveTo>
                  <a:lnTo>
                    <a:pt x="110"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28" name="任意多边形 2185227"/>
            <p:cNvSpPr>
              <a:spLocks noEditPoints="1"/>
            </p:cNvSpPr>
            <p:nvPr/>
          </p:nvSpPr>
          <p:spPr>
            <a:xfrm>
              <a:off x="3495" y="2454"/>
              <a:ext cx="79" cy="73"/>
            </a:xfrm>
            <a:custGeom>
              <a:avLst/>
              <a:gdLst/>
              <a:ahLst/>
              <a:cxnLst/>
              <a:rect l="0" t="0" r="0" b="0"/>
              <a:pathLst>
                <a:path w="79" h="73">
                  <a:moveTo>
                    <a:pt x="0" y="73"/>
                  </a:moveTo>
                  <a:lnTo>
                    <a:pt x="65" y="73"/>
                  </a:lnTo>
                  <a:lnTo>
                    <a:pt x="65" y="0"/>
                  </a:lnTo>
                  <a:lnTo>
                    <a:pt x="0" y="0"/>
                  </a:lnTo>
                  <a:lnTo>
                    <a:pt x="0" y="73"/>
                  </a:lnTo>
                  <a:close/>
                  <a:moveTo>
                    <a:pt x="72" y="14"/>
                  </a:moveTo>
                  <a:lnTo>
                    <a:pt x="79" y="14"/>
                  </a:lnTo>
                  <a:lnTo>
                    <a:pt x="79" y="0"/>
                  </a:lnTo>
                  <a:lnTo>
                    <a:pt x="72" y="0"/>
                  </a:lnTo>
                  <a:lnTo>
                    <a:pt x="72" y="1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29" name="任意多边形 2185228"/>
            <p:cNvSpPr>
              <a:spLocks noEditPoints="1"/>
            </p:cNvSpPr>
            <p:nvPr/>
          </p:nvSpPr>
          <p:spPr>
            <a:xfrm>
              <a:off x="3495" y="2477"/>
              <a:ext cx="65" cy="27"/>
            </a:xfrm>
            <a:custGeom>
              <a:avLst/>
              <a:gdLst/>
              <a:ahLst/>
              <a:cxnLst/>
              <a:rect l="0" t="0" r="0" b="0"/>
              <a:pathLst>
                <a:path w="65" h="27">
                  <a:moveTo>
                    <a:pt x="0" y="0"/>
                  </a:moveTo>
                  <a:lnTo>
                    <a:pt x="65" y="0"/>
                  </a:lnTo>
                  <a:moveTo>
                    <a:pt x="0" y="27"/>
                  </a:moveTo>
                  <a:lnTo>
                    <a:pt x="65" y="27"/>
                  </a:lnTo>
                  <a:moveTo>
                    <a:pt x="3" y="14"/>
                  </a:moveTo>
                  <a:lnTo>
                    <a:pt x="61" y="14"/>
                  </a:lnTo>
                  <a:moveTo>
                    <a:pt x="37" y="23"/>
                  </a:moveTo>
                  <a:lnTo>
                    <a:pt x="55" y="23"/>
                  </a:lnTo>
                  <a:lnTo>
                    <a:pt x="55" y="5"/>
                  </a:lnTo>
                  <a:lnTo>
                    <a:pt x="37" y="5"/>
                  </a:lnTo>
                  <a:lnTo>
                    <a:pt x="37" y="23"/>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30" name="任意多边形 2185229"/>
            <p:cNvSpPr>
              <a:spLocks noEditPoints="1"/>
            </p:cNvSpPr>
            <p:nvPr/>
          </p:nvSpPr>
          <p:spPr>
            <a:xfrm>
              <a:off x="3402" y="2297"/>
              <a:ext cx="182" cy="171"/>
            </a:xfrm>
            <a:custGeom>
              <a:avLst/>
              <a:gdLst/>
              <a:ahLst/>
              <a:cxnLst/>
              <a:rect l="0" t="0" r="0" b="0"/>
              <a:pathLst>
                <a:path w="182" h="171">
                  <a:moveTo>
                    <a:pt x="151" y="121"/>
                  </a:moveTo>
                  <a:lnTo>
                    <a:pt x="158" y="121"/>
                  </a:lnTo>
                  <a:lnTo>
                    <a:pt x="158" y="121"/>
                  </a:lnTo>
                  <a:lnTo>
                    <a:pt x="151" y="121"/>
                  </a:lnTo>
                  <a:lnTo>
                    <a:pt x="151" y="121"/>
                  </a:lnTo>
                  <a:close/>
                  <a:moveTo>
                    <a:pt x="41" y="103"/>
                  </a:moveTo>
                  <a:lnTo>
                    <a:pt x="41" y="13"/>
                  </a:lnTo>
                  <a:lnTo>
                    <a:pt x="141" y="13"/>
                  </a:lnTo>
                  <a:lnTo>
                    <a:pt x="141" y="103"/>
                  </a:lnTo>
                  <a:lnTo>
                    <a:pt x="41" y="103"/>
                  </a:lnTo>
                  <a:close/>
                  <a:moveTo>
                    <a:pt x="34" y="108"/>
                  </a:moveTo>
                  <a:lnTo>
                    <a:pt x="144" y="108"/>
                  </a:lnTo>
                  <a:lnTo>
                    <a:pt x="144" y="4"/>
                  </a:lnTo>
                  <a:lnTo>
                    <a:pt x="151" y="4"/>
                  </a:lnTo>
                  <a:lnTo>
                    <a:pt x="151" y="0"/>
                  </a:lnTo>
                  <a:lnTo>
                    <a:pt x="31" y="0"/>
                  </a:lnTo>
                  <a:lnTo>
                    <a:pt x="31" y="112"/>
                  </a:lnTo>
                  <a:lnTo>
                    <a:pt x="34" y="112"/>
                  </a:lnTo>
                  <a:lnTo>
                    <a:pt x="34" y="108"/>
                  </a:lnTo>
                  <a:close/>
                  <a:moveTo>
                    <a:pt x="0" y="166"/>
                  </a:moveTo>
                  <a:lnTo>
                    <a:pt x="17" y="166"/>
                  </a:lnTo>
                  <a:lnTo>
                    <a:pt x="17" y="157"/>
                  </a:lnTo>
                  <a:lnTo>
                    <a:pt x="0" y="157"/>
                  </a:lnTo>
                  <a:lnTo>
                    <a:pt x="0" y="166"/>
                  </a:lnTo>
                  <a:close/>
                  <a:moveTo>
                    <a:pt x="106" y="171"/>
                  </a:moveTo>
                  <a:lnTo>
                    <a:pt x="144" y="171"/>
                  </a:lnTo>
                  <a:lnTo>
                    <a:pt x="144" y="166"/>
                  </a:lnTo>
                  <a:lnTo>
                    <a:pt x="106" y="166"/>
                  </a:lnTo>
                  <a:lnTo>
                    <a:pt x="106" y="171"/>
                  </a:lnTo>
                  <a:close/>
                  <a:moveTo>
                    <a:pt x="175" y="162"/>
                  </a:moveTo>
                  <a:lnTo>
                    <a:pt x="182" y="162"/>
                  </a:lnTo>
                  <a:lnTo>
                    <a:pt x="182" y="157"/>
                  </a:lnTo>
                  <a:lnTo>
                    <a:pt x="175" y="157"/>
                  </a:lnTo>
                  <a:lnTo>
                    <a:pt x="175" y="162"/>
                  </a:lnTo>
                  <a:close/>
                  <a:moveTo>
                    <a:pt x="175" y="171"/>
                  </a:moveTo>
                  <a:lnTo>
                    <a:pt x="182" y="171"/>
                  </a:lnTo>
                  <a:lnTo>
                    <a:pt x="182" y="166"/>
                  </a:lnTo>
                  <a:lnTo>
                    <a:pt x="175" y="166"/>
                  </a:lnTo>
                  <a:lnTo>
                    <a:pt x="175" y="171"/>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85231" name="任意多边形 2185230"/>
            <p:cNvSpPr>
              <a:spLocks noEditPoints="1"/>
            </p:cNvSpPr>
            <p:nvPr/>
          </p:nvSpPr>
          <p:spPr>
            <a:xfrm>
              <a:off x="3419" y="2427"/>
              <a:ext cx="148" cy="9"/>
            </a:xfrm>
            <a:custGeom>
              <a:avLst/>
              <a:gdLst/>
              <a:ahLst/>
              <a:cxnLst/>
              <a:rect l="0" t="0" r="0" b="0"/>
              <a:pathLst>
                <a:path w="148" h="9">
                  <a:moveTo>
                    <a:pt x="0" y="0"/>
                  </a:moveTo>
                  <a:lnTo>
                    <a:pt x="148" y="0"/>
                  </a:lnTo>
                  <a:moveTo>
                    <a:pt x="38" y="9"/>
                  </a:moveTo>
                  <a:lnTo>
                    <a:pt x="38" y="0"/>
                  </a:lnTo>
                  <a:moveTo>
                    <a:pt x="72" y="9"/>
                  </a:moveTo>
                  <a:lnTo>
                    <a:pt x="72"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32" name="矩形 2185231"/>
            <p:cNvSpPr/>
            <p:nvPr/>
          </p:nvSpPr>
          <p:spPr>
            <a:xfrm>
              <a:off x="3343" y="2554"/>
              <a:ext cx="296" cy="67"/>
            </a:xfrm>
            <a:prstGeom prst="rect">
              <a:avLst/>
            </a:prstGeom>
            <a:solidFill>
              <a:srgbClr val="FFFFFF"/>
            </a:solidFill>
            <a:ln w="9525">
              <a:noFill/>
            </a:ln>
          </p:spPr>
          <p:txBody>
            <a:bodyPr/>
            <a:lstStyle/>
            <a:p>
              <a:endParaRPr lang="zh-CN" altLang="en-US"/>
            </a:p>
          </p:txBody>
        </p:sp>
        <p:sp>
          <p:nvSpPr>
            <p:cNvPr id="2185233" name="矩形 2185232"/>
            <p:cNvSpPr/>
            <p:nvPr/>
          </p:nvSpPr>
          <p:spPr>
            <a:xfrm>
              <a:off x="3347" y="2558"/>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34" name="任意多边形 2185233"/>
            <p:cNvSpPr/>
            <p:nvPr/>
          </p:nvSpPr>
          <p:spPr>
            <a:xfrm>
              <a:off x="4695" y="2324"/>
              <a:ext cx="196" cy="252"/>
            </a:xfrm>
            <a:custGeom>
              <a:avLst/>
              <a:gdLst/>
              <a:ahLst/>
              <a:cxnLst/>
              <a:rect l="0" t="0" r="0" b="0"/>
              <a:pathLst>
                <a:path w="196" h="252">
                  <a:moveTo>
                    <a:pt x="41" y="167"/>
                  </a:moveTo>
                  <a:lnTo>
                    <a:pt x="0" y="167"/>
                  </a:lnTo>
                  <a:lnTo>
                    <a:pt x="0" y="252"/>
                  </a:lnTo>
                  <a:lnTo>
                    <a:pt x="196" y="252"/>
                  </a:lnTo>
                  <a:lnTo>
                    <a:pt x="196" y="167"/>
                  </a:lnTo>
                  <a:lnTo>
                    <a:pt x="151" y="167"/>
                  </a:lnTo>
                  <a:lnTo>
                    <a:pt x="151" y="153"/>
                  </a:lnTo>
                  <a:lnTo>
                    <a:pt x="169" y="153"/>
                  </a:lnTo>
                  <a:lnTo>
                    <a:pt x="169" y="0"/>
                  </a:lnTo>
                  <a:lnTo>
                    <a:pt x="24" y="0"/>
                  </a:lnTo>
                  <a:lnTo>
                    <a:pt x="24" y="153"/>
                  </a:lnTo>
                  <a:lnTo>
                    <a:pt x="41" y="153"/>
                  </a:lnTo>
                  <a:lnTo>
                    <a:pt x="41" y="167"/>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35" name="任意多边形 2185234"/>
            <p:cNvSpPr>
              <a:spLocks noEditPoints="1"/>
            </p:cNvSpPr>
            <p:nvPr/>
          </p:nvSpPr>
          <p:spPr>
            <a:xfrm>
              <a:off x="4736" y="2477"/>
              <a:ext cx="110" cy="14"/>
            </a:xfrm>
            <a:custGeom>
              <a:avLst/>
              <a:gdLst/>
              <a:ahLst/>
              <a:cxnLst/>
              <a:rect l="0" t="0" r="0" b="0"/>
              <a:pathLst>
                <a:path w="110" h="14">
                  <a:moveTo>
                    <a:pt x="0" y="14"/>
                  </a:moveTo>
                  <a:lnTo>
                    <a:pt x="110" y="14"/>
                  </a:lnTo>
                  <a:moveTo>
                    <a:pt x="0" y="0"/>
                  </a:moveTo>
                  <a:lnTo>
                    <a:pt x="110"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36" name="任意多边形 2185235"/>
            <p:cNvSpPr>
              <a:spLocks noEditPoints="1"/>
            </p:cNvSpPr>
            <p:nvPr/>
          </p:nvSpPr>
          <p:spPr>
            <a:xfrm>
              <a:off x="4795" y="2495"/>
              <a:ext cx="79" cy="72"/>
            </a:xfrm>
            <a:custGeom>
              <a:avLst/>
              <a:gdLst/>
              <a:ahLst/>
              <a:cxnLst/>
              <a:rect l="0" t="0" r="0" b="0"/>
              <a:pathLst>
                <a:path w="79" h="72">
                  <a:moveTo>
                    <a:pt x="0" y="72"/>
                  </a:moveTo>
                  <a:lnTo>
                    <a:pt x="65" y="72"/>
                  </a:lnTo>
                  <a:lnTo>
                    <a:pt x="65" y="0"/>
                  </a:lnTo>
                  <a:lnTo>
                    <a:pt x="0" y="0"/>
                  </a:lnTo>
                  <a:lnTo>
                    <a:pt x="0" y="72"/>
                  </a:lnTo>
                  <a:close/>
                  <a:moveTo>
                    <a:pt x="69" y="14"/>
                  </a:moveTo>
                  <a:lnTo>
                    <a:pt x="79" y="14"/>
                  </a:lnTo>
                  <a:lnTo>
                    <a:pt x="79" y="0"/>
                  </a:lnTo>
                  <a:lnTo>
                    <a:pt x="69" y="0"/>
                  </a:lnTo>
                  <a:lnTo>
                    <a:pt x="69" y="1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37" name="任意多边形 2185236"/>
            <p:cNvSpPr>
              <a:spLocks noEditPoints="1"/>
            </p:cNvSpPr>
            <p:nvPr/>
          </p:nvSpPr>
          <p:spPr>
            <a:xfrm>
              <a:off x="4795" y="2522"/>
              <a:ext cx="65" cy="23"/>
            </a:xfrm>
            <a:custGeom>
              <a:avLst/>
              <a:gdLst/>
              <a:ahLst/>
              <a:cxnLst/>
              <a:rect l="0" t="0" r="0" b="0"/>
              <a:pathLst>
                <a:path w="65" h="23">
                  <a:moveTo>
                    <a:pt x="0" y="0"/>
                  </a:moveTo>
                  <a:lnTo>
                    <a:pt x="65" y="0"/>
                  </a:lnTo>
                  <a:moveTo>
                    <a:pt x="0" y="23"/>
                  </a:moveTo>
                  <a:lnTo>
                    <a:pt x="65" y="23"/>
                  </a:lnTo>
                  <a:moveTo>
                    <a:pt x="3" y="9"/>
                  </a:moveTo>
                  <a:lnTo>
                    <a:pt x="62" y="9"/>
                  </a:lnTo>
                  <a:moveTo>
                    <a:pt x="38" y="18"/>
                  </a:moveTo>
                  <a:lnTo>
                    <a:pt x="55" y="18"/>
                  </a:lnTo>
                  <a:lnTo>
                    <a:pt x="55" y="5"/>
                  </a:lnTo>
                  <a:lnTo>
                    <a:pt x="38" y="5"/>
                  </a:lnTo>
                  <a:lnTo>
                    <a:pt x="38" y="18"/>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38" name="任意多边形 2185237"/>
            <p:cNvSpPr>
              <a:spLocks noEditPoints="1"/>
            </p:cNvSpPr>
            <p:nvPr/>
          </p:nvSpPr>
          <p:spPr>
            <a:xfrm>
              <a:off x="4702" y="2337"/>
              <a:ext cx="182" cy="176"/>
            </a:xfrm>
            <a:custGeom>
              <a:avLst/>
              <a:gdLst/>
              <a:ahLst/>
              <a:cxnLst/>
              <a:rect l="0" t="0" r="0" b="0"/>
              <a:pathLst>
                <a:path w="182" h="176">
                  <a:moveTo>
                    <a:pt x="151" y="126"/>
                  </a:moveTo>
                  <a:lnTo>
                    <a:pt x="158" y="126"/>
                  </a:lnTo>
                  <a:lnTo>
                    <a:pt x="158" y="122"/>
                  </a:lnTo>
                  <a:lnTo>
                    <a:pt x="151" y="122"/>
                  </a:lnTo>
                  <a:lnTo>
                    <a:pt x="151" y="126"/>
                  </a:lnTo>
                  <a:close/>
                  <a:moveTo>
                    <a:pt x="41" y="104"/>
                  </a:moveTo>
                  <a:lnTo>
                    <a:pt x="41" y="14"/>
                  </a:lnTo>
                  <a:lnTo>
                    <a:pt x="141" y="14"/>
                  </a:lnTo>
                  <a:lnTo>
                    <a:pt x="141" y="104"/>
                  </a:lnTo>
                  <a:lnTo>
                    <a:pt x="41" y="104"/>
                  </a:lnTo>
                  <a:close/>
                  <a:moveTo>
                    <a:pt x="34" y="108"/>
                  </a:moveTo>
                  <a:lnTo>
                    <a:pt x="144" y="108"/>
                  </a:lnTo>
                  <a:lnTo>
                    <a:pt x="144" y="9"/>
                  </a:lnTo>
                  <a:lnTo>
                    <a:pt x="151" y="9"/>
                  </a:lnTo>
                  <a:lnTo>
                    <a:pt x="151" y="0"/>
                  </a:lnTo>
                  <a:lnTo>
                    <a:pt x="31" y="0"/>
                  </a:lnTo>
                  <a:lnTo>
                    <a:pt x="31" y="117"/>
                  </a:lnTo>
                  <a:lnTo>
                    <a:pt x="34" y="117"/>
                  </a:lnTo>
                  <a:lnTo>
                    <a:pt x="34" y="108"/>
                  </a:lnTo>
                  <a:close/>
                  <a:moveTo>
                    <a:pt x="0" y="167"/>
                  </a:moveTo>
                  <a:lnTo>
                    <a:pt x="17" y="167"/>
                  </a:lnTo>
                  <a:lnTo>
                    <a:pt x="17" y="158"/>
                  </a:lnTo>
                  <a:lnTo>
                    <a:pt x="0" y="158"/>
                  </a:lnTo>
                  <a:lnTo>
                    <a:pt x="0" y="167"/>
                  </a:lnTo>
                  <a:close/>
                  <a:moveTo>
                    <a:pt x="107" y="176"/>
                  </a:moveTo>
                  <a:lnTo>
                    <a:pt x="144" y="176"/>
                  </a:lnTo>
                  <a:lnTo>
                    <a:pt x="144" y="172"/>
                  </a:lnTo>
                  <a:lnTo>
                    <a:pt x="107" y="172"/>
                  </a:lnTo>
                  <a:lnTo>
                    <a:pt x="107" y="176"/>
                  </a:lnTo>
                  <a:close/>
                  <a:moveTo>
                    <a:pt x="175" y="163"/>
                  </a:moveTo>
                  <a:lnTo>
                    <a:pt x="182" y="163"/>
                  </a:lnTo>
                  <a:lnTo>
                    <a:pt x="182" y="158"/>
                  </a:lnTo>
                  <a:lnTo>
                    <a:pt x="175" y="158"/>
                  </a:lnTo>
                  <a:lnTo>
                    <a:pt x="175" y="163"/>
                  </a:lnTo>
                  <a:close/>
                  <a:moveTo>
                    <a:pt x="175" y="172"/>
                  </a:moveTo>
                  <a:lnTo>
                    <a:pt x="182" y="172"/>
                  </a:lnTo>
                  <a:lnTo>
                    <a:pt x="182" y="167"/>
                  </a:lnTo>
                  <a:lnTo>
                    <a:pt x="175" y="167"/>
                  </a:lnTo>
                  <a:lnTo>
                    <a:pt x="175" y="172"/>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85239" name="任意多边形 2185238"/>
            <p:cNvSpPr>
              <a:spLocks noEditPoints="1"/>
            </p:cNvSpPr>
            <p:nvPr/>
          </p:nvSpPr>
          <p:spPr>
            <a:xfrm>
              <a:off x="4719" y="2468"/>
              <a:ext cx="145" cy="9"/>
            </a:xfrm>
            <a:custGeom>
              <a:avLst/>
              <a:gdLst/>
              <a:ahLst/>
              <a:cxnLst/>
              <a:rect l="0" t="0" r="0" b="0"/>
              <a:pathLst>
                <a:path w="145" h="9">
                  <a:moveTo>
                    <a:pt x="0" y="0"/>
                  </a:moveTo>
                  <a:lnTo>
                    <a:pt x="145" y="0"/>
                  </a:lnTo>
                  <a:moveTo>
                    <a:pt x="38" y="9"/>
                  </a:moveTo>
                  <a:lnTo>
                    <a:pt x="38" y="0"/>
                  </a:lnTo>
                  <a:moveTo>
                    <a:pt x="72" y="9"/>
                  </a:moveTo>
                  <a:lnTo>
                    <a:pt x="72"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40" name="矩形 2185239"/>
            <p:cNvSpPr/>
            <p:nvPr/>
          </p:nvSpPr>
          <p:spPr>
            <a:xfrm>
              <a:off x="4644" y="2599"/>
              <a:ext cx="295" cy="63"/>
            </a:xfrm>
            <a:prstGeom prst="rect">
              <a:avLst/>
            </a:prstGeom>
            <a:solidFill>
              <a:srgbClr val="FFFFFF"/>
            </a:solidFill>
            <a:ln w="9525">
              <a:noFill/>
            </a:ln>
          </p:spPr>
          <p:txBody>
            <a:bodyPr/>
            <a:lstStyle/>
            <a:p>
              <a:endParaRPr lang="zh-CN" altLang="en-US"/>
            </a:p>
          </p:txBody>
        </p:sp>
        <p:sp>
          <p:nvSpPr>
            <p:cNvPr id="2185241" name="矩形 2185240"/>
            <p:cNvSpPr/>
            <p:nvPr/>
          </p:nvSpPr>
          <p:spPr>
            <a:xfrm>
              <a:off x="4647" y="2599"/>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42" name="任意多边形 2185241"/>
            <p:cNvSpPr>
              <a:spLocks noEditPoints="1"/>
            </p:cNvSpPr>
            <p:nvPr/>
          </p:nvSpPr>
          <p:spPr>
            <a:xfrm>
              <a:off x="4011" y="2279"/>
              <a:ext cx="261" cy="257"/>
            </a:xfrm>
            <a:custGeom>
              <a:avLst/>
              <a:gdLst/>
              <a:ahLst/>
              <a:cxnLst/>
              <a:rect l="0" t="0" r="0" b="0"/>
              <a:pathLst>
                <a:path w="261" h="257">
                  <a:moveTo>
                    <a:pt x="0" y="257"/>
                  </a:moveTo>
                  <a:lnTo>
                    <a:pt x="0" y="252"/>
                  </a:lnTo>
                  <a:lnTo>
                    <a:pt x="27" y="234"/>
                  </a:lnTo>
                  <a:lnTo>
                    <a:pt x="27" y="0"/>
                  </a:lnTo>
                  <a:lnTo>
                    <a:pt x="96" y="0"/>
                  </a:lnTo>
                  <a:lnTo>
                    <a:pt x="96" y="234"/>
                  </a:lnTo>
                  <a:lnTo>
                    <a:pt x="123" y="252"/>
                  </a:lnTo>
                  <a:lnTo>
                    <a:pt x="123" y="257"/>
                  </a:lnTo>
                  <a:lnTo>
                    <a:pt x="0" y="257"/>
                  </a:lnTo>
                  <a:close/>
                  <a:moveTo>
                    <a:pt x="106" y="221"/>
                  </a:moveTo>
                  <a:lnTo>
                    <a:pt x="130" y="221"/>
                  </a:lnTo>
                  <a:lnTo>
                    <a:pt x="158" y="230"/>
                  </a:lnTo>
                  <a:lnTo>
                    <a:pt x="158" y="248"/>
                  </a:lnTo>
                  <a:lnTo>
                    <a:pt x="130" y="248"/>
                  </a:lnTo>
                  <a:lnTo>
                    <a:pt x="130" y="257"/>
                  </a:lnTo>
                  <a:lnTo>
                    <a:pt x="237" y="257"/>
                  </a:lnTo>
                  <a:lnTo>
                    <a:pt x="237" y="248"/>
                  </a:lnTo>
                  <a:lnTo>
                    <a:pt x="209" y="248"/>
                  </a:lnTo>
                  <a:lnTo>
                    <a:pt x="209" y="230"/>
                  </a:lnTo>
                  <a:lnTo>
                    <a:pt x="237" y="221"/>
                  </a:lnTo>
                  <a:lnTo>
                    <a:pt x="261" y="221"/>
                  </a:lnTo>
                  <a:lnTo>
                    <a:pt x="261" y="63"/>
                  </a:lnTo>
                  <a:lnTo>
                    <a:pt x="106" y="63"/>
                  </a:lnTo>
                  <a:lnTo>
                    <a:pt x="106" y="221"/>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43" name="任意多边形 2185242"/>
            <p:cNvSpPr>
              <a:spLocks noEditPoints="1"/>
            </p:cNvSpPr>
            <p:nvPr/>
          </p:nvSpPr>
          <p:spPr>
            <a:xfrm>
              <a:off x="4038" y="2288"/>
              <a:ext cx="210" cy="248"/>
            </a:xfrm>
            <a:custGeom>
              <a:avLst/>
              <a:gdLst/>
              <a:ahLst/>
              <a:cxnLst/>
              <a:rect l="0" t="0" r="0" b="0"/>
              <a:pathLst>
                <a:path w="210" h="248">
                  <a:moveTo>
                    <a:pt x="0" y="225"/>
                  </a:moveTo>
                  <a:lnTo>
                    <a:pt x="0" y="248"/>
                  </a:lnTo>
                  <a:moveTo>
                    <a:pt x="69" y="225"/>
                  </a:moveTo>
                  <a:lnTo>
                    <a:pt x="69" y="248"/>
                  </a:lnTo>
                  <a:moveTo>
                    <a:pt x="21" y="72"/>
                  </a:moveTo>
                  <a:lnTo>
                    <a:pt x="48" y="72"/>
                  </a:lnTo>
                  <a:moveTo>
                    <a:pt x="17" y="45"/>
                  </a:moveTo>
                  <a:lnTo>
                    <a:pt x="52" y="45"/>
                  </a:lnTo>
                  <a:moveTo>
                    <a:pt x="10" y="0"/>
                  </a:moveTo>
                  <a:lnTo>
                    <a:pt x="62" y="0"/>
                  </a:lnTo>
                  <a:lnTo>
                    <a:pt x="62" y="148"/>
                  </a:lnTo>
                  <a:lnTo>
                    <a:pt x="10" y="148"/>
                  </a:lnTo>
                  <a:lnTo>
                    <a:pt x="10" y="0"/>
                  </a:lnTo>
                  <a:moveTo>
                    <a:pt x="131" y="239"/>
                  </a:moveTo>
                  <a:lnTo>
                    <a:pt x="182" y="239"/>
                  </a:lnTo>
                  <a:moveTo>
                    <a:pt x="131" y="221"/>
                  </a:moveTo>
                  <a:lnTo>
                    <a:pt x="182" y="221"/>
                  </a:lnTo>
                  <a:moveTo>
                    <a:pt x="103" y="212"/>
                  </a:moveTo>
                  <a:lnTo>
                    <a:pt x="210" y="212"/>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44" name="任意多边形 2185243"/>
            <p:cNvSpPr>
              <a:spLocks noEditPoints="1"/>
            </p:cNvSpPr>
            <p:nvPr/>
          </p:nvSpPr>
          <p:spPr>
            <a:xfrm>
              <a:off x="4045" y="2450"/>
              <a:ext cx="55" cy="68"/>
            </a:xfrm>
            <a:custGeom>
              <a:avLst/>
              <a:gdLst/>
              <a:ahLst/>
              <a:cxnLst/>
              <a:rect l="0" t="0" r="0" b="0"/>
              <a:pathLst>
                <a:path w="55" h="68">
                  <a:moveTo>
                    <a:pt x="0" y="41"/>
                  </a:moveTo>
                  <a:lnTo>
                    <a:pt x="3" y="41"/>
                  </a:lnTo>
                  <a:lnTo>
                    <a:pt x="3" y="0"/>
                  </a:lnTo>
                  <a:lnTo>
                    <a:pt x="0" y="0"/>
                  </a:lnTo>
                  <a:lnTo>
                    <a:pt x="0" y="41"/>
                  </a:lnTo>
                  <a:close/>
                  <a:moveTo>
                    <a:pt x="7" y="41"/>
                  </a:moveTo>
                  <a:lnTo>
                    <a:pt x="14" y="41"/>
                  </a:lnTo>
                  <a:lnTo>
                    <a:pt x="14" y="0"/>
                  </a:lnTo>
                  <a:lnTo>
                    <a:pt x="7" y="0"/>
                  </a:lnTo>
                  <a:lnTo>
                    <a:pt x="7" y="41"/>
                  </a:lnTo>
                  <a:close/>
                  <a:moveTo>
                    <a:pt x="17" y="41"/>
                  </a:moveTo>
                  <a:lnTo>
                    <a:pt x="21" y="41"/>
                  </a:lnTo>
                  <a:lnTo>
                    <a:pt x="21" y="0"/>
                  </a:lnTo>
                  <a:lnTo>
                    <a:pt x="17" y="0"/>
                  </a:lnTo>
                  <a:lnTo>
                    <a:pt x="17" y="41"/>
                  </a:lnTo>
                  <a:close/>
                  <a:moveTo>
                    <a:pt x="24" y="41"/>
                  </a:moveTo>
                  <a:lnTo>
                    <a:pt x="31" y="41"/>
                  </a:lnTo>
                  <a:lnTo>
                    <a:pt x="31" y="0"/>
                  </a:lnTo>
                  <a:lnTo>
                    <a:pt x="24" y="0"/>
                  </a:lnTo>
                  <a:lnTo>
                    <a:pt x="24" y="41"/>
                  </a:lnTo>
                  <a:close/>
                  <a:moveTo>
                    <a:pt x="34" y="41"/>
                  </a:moveTo>
                  <a:lnTo>
                    <a:pt x="38" y="41"/>
                  </a:lnTo>
                  <a:lnTo>
                    <a:pt x="38" y="0"/>
                  </a:lnTo>
                  <a:lnTo>
                    <a:pt x="34" y="0"/>
                  </a:lnTo>
                  <a:lnTo>
                    <a:pt x="34" y="41"/>
                  </a:lnTo>
                  <a:close/>
                  <a:moveTo>
                    <a:pt x="45" y="41"/>
                  </a:moveTo>
                  <a:lnTo>
                    <a:pt x="48" y="41"/>
                  </a:lnTo>
                  <a:lnTo>
                    <a:pt x="48" y="0"/>
                  </a:lnTo>
                  <a:lnTo>
                    <a:pt x="45" y="0"/>
                  </a:lnTo>
                  <a:lnTo>
                    <a:pt x="45" y="41"/>
                  </a:lnTo>
                  <a:close/>
                  <a:moveTo>
                    <a:pt x="52" y="41"/>
                  </a:moveTo>
                  <a:lnTo>
                    <a:pt x="55" y="41"/>
                  </a:lnTo>
                  <a:lnTo>
                    <a:pt x="55" y="0"/>
                  </a:lnTo>
                  <a:lnTo>
                    <a:pt x="52" y="0"/>
                  </a:lnTo>
                  <a:lnTo>
                    <a:pt x="52" y="41"/>
                  </a:lnTo>
                  <a:close/>
                  <a:moveTo>
                    <a:pt x="52" y="68"/>
                  </a:moveTo>
                  <a:lnTo>
                    <a:pt x="55" y="68"/>
                  </a:lnTo>
                  <a:lnTo>
                    <a:pt x="55" y="45"/>
                  </a:lnTo>
                  <a:lnTo>
                    <a:pt x="52" y="45"/>
                  </a:lnTo>
                  <a:lnTo>
                    <a:pt x="52" y="68"/>
                  </a:lnTo>
                  <a:close/>
                  <a:moveTo>
                    <a:pt x="45" y="68"/>
                  </a:moveTo>
                  <a:lnTo>
                    <a:pt x="48" y="68"/>
                  </a:lnTo>
                  <a:lnTo>
                    <a:pt x="48" y="45"/>
                  </a:lnTo>
                  <a:lnTo>
                    <a:pt x="45" y="45"/>
                  </a:lnTo>
                  <a:lnTo>
                    <a:pt x="45" y="68"/>
                  </a:lnTo>
                  <a:close/>
                  <a:moveTo>
                    <a:pt x="34" y="68"/>
                  </a:moveTo>
                  <a:lnTo>
                    <a:pt x="38" y="68"/>
                  </a:lnTo>
                  <a:lnTo>
                    <a:pt x="38" y="45"/>
                  </a:lnTo>
                  <a:lnTo>
                    <a:pt x="34" y="45"/>
                  </a:lnTo>
                  <a:lnTo>
                    <a:pt x="34" y="68"/>
                  </a:lnTo>
                  <a:close/>
                  <a:moveTo>
                    <a:pt x="24" y="68"/>
                  </a:moveTo>
                  <a:lnTo>
                    <a:pt x="31" y="68"/>
                  </a:lnTo>
                  <a:lnTo>
                    <a:pt x="31" y="45"/>
                  </a:lnTo>
                  <a:lnTo>
                    <a:pt x="24" y="45"/>
                  </a:lnTo>
                  <a:lnTo>
                    <a:pt x="24" y="68"/>
                  </a:lnTo>
                  <a:close/>
                  <a:moveTo>
                    <a:pt x="17" y="68"/>
                  </a:moveTo>
                  <a:lnTo>
                    <a:pt x="21" y="68"/>
                  </a:lnTo>
                  <a:lnTo>
                    <a:pt x="21" y="45"/>
                  </a:lnTo>
                  <a:lnTo>
                    <a:pt x="17" y="45"/>
                  </a:lnTo>
                  <a:lnTo>
                    <a:pt x="17" y="68"/>
                  </a:lnTo>
                  <a:close/>
                  <a:moveTo>
                    <a:pt x="7" y="68"/>
                  </a:moveTo>
                  <a:lnTo>
                    <a:pt x="14" y="68"/>
                  </a:lnTo>
                  <a:lnTo>
                    <a:pt x="14" y="45"/>
                  </a:lnTo>
                  <a:lnTo>
                    <a:pt x="7" y="45"/>
                  </a:lnTo>
                  <a:lnTo>
                    <a:pt x="7" y="68"/>
                  </a:lnTo>
                  <a:close/>
                  <a:moveTo>
                    <a:pt x="0" y="68"/>
                  </a:moveTo>
                  <a:lnTo>
                    <a:pt x="3" y="68"/>
                  </a:lnTo>
                  <a:lnTo>
                    <a:pt x="3" y="45"/>
                  </a:lnTo>
                  <a:lnTo>
                    <a:pt x="0" y="45"/>
                  </a:lnTo>
                  <a:lnTo>
                    <a:pt x="0" y="68"/>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45" name="任意多边形 2185244"/>
            <p:cNvSpPr>
              <a:spLocks noEditPoints="1"/>
            </p:cNvSpPr>
            <p:nvPr/>
          </p:nvSpPr>
          <p:spPr>
            <a:xfrm>
              <a:off x="4052" y="2297"/>
              <a:ext cx="41" cy="126"/>
            </a:xfrm>
            <a:custGeom>
              <a:avLst/>
              <a:gdLst/>
              <a:ahLst/>
              <a:cxnLst/>
              <a:rect l="0" t="0" r="0" b="0"/>
              <a:pathLst>
                <a:path w="41" h="126">
                  <a:moveTo>
                    <a:pt x="0" y="0"/>
                  </a:moveTo>
                  <a:lnTo>
                    <a:pt x="0" y="18"/>
                  </a:lnTo>
                  <a:lnTo>
                    <a:pt x="41" y="18"/>
                  </a:lnTo>
                  <a:lnTo>
                    <a:pt x="41" y="0"/>
                  </a:lnTo>
                  <a:lnTo>
                    <a:pt x="0" y="0"/>
                  </a:lnTo>
                  <a:moveTo>
                    <a:pt x="0" y="0"/>
                  </a:moveTo>
                  <a:lnTo>
                    <a:pt x="3" y="4"/>
                  </a:lnTo>
                  <a:lnTo>
                    <a:pt x="38" y="4"/>
                  </a:lnTo>
                  <a:lnTo>
                    <a:pt x="41" y="0"/>
                  </a:lnTo>
                  <a:moveTo>
                    <a:pt x="0" y="45"/>
                  </a:moveTo>
                  <a:lnTo>
                    <a:pt x="41" y="45"/>
                  </a:lnTo>
                  <a:lnTo>
                    <a:pt x="41" y="27"/>
                  </a:lnTo>
                  <a:lnTo>
                    <a:pt x="0" y="27"/>
                  </a:lnTo>
                  <a:lnTo>
                    <a:pt x="0" y="45"/>
                  </a:lnTo>
                  <a:moveTo>
                    <a:pt x="0" y="72"/>
                  </a:moveTo>
                  <a:lnTo>
                    <a:pt x="41" y="72"/>
                  </a:lnTo>
                  <a:lnTo>
                    <a:pt x="41" y="49"/>
                  </a:lnTo>
                  <a:lnTo>
                    <a:pt x="0" y="49"/>
                  </a:lnTo>
                  <a:lnTo>
                    <a:pt x="0" y="72"/>
                  </a:lnTo>
                  <a:moveTo>
                    <a:pt x="0" y="99"/>
                  </a:moveTo>
                  <a:lnTo>
                    <a:pt x="41" y="99"/>
                  </a:lnTo>
                  <a:lnTo>
                    <a:pt x="41" y="76"/>
                  </a:lnTo>
                  <a:lnTo>
                    <a:pt x="0" y="76"/>
                  </a:lnTo>
                  <a:lnTo>
                    <a:pt x="0" y="99"/>
                  </a:lnTo>
                  <a:moveTo>
                    <a:pt x="0" y="126"/>
                  </a:moveTo>
                  <a:lnTo>
                    <a:pt x="41" y="126"/>
                  </a:lnTo>
                  <a:lnTo>
                    <a:pt x="41" y="103"/>
                  </a:lnTo>
                  <a:lnTo>
                    <a:pt x="0" y="103"/>
                  </a:lnTo>
                  <a:lnTo>
                    <a:pt x="0" y="126"/>
                  </a:lnTo>
                  <a:moveTo>
                    <a:pt x="0" y="18"/>
                  </a:moveTo>
                  <a:lnTo>
                    <a:pt x="3" y="4"/>
                  </a:lnTo>
                  <a:moveTo>
                    <a:pt x="38" y="4"/>
                  </a:moveTo>
                  <a:lnTo>
                    <a:pt x="41" y="18"/>
                  </a:lnTo>
                  <a:moveTo>
                    <a:pt x="0" y="94"/>
                  </a:moveTo>
                  <a:lnTo>
                    <a:pt x="31" y="94"/>
                  </a:lnTo>
                  <a:moveTo>
                    <a:pt x="0" y="94"/>
                  </a:moveTo>
                  <a:lnTo>
                    <a:pt x="31" y="94"/>
                  </a:lnTo>
                  <a:moveTo>
                    <a:pt x="0" y="90"/>
                  </a:moveTo>
                  <a:lnTo>
                    <a:pt x="31" y="90"/>
                  </a:lnTo>
                  <a:moveTo>
                    <a:pt x="0" y="85"/>
                  </a:moveTo>
                  <a:lnTo>
                    <a:pt x="31" y="85"/>
                  </a:lnTo>
                  <a:moveTo>
                    <a:pt x="0" y="81"/>
                  </a:moveTo>
                  <a:lnTo>
                    <a:pt x="31" y="81"/>
                  </a:lnTo>
                  <a:moveTo>
                    <a:pt x="20" y="40"/>
                  </a:moveTo>
                  <a:lnTo>
                    <a:pt x="34" y="40"/>
                  </a:lnTo>
                  <a:lnTo>
                    <a:pt x="34" y="31"/>
                  </a:lnTo>
                  <a:lnTo>
                    <a:pt x="20" y="31"/>
                  </a:lnTo>
                  <a:lnTo>
                    <a:pt x="20" y="40"/>
                  </a:lnTo>
                  <a:moveTo>
                    <a:pt x="34" y="67"/>
                  </a:moveTo>
                  <a:lnTo>
                    <a:pt x="38" y="67"/>
                  </a:lnTo>
                  <a:lnTo>
                    <a:pt x="38" y="67"/>
                  </a:lnTo>
                  <a:lnTo>
                    <a:pt x="34" y="67"/>
                  </a:lnTo>
                  <a:lnTo>
                    <a:pt x="34" y="67"/>
                  </a:lnTo>
                  <a:moveTo>
                    <a:pt x="34" y="85"/>
                  </a:moveTo>
                  <a:lnTo>
                    <a:pt x="38" y="85"/>
                  </a:lnTo>
                  <a:lnTo>
                    <a:pt x="38" y="81"/>
                  </a:lnTo>
                  <a:lnTo>
                    <a:pt x="34" y="81"/>
                  </a:lnTo>
                  <a:lnTo>
                    <a:pt x="34" y="85"/>
                  </a:lnTo>
                  <a:moveTo>
                    <a:pt x="34" y="90"/>
                  </a:moveTo>
                  <a:lnTo>
                    <a:pt x="38" y="90"/>
                  </a:lnTo>
                  <a:lnTo>
                    <a:pt x="38" y="85"/>
                  </a:lnTo>
                  <a:lnTo>
                    <a:pt x="34" y="85"/>
                  </a:lnTo>
                  <a:lnTo>
                    <a:pt x="34" y="9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46" name="任意多边形 2185245"/>
            <p:cNvSpPr>
              <a:spLocks noEditPoints="1"/>
            </p:cNvSpPr>
            <p:nvPr/>
          </p:nvSpPr>
          <p:spPr>
            <a:xfrm>
              <a:off x="4066" y="2355"/>
              <a:ext cx="203" cy="136"/>
            </a:xfrm>
            <a:custGeom>
              <a:avLst/>
              <a:gdLst/>
              <a:ahLst/>
              <a:cxnLst/>
              <a:rect l="0" t="0" r="0" b="0"/>
              <a:pathLst>
                <a:path w="203" h="136">
                  <a:moveTo>
                    <a:pt x="0" y="5"/>
                  </a:moveTo>
                  <a:lnTo>
                    <a:pt x="13" y="5"/>
                  </a:lnTo>
                  <a:lnTo>
                    <a:pt x="13" y="0"/>
                  </a:lnTo>
                  <a:lnTo>
                    <a:pt x="0" y="0"/>
                  </a:lnTo>
                  <a:lnTo>
                    <a:pt x="0" y="5"/>
                  </a:lnTo>
                  <a:close/>
                  <a:moveTo>
                    <a:pt x="196" y="136"/>
                  </a:moveTo>
                  <a:lnTo>
                    <a:pt x="203" y="136"/>
                  </a:lnTo>
                  <a:lnTo>
                    <a:pt x="203" y="136"/>
                  </a:lnTo>
                  <a:lnTo>
                    <a:pt x="196" y="136"/>
                  </a:lnTo>
                  <a:lnTo>
                    <a:pt x="196" y="136"/>
                  </a:lnTo>
                  <a:close/>
                  <a:moveTo>
                    <a:pt x="75" y="108"/>
                  </a:moveTo>
                  <a:lnTo>
                    <a:pt x="75" y="18"/>
                  </a:lnTo>
                  <a:lnTo>
                    <a:pt x="182" y="18"/>
                  </a:lnTo>
                  <a:lnTo>
                    <a:pt x="182" y="108"/>
                  </a:lnTo>
                  <a:lnTo>
                    <a:pt x="75" y="108"/>
                  </a:lnTo>
                  <a:close/>
                  <a:moveTo>
                    <a:pt x="68" y="113"/>
                  </a:moveTo>
                  <a:lnTo>
                    <a:pt x="185" y="113"/>
                  </a:lnTo>
                  <a:lnTo>
                    <a:pt x="185" y="14"/>
                  </a:lnTo>
                  <a:lnTo>
                    <a:pt x="192" y="14"/>
                  </a:lnTo>
                  <a:lnTo>
                    <a:pt x="192" y="5"/>
                  </a:lnTo>
                  <a:lnTo>
                    <a:pt x="65" y="5"/>
                  </a:lnTo>
                  <a:lnTo>
                    <a:pt x="65" y="9"/>
                  </a:lnTo>
                  <a:lnTo>
                    <a:pt x="65" y="117"/>
                  </a:lnTo>
                  <a:lnTo>
                    <a:pt x="68" y="117"/>
                  </a:lnTo>
                  <a:lnTo>
                    <a:pt x="68" y="113"/>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85247" name="任意多边形 2185246"/>
            <p:cNvSpPr>
              <a:spLocks noEditPoints="1"/>
            </p:cNvSpPr>
            <p:nvPr/>
          </p:nvSpPr>
          <p:spPr>
            <a:xfrm>
              <a:off x="4117" y="2491"/>
              <a:ext cx="76" cy="9"/>
            </a:xfrm>
            <a:custGeom>
              <a:avLst/>
              <a:gdLst/>
              <a:ahLst/>
              <a:cxnLst/>
              <a:rect l="0" t="0" r="0" b="0"/>
              <a:pathLst>
                <a:path w="76" h="9">
                  <a:moveTo>
                    <a:pt x="0" y="0"/>
                  </a:moveTo>
                  <a:lnTo>
                    <a:pt x="76" y="0"/>
                  </a:lnTo>
                  <a:lnTo>
                    <a:pt x="76" y="9"/>
                  </a:lnTo>
                  <a:moveTo>
                    <a:pt x="38" y="9"/>
                  </a:moveTo>
                  <a:lnTo>
                    <a:pt x="38"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48" name="矩形 2185247"/>
            <p:cNvSpPr/>
            <p:nvPr/>
          </p:nvSpPr>
          <p:spPr>
            <a:xfrm>
              <a:off x="3993" y="2554"/>
              <a:ext cx="296" cy="67"/>
            </a:xfrm>
            <a:prstGeom prst="rect">
              <a:avLst/>
            </a:prstGeom>
            <a:solidFill>
              <a:srgbClr val="FFFFFF"/>
            </a:solidFill>
            <a:ln w="9525">
              <a:noFill/>
            </a:ln>
          </p:spPr>
          <p:txBody>
            <a:bodyPr/>
            <a:lstStyle/>
            <a:p>
              <a:endParaRPr lang="zh-CN" altLang="en-US"/>
            </a:p>
          </p:txBody>
        </p:sp>
        <p:sp>
          <p:nvSpPr>
            <p:cNvPr id="2185249" name="矩形 2185248"/>
            <p:cNvSpPr/>
            <p:nvPr/>
          </p:nvSpPr>
          <p:spPr>
            <a:xfrm>
              <a:off x="3997" y="2558"/>
              <a:ext cx="336"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50" name="任意多边形 2185249"/>
            <p:cNvSpPr/>
            <p:nvPr/>
          </p:nvSpPr>
          <p:spPr>
            <a:xfrm>
              <a:off x="3753" y="3004"/>
              <a:ext cx="130" cy="167"/>
            </a:xfrm>
            <a:custGeom>
              <a:avLst/>
              <a:gdLst/>
              <a:ahLst/>
              <a:cxnLst/>
              <a:rect l="0" t="0" r="0" b="0"/>
              <a:pathLst>
                <a:path w="130" h="167">
                  <a:moveTo>
                    <a:pt x="10" y="99"/>
                  </a:moveTo>
                  <a:lnTo>
                    <a:pt x="10" y="0"/>
                  </a:lnTo>
                  <a:lnTo>
                    <a:pt x="120" y="0"/>
                  </a:lnTo>
                  <a:lnTo>
                    <a:pt x="120" y="99"/>
                  </a:lnTo>
                  <a:lnTo>
                    <a:pt x="130" y="153"/>
                  </a:lnTo>
                  <a:lnTo>
                    <a:pt x="130" y="167"/>
                  </a:lnTo>
                  <a:lnTo>
                    <a:pt x="0" y="167"/>
                  </a:lnTo>
                  <a:lnTo>
                    <a:pt x="0" y="153"/>
                  </a:lnTo>
                  <a:lnTo>
                    <a:pt x="10" y="99"/>
                  </a:lnTo>
                  <a:close/>
                </a:path>
              </a:pathLst>
            </a:custGeom>
            <a:solidFill>
              <a:srgbClr val="C0C0C0"/>
            </a:solidFill>
            <a:ln w="4763" cap="flat" cmpd="sng">
              <a:solidFill>
                <a:srgbClr val="000000"/>
              </a:solidFill>
              <a:prstDash val="solid"/>
              <a:headEnd type="none" w="med" len="med"/>
              <a:tailEnd type="none" w="med" len="med"/>
            </a:ln>
          </p:spPr>
          <p:txBody>
            <a:bodyPr/>
            <a:lstStyle/>
            <a:p>
              <a:endParaRPr lang="zh-CN" altLang="en-US"/>
            </a:p>
          </p:txBody>
        </p:sp>
        <p:sp>
          <p:nvSpPr>
            <p:cNvPr id="2185251" name="任意多边形 2185250"/>
            <p:cNvSpPr>
              <a:spLocks noEditPoints="1"/>
            </p:cNvSpPr>
            <p:nvPr/>
          </p:nvSpPr>
          <p:spPr>
            <a:xfrm>
              <a:off x="3753" y="3103"/>
              <a:ext cx="130" cy="54"/>
            </a:xfrm>
            <a:custGeom>
              <a:avLst/>
              <a:gdLst/>
              <a:ahLst/>
              <a:cxnLst/>
              <a:rect l="0" t="0" r="0" b="0"/>
              <a:pathLst>
                <a:path w="130" h="54">
                  <a:moveTo>
                    <a:pt x="10" y="0"/>
                  </a:moveTo>
                  <a:lnTo>
                    <a:pt x="120" y="0"/>
                  </a:lnTo>
                  <a:moveTo>
                    <a:pt x="0" y="54"/>
                  </a:moveTo>
                  <a:lnTo>
                    <a:pt x="130" y="54"/>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52" name="任意多边形 2185251"/>
            <p:cNvSpPr>
              <a:spLocks noEditPoints="1"/>
            </p:cNvSpPr>
            <p:nvPr/>
          </p:nvSpPr>
          <p:spPr>
            <a:xfrm>
              <a:off x="3756" y="3112"/>
              <a:ext cx="120" cy="41"/>
            </a:xfrm>
            <a:custGeom>
              <a:avLst/>
              <a:gdLst/>
              <a:ahLst/>
              <a:cxnLst/>
              <a:rect l="0" t="0" r="0" b="0"/>
              <a:pathLst>
                <a:path w="120" h="41">
                  <a:moveTo>
                    <a:pt x="7" y="9"/>
                  </a:moveTo>
                  <a:lnTo>
                    <a:pt x="10" y="0"/>
                  </a:lnTo>
                  <a:lnTo>
                    <a:pt x="113" y="0"/>
                  </a:lnTo>
                  <a:lnTo>
                    <a:pt x="113" y="9"/>
                  </a:lnTo>
                  <a:lnTo>
                    <a:pt x="7" y="9"/>
                  </a:lnTo>
                  <a:close/>
                  <a:moveTo>
                    <a:pt x="0" y="41"/>
                  </a:moveTo>
                  <a:lnTo>
                    <a:pt x="7" y="9"/>
                  </a:lnTo>
                  <a:lnTo>
                    <a:pt x="117" y="9"/>
                  </a:lnTo>
                  <a:lnTo>
                    <a:pt x="120" y="41"/>
                  </a:lnTo>
                  <a:lnTo>
                    <a:pt x="0" y="41"/>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53" name="任意多边形 2185252"/>
            <p:cNvSpPr>
              <a:spLocks noEditPoints="1"/>
            </p:cNvSpPr>
            <p:nvPr/>
          </p:nvSpPr>
          <p:spPr>
            <a:xfrm>
              <a:off x="3839" y="3076"/>
              <a:ext cx="37" cy="95"/>
            </a:xfrm>
            <a:custGeom>
              <a:avLst/>
              <a:gdLst/>
              <a:ahLst/>
              <a:cxnLst/>
              <a:rect l="0" t="0" r="0" b="0"/>
              <a:pathLst>
                <a:path w="37" h="95">
                  <a:moveTo>
                    <a:pt x="17" y="5"/>
                  </a:moveTo>
                  <a:lnTo>
                    <a:pt x="20" y="0"/>
                  </a:lnTo>
                  <a:lnTo>
                    <a:pt x="20" y="5"/>
                  </a:lnTo>
                  <a:lnTo>
                    <a:pt x="20" y="9"/>
                  </a:lnTo>
                  <a:lnTo>
                    <a:pt x="17" y="5"/>
                  </a:lnTo>
                  <a:close/>
                  <a:moveTo>
                    <a:pt x="0" y="95"/>
                  </a:moveTo>
                  <a:lnTo>
                    <a:pt x="37" y="95"/>
                  </a:lnTo>
                  <a:lnTo>
                    <a:pt x="37" y="86"/>
                  </a:lnTo>
                  <a:lnTo>
                    <a:pt x="0" y="86"/>
                  </a:lnTo>
                  <a:lnTo>
                    <a:pt x="0" y="95"/>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85254" name="矩形 2185253"/>
            <p:cNvSpPr/>
            <p:nvPr/>
          </p:nvSpPr>
          <p:spPr>
            <a:xfrm>
              <a:off x="3852" y="3072"/>
              <a:ext cx="11" cy="18"/>
            </a:xfrm>
            <a:prstGeom prst="rect">
              <a:avLst/>
            </a:prstGeom>
            <a:noFill/>
            <a:ln w="4763" cap="flat" cmpd="sng">
              <a:solidFill>
                <a:srgbClr val="000000"/>
              </a:solidFill>
              <a:prstDash val="solid"/>
              <a:miter/>
              <a:headEnd type="none" w="med" len="med"/>
              <a:tailEnd type="none" w="med" len="med"/>
            </a:ln>
          </p:spPr>
          <p:txBody>
            <a:bodyPr/>
            <a:lstStyle/>
            <a:p>
              <a:endParaRPr lang="zh-CN" altLang="en-US"/>
            </a:p>
          </p:txBody>
        </p:sp>
        <p:sp>
          <p:nvSpPr>
            <p:cNvPr id="2185255" name="矩形 2185254"/>
            <p:cNvSpPr/>
            <p:nvPr/>
          </p:nvSpPr>
          <p:spPr>
            <a:xfrm>
              <a:off x="3773" y="3017"/>
              <a:ext cx="76" cy="73"/>
            </a:xfrm>
            <a:prstGeom prst="rect">
              <a:avLst/>
            </a:prstGeom>
            <a:solidFill>
              <a:srgbClr val="FFFFFF"/>
            </a:solidFill>
            <a:ln w="4763" cap="flat" cmpd="sng">
              <a:solidFill>
                <a:srgbClr val="000000"/>
              </a:solidFill>
              <a:prstDash val="solid"/>
              <a:miter/>
              <a:headEnd type="none" w="med" len="med"/>
              <a:tailEnd type="none" w="med" len="med"/>
            </a:ln>
          </p:spPr>
          <p:txBody>
            <a:bodyPr/>
            <a:lstStyle/>
            <a:p>
              <a:endParaRPr lang="zh-CN" altLang="en-US"/>
            </a:p>
          </p:txBody>
        </p:sp>
        <p:sp>
          <p:nvSpPr>
            <p:cNvPr id="2185256" name="任意多边形 2185255"/>
            <p:cNvSpPr>
              <a:spLocks noEditPoints="1"/>
            </p:cNvSpPr>
            <p:nvPr/>
          </p:nvSpPr>
          <p:spPr>
            <a:xfrm>
              <a:off x="3770" y="3008"/>
              <a:ext cx="96" cy="86"/>
            </a:xfrm>
            <a:custGeom>
              <a:avLst/>
              <a:gdLst/>
              <a:ahLst/>
              <a:cxnLst/>
              <a:rect l="0" t="0" r="0" b="0"/>
              <a:pathLst>
                <a:path w="96" h="86">
                  <a:moveTo>
                    <a:pt x="0" y="86"/>
                  </a:moveTo>
                  <a:lnTo>
                    <a:pt x="96" y="86"/>
                  </a:lnTo>
                  <a:lnTo>
                    <a:pt x="96" y="0"/>
                  </a:lnTo>
                  <a:lnTo>
                    <a:pt x="0" y="0"/>
                  </a:lnTo>
                  <a:lnTo>
                    <a:pt x="0" y="86"/>
                  </a:lnTo>
                  <a:moveTo>
                    <a:pt x="86" y="19"/>
                  </a:moveTo>
                  <a:lnTo>
                    <a:pt x="93" y="19"/>
                  </a:lnTo>
                  <a:lnTo>
                    <a:pt x="93" y="9"/>
                  </a:lnTo>
                  <a:lnTo>
                    <a:pt x="86" y="9"/>
                  </a:lnTo>
                  <a:lnTo>
                    <a:pt x="86" y="19"/>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57" name="矩形 2185256"/>
            <p:cNvSpPr/>
            <p:nvPr/>
          </p:nvSpPr>
          <p:spPr>
            <a:xfrm>
              <a:off x="3660" y="3193"/>
              <a:ext cx="316" cy="68"/>
            </a:xfrm>
            <a:prstGeom prst="rect">
              <a:avLst/>
            </a:prstGeom>
            <a:solidFill>
              <a:srgbClr val="FFFFFF"/>
            </a:solidFill>
            <a:ln w="9525">
              <a:noFill/>
            </a:ln>
          </p:spPr>
          <p:txBody>
            <a:bodyPr/>
            <a:lstStyle/>
            <a:p>
              <a:endParaRPr lang="zh-CN" altLang="en-US"/>
            </a:p>
          </p:txBody>
        </p:sp>
        <p:sp>
          <p:nvSpPr>
            <p:cNvPr id="2185258" name="矩形 2185257"/>
            <p:cNvSpPr/>
            <p:nvPr/>
          </p:nvSpPr>
          <p:spPr>
            <a:xfrm>
              <a:off x="3663" y="3193"/>
              <a:ext cx="360"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Laptop computer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59" name="任意多边形 2185258"/>
            <p:cNvSpPr/>
            <p:nvPr/>
          </p:nvSpPr>
          <p:spPr>
            <a:xfrm>
              <a:off x="4403" y="2959"/>
              <a:ext cx="196" cy="257"/>
            </a:xfrm>
            <a:custGeom>
              <a:avLst/>
              <a:gdLst/>
              <a:ahLst/>
              <a:cxnLst/>
              <a:rect l="0" t="0" r="0" b="0"/>
              <a:pathLst>
                <a:path w="196" h="257">
                  <a:moveTo>
                    <a:pt x="0" y="194"/>
                  </a:moveTo>
                  <a:lnTo>
                    <a:pt x="34" y="194"/>
                  </a:lnTo>
                  <a:lnTo>
                    <a:pt x="65" y="203"/>
                  </a:lnTo>
                  <a:lnTo>
                    <a:pt x="65" y="207"/>
                  </a:lnTo>
                  <a:lnTo>
                    <a:pt x="34" y="207"/>
                  </a:lnTo>
                  <a:lnTo>
                    <a:pt x="34" y="216"/>
                  </a:lnTo>
                  <a:lnTo>
                    <a:pt x="10" y="216"/>
                  </a:lnTo>
                  <a:lnTo>
                    <a:pt x="10" y="257"/>
                  </a:lnTo>
                  <a:lnTo>
                    <a:pt x="182" y="257"/>
                  </a:lnTo>
                  <a:lnTo>
                    <a:pt x="182" y="216"/>
                  </a:lnTo>
                  <a:lnTo>
                    <a:pt x="158" y="216"/>
                  </a:lnTo>
                  <a:lnTo>
                    <a:pt x="158" y="207"/>
                  </a:lnTo>
                  <a:lnTo>
                    <a:pt x="127" y="207"/>
                  </a:lnTo>
                  <a:lnTo>
                    <a:pt x="127" y="203"/>
                  </a:lnTo>
                  <a:lnTo>
                    <a:pt x="158" y="194"/>
                  </a:lnTo>
                  <a:lnTo>
                    <a:pt x="196" y="194"/>
                  </a:lnTo>
                  <a:lnTo>
                    <a:pt x="196" y="0"/>
                  </a:lnTo>
                  <a:lnTo>
                    <a:pt x="0" y="0"/>
                  </a:lnTo>
                  <a:lnTo>
                    <a:pt x="0" y="194"/>
                  </a:lnTo>
                  <a:close/>
                </a:path>
              </a:pathLst>
            </a:custGeom>
            <a:solidFill>
              <a:srgbClr val="FFFFFF"/>
            </a:solidFill>
            <a:ln w="4763" cap="flat" cmpd="sng">
              <a:solidFill>
                <a:srgbClr val="000000"/>
              </a:solidFill>
              <a:prstDash val="solid"/>
              <a:headEnd type="none" w="med" len="med"/>
              <a:tailEnd type="none" w="med" len="med"/>
            </a:ln>
          </p:spPr>
          <p:txBody>
            <a:bodyPr/>
            <a:lstStyle/>
            <a:p>
              <a:endParaRPr lang="zh-CN" altLang="en-US"/>
            </a:p>
          </p:txBody>
        </p:sp>
        <p:sp>
          <p:nvSpPr>
            <p:cNvPr id="2185260" name="任意多边形 2185259"/>
            <p:cNvSpPr>
              <a:spLocks noEditPoints="1"/>
            </p:cNvSpPr>
            <p:nvPr/>
          </p:nvSpPr>
          <p:spPr>
            <a:xfrm>
              <a:off x="4437" y="3153"/>
              <a:ext cx="124" cy="22"/>
            </a:xfrm>
            <a:custGeom>
              <a:avLst/>
              <a:gdLst/>
              <a:ahLst/>
              <a:cxnLst/>
              <a:rect l="0" t="0" r="0" b="0"/>
              <a:pathLst>
                <a:path w="124" h="22">
                  <a:moveTo>
                    <a:pt x="0" y="22"/>
                  </a:moveTo>
                  <a:lnTo>
                    <a:pt x="124" y="22"/>
                  </a:lnTo>
                  <a:moveTo>
                    <a:pt x="31" y="13"/>
                  </a:moveTo>
                  <a:lnTo>
                    <a:pt x="93" y="13"/>
                  </a:lnTo>
                  <a:moveTo>
                    <a:pt x="31" y="9"/>
                  </a:moveTo>
                  <a:lnTo>
                    <a:pt x="93" y="9"/>
                  </a:lnTo>
                  <a:moveTo>
                    <a:pt x="0" y="0"/>
                  </a:moveTo>
                  <a:lnTo>
                    <a:pt x="124" y="0"/>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61" name="任意多边形 2185260"/>
            <p:cNvSpPr>
              <a:spLocks noEditPoints="1"/>
            </p:cNvSpPr>
            <p:nvPr/>
          </p:nvSpPr>
          <p:spPr>
            <a:xfrm>
              <a:off x="4416" y="2986"/>
              <a:ext cx="162" cy="225"/>
            </a:xfrm>
            <a:custGeom>
              <a:avLst/>
              <a:gdLst/>
              <a:ahLst/>
              <a:cxnLst/>
              <a:rect l="0" t="0" r="0" b="0"/>
              <a:pathLst>
                <a:path w="162" h="225">
                  <a:moveTo>
                    <a:pt x="18" y="203"/>
                  </a:moveTo>
                  <a:lnTo>
                    <a:pt x="49" y="203"/>
                  </a:lnTo>
                  <a:lnTo>
                    <a:pt x="49" y="198"/>
                  </a:lnTo>
                  <a:lnTo>
                    <a:pt x="18" y="198"/>
                  </a:lnTo>
                  <a:lnTo>
                    <a:pt x="18" y="203"/>
                  </a:lnTo>
                  <a:close/>
                  <a:moveTo>
                    <a:pt x="7" y="225"/>
                  </a:moveTo>
                  <a:lnTo>
                    <a:pt x="14" y="216"/>
                  </a:lnTo>
                  <a:lnTo>
                    <a:pt x="7" y="212"/>
                  </a:lnTo>
                  <a:lnTo>
                    <a:pt x="0" y="216"/>
                  </a:lnTo>
                  <a:lnTo>
                    <a:pt x="7" y="225"/>
                  </a:lnTo>
                  <a:close/>
                  <a:moveTo>
                    <a:pt x="18" y="126"/>
                  </a:moveTo>
                  <a:lnTo>
                    <a:pt x="18" y="13"/>
                  </a:lnTo>
                  <a:lnTo>
                    <a:pt x="152" y="13"/>
                  </a:lnTo>
                  <a:lnTo>
                    <a:pt x="152" y="126"/>
                  </a:lnTo>
                  <a:lnTo>
                    <a:pt x="18" y="126"/>
                  </a:lnTo>
                  <a:close/>
                  <a:moveTo>
                    <a:pt x="11" y="140"/>
                  </a:moveTo>
                  <a:lnTo>
                    <a:pt x="159" y="140"/>
                  </a:lnTo>
                  <a:lnTo>
                    <a:pt x="159" y="4"/>
                  </a:lnTo>
                  <a:lnTo>
                    <a:pt x="162" y="4"/>
                  </a:lnTo>
                  <a:lnTo>
                    <a:pt x="162" y="0"/>
                  </a:lnTo>
                  <a:lnTo>
                    <a:pt x="4" y="0"/>
                  </a:lnTo>
                  <a:lnTo>
                    <a:pt x="4" y="144"/>
                  </a:lnTo>
                  <a:lnTo>
                    <a:pt x="11" y="144"/>
                  </a:lnTo>
                  <a:lnTo>
                    <a:pt x="11" y="140"/>
                  </a:lnTo>
                  <a:close/>
                  <a:moveTo>
                    <a:pt x="155" y="158"/>
                  </a:moveTo>
                  <a:lnTo>
                    <a:pt x="162" y="158"/>
                  </a:lnTo>
                  <a:lnTo>
                    <a:pt x="162" y="153"/>
                  </a:lnTo>
                  <a:lnTo>
                    <a:pt x="155" y="153"/>
                  </a:lnTo>
                  <a:lnTo>
                    <a:pt x="155" y="158"/>
                  </a:lnTo>
                  <a:close/>
                </a:path>
              </a:pathLst>
            </a:custGeom>
            <a:solidFill>
              <a:srgbClr val="000000"/>
            </a:solidFill>
            <a:ln w="4763" cap="flat" cmpd="sng">
              <a:solidFill>
                <a:srgbClr val="000000"/>
              </a:solidFill>
              <a:prstDash val="solid"/>
              <a:headEnd type="none" w="med" len="med"/>
              <a:tailEnd type="none" w="med" len="med"/>
            </a:ln>
          </p:spPr>
          <p:txBody>
            <a:bodyPr/>
            <a:lstStyle/>
            <a:p>
              <a:endParaRPr lang="zh-CN" altLang="en-US"/>
            </a:p>
          </p:txBody>
        </p:sp>
        <p:sp>
          <p:nvSpPr>
            <p:cNvPr id="2185262" name="矩形 2185261"/>
            <p:cNvSpPr/>
            <p:nvPr/>
          </p:nvSpPr>
          <p:spPr>
            <a:xfrm>
              <a:off x="4437" y="3202"/>
              <a:ext cx="24" cy="9"/>
            </a:xfrm>
            <a:prstGeom prst="rect">
              <a:avLst/>
            </a:prstGeom>
            <a:solidFill>
              <a:srgbClr val="FFFFFF"/>
            </a:solidFill>
            <a:ln w="4763" cap="flat" cmpd="sng">
              <a:solidFill>
                <a:srgbClr val="000000"/>
              </a:solidFill>
              <a:prstDash val="solid"/>
              <a:miter/>
              <a:headEnd type="none" w="med" len="med"/>
              <a:tailEnd type="none" w="med" len="med"/>
            </a:ln>
          </p:spPr>
          <p:txBody>
            <a:bodyPr/>
            <a:lstStyle/>
            <a:p>
              <a:endParaRPr lang="zh-CN" altLang="en-US"/>
            </a:p>
          </p:txBody>
        </p:sp>
        <p:sp>
          <p:nvSpPr>
            <p:cNvPr id="2185263" name="任意多边形 2185262"/>
            <p:cNvSpPr>
              <a:spLocks noEditPoints="1"/>
            </p:cNvSpPr>
            <p:nvPr/>
          </p:nvSpPr>
          <p:spPr>
            <a:xfrm>
              <a:off x="4413" y="3184"/>
              <a:ext cx="172" cy="27"/>
            </a:xfrm>
            <a:custGeom>
              <a:avLst/>
              <a:gdLst/>
              <a:ahLst/>
              <a:cxnLst/>
              <a:rect l="0" t="0" r="0" b="0"/>
              <a:pathLst>
                <a:path w="172" h="27">
                  <a:moveTo>
                    <a:pt x="0" y="0"/>
                  </a:moveTo>
                  <a:lnTo>
                    <a:pt x="172" y="0"/>
                  </a:lnTo>
                  <a:moveTo>
                    <a:pt x="0" y="5"/>
                  </a:moveTo>
                  <a:lnTo>
                    <a:pt x="172" y="5"/>
                  </a:lnTo>
                  <a:moveTo>
                    <a:pt x="24" y="9"/>
                  </a:moveTo>
                  <a:lnTo>
                    <a:pt x="24" y="14"/>
                  </a:lnTo>
                  <a:lnTo>
                    <a:pt x="24" y="14"/>
                  </a:lnTo>
                  <a:moveTo>
                    <a:pt x="45" y="9"/>
                  </a:moveTo>
                  <a:lnTo>
                    <a:pt x="41" y="14"/>
                  </a:lnTo>
                  <a:lnTo>
                    <a:pt x="45" y="14"/>
                  </a:lnTo>
                  <a:moveTo>
                    <a:pt x="52" y="23"/>
                  </a:moveTo>
                  <a:lnTo>
                    <a:pt x="52" y="23"/>
                  </a:lnTo>
                  <a:lnTo>
                    <a:pt x="52" y="27"/>
                  </a:lnTo>
                  <a:moveTo>
                    <a:pt x="62" y="9"/>
                  </a:moveTo>
                  <a:lnTo>
                    <a:pt x="59" y="14"/>
                  </a:lnTo>
                  <a:lnTo>
                    <a:pt x="62" y="14"/>
                  </a:lnTo>
                  <a:moveTo>
                    <a:pt x="72" y="23"/>
                  </a:moveTo>
                  <a:lnTo>
                    <a:pt x="69" y="23"/>
                  </a:lnTo>
                  <a:lnTo>
                    <a:pt x="72" y="27"/>
                  </a:lnTo>
                  <a:moveTo>
                    <a:pt x="79" y="9"/>
                  </a:moveTo>
                  <a:lnTo>
                    <a:pt x="79" y="14"/>
                  </a:lnTo>
                  <a:lnTo>
                    <a:pt x="79" y="14"/>
                  </a:lnTo>
                  <a:moveTo>
                    <a:pt x="89" y="23"/>
                  </a:moveTo>
                  <a:lnTo>
                    <a:pt x="86" y="23"/>
                  </a:lnTo>
                  <a:lnTo>
                    <a:pt x="89" y="27"/>
                  </a:lnTo>
                  <a:moveTo>
                    <a:pt x="100" y="9"/>
                  </a:moveTo>
                  <a:lnTo>
                    <a:pt x="96" y="14"/>
                  </a:lnTo>
                  <a:lnTo>
                    <a:pt x="100" y="14"/>
                  </a:lnTo>
                  <a:moveTo>
                    <a:pt x="107" y="23"/>
                  </a:moveTo>
                  <a:lnTo>
                    <a:pt x="107" y="23"/>
                  </a:lnTo>
                  <a:lnTo>
                    <a:pt x="107" y="27"/>
                  </a:lnTo>
                  <a:moveTo>
                    <a:pt x="117" y="9"/>
                  </a:moveTo>
                  <a:lnTo>
                    <a:pt x="114" y="14"/>
                  </a:lnTo>
                  <a:lnTo>
                    <a:pt x="117" y="14"/>
                  </a:lnTo>
                  <a:moveTo>
                    <a:pt x="127" y="23"/>
                  </a:moveTo>
                  <a:lnTo>
                    <a:pt x="124" y="23"/>
                  </a:lnTo>
                  <a:lnTo>
                    <a:pt x="127" y="27"/>
                  </a:lnTo>
                  <a:moveTo>
                    <a:pt x="134" y="9"/>
                  </a:moveTo>
                  <a:lnTo>
                    <a:pt x="131" y="14"/>
                  </a:lnTo>
                  <a:lnTo>
                    <a:pt x="134" y="14"/>
                  </a:lnTo>
                  <a:moveTo>
                    <a:pt x="145" y="23"/>
                  </a:moveTo>
                  <a:lnTo>
                    <a:pt x="141" y="23"/>
                  </a:lnTo>
                  <a:lnTo>
                    <a:pt x="145" y="27"/>
                  </a:lnTo>
                  <a:moveTo>
                    <a:pt x="155" y="9"/>
                  </a:moveTo>
                  <a:lnTo>
                    <a:pt x="151" y="14"/>
                  </a:lnTo>
                  <a:lnTo>
                    <a:pt x="155" y="14"/>
                  </a:lnTo>
                  <a:moveTo>
                    <a:pt x="162" y="23"/>
                  </a:moveTo>
                  <a:lnTo>
                    <a:pt x="158" y="23"/>
                  </a:lnTo>
                  <a:lnTo>
                    <a:pt x="162" y="27"/>
                  </a:lnTo>
                </a:path>
              </a:pathLst>
            </a:custGeom>
            <a:noFill/>
            <a:ln w="4763" cap="flat" cmpd="sng">
              <a:solidFill>
                <a:srgbClr val="000000"/>
              </a:solidFill>
              <a:prstDash val="solid"/>
              <a:headEnd type="none" w="med" len="med"/>
              <a:tailEnd type="none" w="med" len="med"/>
            </a:ln>
          </p:spPr>
          <p:txBody>
            <a:bodyPr/>
            <a:lstStyle/>
            <a:p>
              <a:endParaRPr lang="zh-CN" altLang="en-US"/>
            </a:p>
          </p:txBody>
        </p:sp>
        <p:sp>
          <p:nvSpPr>
            <p:cNvPr id="2185264" name="矩形 2185263"/>
            <p:cNvSpPr/>
            <p:nvPr/>
          </p:nvSpPr>
          <p:spPr>
            <a:xfrm>
              <a:off x="4382" y="3234"/>
              <a:ext cx="234" cy="67"/>
            </a:xfrm>
            <a:prstGeom prst="rect">
              <a:avLst/>
            </a:prstGeom>
            <a:solidFill>
              <a:srgbClr val="FFFFFF"/>
            </a:solidFill>
            <a:ln w="9525">
              <a:noFill/>
            </a:ln>
          </p:spPr>
          <p:txBody>
            <a:bodyPr/>
            <a:lstStyle/>
            <a:p>
              <a:endParaRPr lang="zh-CN" altLang="en-US"/>
            </a:p>
          </p:txBody>
        </p:sp>
        <p:sp>
          <p:nvSpPr>
            <p:cNvPr id="2185265" name="矩形 2185264"/>
            <p:cNvSpPr/>
            <p:nvPr/>
          </p:nvSpPr>
          <p:spPr>
            <a:xfrm>
              <a:off x="4385" y="3238"/>
              <a:ext cx="264" cy="58"/>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Workstation</a:t>
              </a:r>
              <a:endParaRPr lang="en-US" altLang="zh-CN" sz="1600">
                <a:solidFill>
                  <a:schemeClr val="tx1"/>
                </a:solidFill>
                <a:latin typeface="Arial" panose="020B0604020202020204" pitchFamily="34" charset="0"/>
                <a:ea typeface="宋体" panose="02010600030101010101" pitchFamily="2" charset="-122"/>
              </a:endParaRPr>
            </a:p>
          </p:txBody>
        </p:sp>
      </p:grpSp>
      <p:graphicFrame>
        <p:nvGraphicFramePr>
          <p:cNvPr id="2185266" name="对象 2185265"/>
          <p:cNvGraphicFramePr/>
          <p:nvPr/>
        </p:nvGraphicFramePr>
        <p:xfrm>
          <a:off x="1809750" y="4321175"/>
          <a:ext cx="2779713" cy="2327275"/>
        </p:xfrm>
        <a:graphic>
          <a:graphicData uri="http://schemas.openxmlformats.org/presentationml/2006/ole">
            <mc:AlternateContent xmlns:mc="http://schemas.openxmlformats.org/markup-compatibility/2006">
              <mc:Choice xmlns:v="urn:schemas-microsoft-com:vml" Requires="v">
                <p:oleObj spid="_x0000_s6152" name="" r:id="rId3" imgW="5441315" imgH="4357370" progId="Visio.Drawing.11">
                  <p:embed/>
                </p:oleObj>
              </mc:Choice>
              <mc:Fallback>
                <p:oleObj name="" r:id="rId3" imgW="5441315" imgH="4357370" progId="Visio.Drawing.11">
                  <p:embed/>
                  <p:pic>
                    <p:nvPicPr>
                      <p:cNvPr id="0" name="图片 3075"/>
                      <p:cNvPicPr/>
                      <p:nvPr/>
                    </p:nvPicPr>
                    <p:blipFill>
                      <a:blip r:embed="rId4"/>
                      <a:stretch>
                        <a:fillRect/>
                      </a:stretch>
                    </p:blipFill>
                    <p:spPr>
                      <a:xfrm>
                        <a:off x="1809750" y="4321175"/>
                        <a:ext cx="2779713" cy="2327275"/>
                      </a:xfrm>
                      <a:prstGeom prst="rect">
                        <a:avLst/>
                      </a:prstGeom>
                      <a:noFill/>
                      <a:ln w="38100">
                        <a:noFill/>
                        <a:miter/>
                      </a:ln>
                    </p:spPr>
                  </p:pic>
                </p:oleObj>
              </mc:Fallback>
            </mc:AlternateContent>
          </a:graphicData>
        </a:graphic>
      </p:graphicFrame>
      <p:grpSp>
        <p:nvGrpSpPr>
          <p:cNvPr id="2185267" name="组合 2185266"/>
          <p:cNvGrpSpPr/>
          <p:nvPr/>
        </p:nvGrpSpPr>
        <p:grpSpPr>
          <a:xfrm>
            <a:off x="7285038" y="2554288"/>
            <a:ext cx="3240087" cy="2278062"/>
            <a:chOff x="3076" y="1494"/>
            <a:chExt cx="2561" cy="1828"/>
          </a:xfrm>
        </p:grpSpPr>
        <p:sp>
          <p:nvSpPr>
            <p:cNvPr id="2185268" name="矩形 2185267"/>
            <p:cNvSpPr>
              <a:spLocks noChangeAspect="1" noTextEdit="1"/>
            </p:cNvSpPr>
            <p:nvPr/>
          </p:nvSpPr>
          <p:spPr>
            <a:xfrm>
              <a:off x="3076" y="1732"/>
              <a:ext cx="2465" cy="1590"/>
            </a:xfrm>
            <a:prstGeom prst="rect">
              <a:avLst/>
            </a:prstGeom>
            <a:noFill/>
            <a:ln w="9525">
              <a:noFill/>
            </a:ln>
          </p:spPr>
          <p:txBody>
            <a:bodyPr/>
            <a:lstStyle/>
            <a:p>
              <a:endParaRPr lang="zh-CN" altLang="en-US"/>
            </a:p>
          </p:txBody>
        </p:sp>
        <p:sp>
          <p:nvSpPr>
            <p:cNvPr id="2185269" name="任意多边形 2185268"/>
            <p:cNvSpPr>
              <a:spLocks noEditPoints="1"/>
            </p:cNvSpPr>
            <p:nvPr/>
          </p:nvSpPr>
          <p:spPr>
            <a:xfrm>
              <a:off x="4142" y="1494"/>
              <a:ext cx="324" cy="260"/>
            </a:xfrm>
            <a:custGeom>
              <a:avLst/>
              <a:gdLst/>
              <a:ahLst/>
              <a:cxnLst/>
              <a:rect l="0" t="0" r="0" b="0"/>
              <a:pathLst>
                <a:path w="324" h="260">
                  <a:moveTo>
                    <a:pt x="0" y="260"/>
                  </a:moveTo>
                  <a:lnTo>
                    <a:pt x="0" y="256"/>
                  </a:lnTo>
                  <a:lnTo>
                    <a:pt x="30" y="237"/>
                  </a:lnTo>
                  <a:lnTo>
                    <a:pt x="30" y="0"/>
                  </a:lnTo>
                  <a:lnTo>
                    <a:pt x="117" y="0"/>
                  </a:lnTo>
                  <a:lnTo>
                    <a:pt x="117" y="237"/>
                  </a:lnTo>
                  <a:lnTo>
                    <a:pt x="156" y="256"/>
                  </a:lnTo>
                  <a:lnTo>
                    <a:pt x="156" y="260"/>
                  </a:lnTo>
                  <a:lnTo>
                    <a:pt x="0" y="260"/>
                  </a:lnTo>
                  <a:close/>
                  <a:moveTo>
                    <a:pt x="130" y="224"/>
                  </a:moveTo>
                  <a:lnTo>
                    <a:pt x="160" y="224"/>
                  </a:lnTo>
                  <a:lnTo>
                    <a:pt x="195" y="233"/>
                  </a:lnTo>
                  <a:lnTo>
                    <a:pt x="195" y="251"/>
                  </a:lnTo>
                  <a:lnTo>
                    <a:pt x="160" y="251"/>
                  </a:lnTo>
                  <a:lnTo>
                    <a:pt x="160" y="260"/>
                  </a:lnTo>
                  <a:lnTo>
                    <a:pt x="294" y="260"/>
                  </a:lnTo>
                  <a:lnTo>
                    <a:pt x="294" y="251"/>
                  </a:lnTo>
                  <a:lnTo>
                    <a:pt x="260" y="251"/>
                  </a:lnTo>
                  <a:lnTo>
                    <a:pt x="260" y="233"/>
                  </a:lnTo>
                  <a:lnTo>
                    <a:pt x="294" y="224"/>
                  </a:lnTo>
                  <a:lnTo>
                    <a:pt x="324" y="224"/>
                  </a:lnTo>
                  <a:lnTo>
                    <a:pt x="324" y="68"/>
                  </a:lnTo>
                  <a:lnTo>
                    <a:pt x="130" y="68"/>
                  </a:lnTo>
                  <a:lnTo>
                    <a:pt x="130" y="22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70" name="任意多边形 2185269"/>
            <p:cNvSpPr>
              <a:spLocks noEditPoints="1"/>
            </p:cNvSpPr>
            <p:nvPr/>
          </p:nvSpPr>
          <p:spPr>
            <a:xfrm>
              <a:off x="4172" y="1507"/>
              <a:ext cx="264" cy="247"/>
            </a:xfrm>
            <a:custGeom>
              <a:avLst/>
              <a:gdLst/>
              <a:ahLst/>
              <a:cxnLst/>
              <a:rect l="0" t="0" r="0" b="0"/>
              <a:pathLst>
                <a:path w="264" h="247">
                  <a:moveTo>
                    <a:pt x="0" y="224"/>
                  </a:moveTo>
                  <a:lnTo>
                    <a:pt x="0" y="247"/>
                  </a:lnTo>
                  <a:moveTo>
                    <a:pt x="87" y="224"/>
                  </a:moveTo>
                  <a:lnTo>
                    <a:pt x="87" y="247"/>
                  </a:lnTo>
                  <a:moveTo>
                    <a:pt x="30" y="69"/>
                  </a:moveTo>
                  <a:lnTo>
                    <a:pt x="61" y="69"/>
                  </a:lnTo>
                  <a:moveTo>
                    <a:pt x="22" y="41"/>
                  </a:moveTo>
                  <a:lnTo>
                    <a:pt x="65" y="41"/>
                  </a:lnTo>
                  <a:moveTo>
                    <a:pt x="13" y="0"/>
                  </a:moveTo>
                  <a:lnTo>
                    <a:pt x="78" y="0"/>
                  </a:lnTo>
                  <a:lnTo>
                    <a:pt x="78" y="151"/>
                  </a:lnTo>
                  <a:lnTo>
                    <a:pt x="13" y="151"/>
                  </a:lnTo>
                  <a:lnTo>
                    <a:pt x="13" y="0"/>
                  </a:lnTo>
                  <a:moveTo>
                    <a:pt x="165" y="238"/>
                  </a:moveTo>
                  <a:lnTo>
                    <a:pt x="230" y="238"/>
                  </a:lnTo>
                  <a:moveTo>
                    <a:pt x="165" y="220"/>
                  </a:moveTo>
                  <a:lnTo>
                    <a:pt x="230" y="220"/>
                  </a:lnTo>
                  <a:moveTo>
                    <a:pt x="130" y="211"/>
                  </a:moveTo>
                  <a:lnTo>
                    <a:pt x="264" y="211"/>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71" name="任意多边形 2185270"/>
            <p:cNvSpPr>
              <a:spLocks noEditPoints="1"/>
            </p:cNvSpPr>
            <p:nvPr/>
          </p:nvSpPr>
          <p:spPr>
            <a:xfrm>
              <a:off x="4181" y="1667"/>
              <a:ext cx="69" cy="73"/>
            </a:xfrm>
            <a:custGeom>
              <a:avLst/>
              <a:gdLst/>
              <a:ahLst/>
              <a:cxnLst/>
              <a:rect l="0" t="0" r="0" b="0"/>
              <a:pathLst>
                <a:path w="69" h="73">
                  <a:moveTo>
                    <a:pt x="0" y="46"/>
                  </a:moveTo>
                  <a:lnTo>
                    <a:pt x="4" y="46"/>
                  </a:lnTo>
                  <a:lnTo>
                    <a:pt x="4" y="0"/>
                  </a:lnTo>
                  <a:lnTo>
                    <a:pt x="0" y="0"/>
                  </a:lnTo>
                  <a:lnTo>
                    <a:pt x="0" y="46"/>
                  </a:lnTo>
                  <a:close/>
                  <a:moveTo>
                    <a:pt x="13" y="46"/>
                  </a:moveTo>
                  <a:lnTo>
                    <a:pt x="17" y="46"/>
                  </a:lnTo>
                  <a:lnTo>
                    <a:pt x="17" y="0"/>
                  </a:lnTo>
                  <a:lnTo>
                    <a:pt x="13" y="0"/>
                  </a:lnTo>
                  <a:lnTo>
                    <a:pt x="13" y="46"/>
                  </a:lnTo>
                  <a:close/>
                  <a:moveTo>
                    <a:pt x="21" y="46"/>
                  </a:moveTo>
                  <a:lnTo>
                    <a:pt x="26" y="46"/>
                  </a:lnTo>
                  <a:lnTo>
                    <a:pt x="26" y="0"/>
                  </a:lnTo>
                  <a:lnTo>
                    <a:pt x="21" y="0"/>
                  </a:lnTo>
                  <a:lnTo>
                    <a:pt x="21" y="46"/>
                  </a:lnTo>
                  <a:close/>
                  <a:moveTo>
                    <a:pt x="34" y="46"/>
                  </a:moveTo>
                  <a:lnTo>
                    <a:pt x="39" y="46"/>
                  </a:lnTo>
                  <a:lnTo>
                    <a:pt x="39" y="0"/>
                  </a:lnTo>
                  <a:lnTo>
                    <a:pt x="34" y="0"/>
                  </a:lnTo>
                  <a:lnTo>
                    <a:pt x="34" y="46"/>
                  </a:lnTo>
                  <a:close/>
                  <a:moveTo>
                    <a:pt x="43" y="46"/>
                  </a:moveTo>
                  <a:lnTo>
                    <a:pt x="47" y="46"/>
                  </a:lnTo>
                  <a:lnTo>
                    <a:pt x="47" y="0"/>
                  </a:lnTo>
                  <a:lnTo>
                    <a:pt x="43" y="0"/>
                  </a:lnTo>
                  <a:lnTo>
                    <a:pt x="43" y="46"/>
                  </a:lnTo>
                  <a:close/>
                  <a:moveTo>
                    <a:pt x="56" y="46"/>
                  </a:moveTo>
                  <a:lnTo>
                    <a:pt x="60" y="46"/>
                  </a:lnTo>
                  <a:lnTo>
                    <a:pt x="60" y="0"/>
                  </a:lnTo>
                  <a:lnTo>
                    <a:pt x="56" y="0"/>
                  </a:lnTo>
                  <a:lnTo>
                    <a:pt x="56" y="46"/>
                  </a:lnTo>
                  <a:close/>
                  <a:moveTo>
                    <a:pt x="65" y="46"/>
                  </a:moveTo>
                  <a:lnTo>
                    <a:pt x="69" y="46"/>
                  </a:lnTo>
                  <a:lnTo>
                    <a:pt x="69" y="0"/>
                  </a:lnTo>
                  <a:lnTo>
                    <a:pt x="65" y="0"/>
                  </a:lnTo>
                  <a:lnTo>
                    <a:pt x="65" y="46"/>
                  </a:lnTo>
                  <a:close/>
                  <a:moveTo>
                    <a:pt x="65" y="73"/>
                  </a:moveTo>
                  <a:lnTo>
                    <a:pt x="69" y="73"/>
                  </a:lnTo>
                  <a:lnTo>
                    <a:pt x="69" y="51"/>
                  </a:lnTo>
                  <a:lnTo>
                    <a:pt x="65" y="51"/>
                  </a:lnTo>
                  <a:lnTo>
                    <a:pt x="65" y="73"/>
                  </a:lnTo>
                  <a:close/>
                  <a:moveTo>
                    <a:pt x="56" y="73"/>
                  </a:moveTo>
                  <a:lnTo>
                    <a:pt x="60" y="73"/>
                  </a:lnTo>
                  <a:lnTo>
                    <a:pt x="60" y="51"/>
                  </a:lnTo>
                  <a:lnTo>
                    <a:pt x="56" y="51"/>
                  </a:lnTo>
                  <a:lnTo>
                    <a:pt x="56" y="73"/>
                  </a:lnTo>
                  <a:close/>
                  <a:moveTo>
                    <a:pt x="43" y="73"/>
                  </a:moveTo>
                  <a:lnTo>
                    <a:pt x="47" y="73"/>
                  </a:lnTo>
                  <a:lnTo>
                    <a:pt x="47" y="51"/>
                  </a:lnTo>
                  <a:lnTo>
                    <a:pt x="43" y="51"/>
                  </a:lnTo>
                  <a:lnTo>
                    <a:pt x="43" y="73"/>
                  </a:lnTo>
                  <a:close/>
                  <a:moveTo>
                    <a:pt x="34" y="73"/>
                  </a:moveTo>
                  <a:lnTo>
                    <a:pt x="39" y="73"/>
                  </a:lnTo>
                  <a:lnTo>
                    <a:pt x="39" y="51"/>
                  </a:lnTo>
                  <a:lnTo>
                    <a:pt x="34" y="51"/>
                  </a:lnTo>
                  <a:lnTo>
                    <a:pt x="34" y="73"/>
                  </a:lnTo>
                  <a:close/>
                  <a:moveTo>
                    <a:pt x="21" y="73"/>
                  </a:moveTo>
                  <a:lnTo>
                    <a:pt x="26" y="73"/>
                  </a:lnTo>
                  <a:lnTo>
                    <a:pt x="26" y="51"/>
                  </a:lnTo>
                  <a:lnTo>
                    <a:pt x="21" y="51"/>
                  </a:lnTo>
                  <a:lnTo>
                    <a:pt x="21" y="73"/>
                  </a:lnTo>
                  <a:close/>
                  <a:moveTo>
                    <a:pt x="13" y="73"/>
                  </a:moveTo>
                  <a:lnTo>
                    <a:pt x="17" y="73"/>
                  </a:lnTo>
                  <a:lnTo>
                    <a:pt x="17" y="51"/>
                  </a:lnTo>
                  <a:lnTo>
                    <a:pt x="13" y="51"/>
                  </a:lnTo>
                  <a:lnTo>
                    <a:pt x="13" y="73"/>
                  </a:lnTo>
                  <a:close/>
                  <a:moveTo>
                    <a:pt x="0" y="73"/>
                  </a:moveTo>
                  <a:lnTo>
                    <a:pt x="4" y="73"/>
                  </a:lnTo>
                  <a:lnTo>
                    <a:pt x="4" y="51"/>
                  </a:lnTo>
                  <a:lnTo>
                    <a:pt x="0" y="51"/>
                  </a:lnTo>
                  <a:lnTo>
                    <a:pt x="0" y="73"/>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72" name="任意多边形 2185271"/>
            <p:cNvSpPr>
              <a:spLocks noEditPoints="1"/>
            </p:cNvSpPr>
            <p:nvPr/>
          </p:nvSpPr>
          <p:spPr>
            <a:xfrm>
              <a:off x="4189" y="1512"/>
              <a:ext cx="57" cy="128"/>
            </a:xfrm>
            <a:custGeom>
              <a:avLst/>
              <a:gdLst/>
              <a:ahLst/>
              <a:cxnLst/>
              <a:rect l="0" t="0" r="0" b="0"/>
              <a:pathLst>
                <a:path w="57" h="128">
                  <a:moveTo>
                    <a:pt x="0" y="0"/>
                  </a:moveTo>
                  <a:lnTo>
                    <a:pt x="0" y="23"/>
                  </a:lnTo>
                  <a:lnTo>
                    <a:pt x="57" y="23"/>
                  </a:lnTo>
                  <a:lnTo>
                    <a:pt x="57" y="0"/>
                  </a:lnTo>
                  <a:lnTo>
                    <a:pt x="0" y="0"/>
                  </a:lnTo>
                  <a:moveTo>
                    <a:pt x="0" y="0"/>
                  </a:moveTo>
                  <a:lnTo>
                    <a:pt x="5" y="4"/>
                  </a:lnTo>
                  <a:lnTo>
                    <a:pt x="48" y="4"/>
                  </a:lnTo>
                  <a:lnTo>
                    <a:pt x="57" y="0"/>
                  </a:lnTo>
                  <a:moveTo>
                    <a:pt x="0" y="50"/>
                  </a:moveTo>
                  <a:lnTo>
                    <a:pt x="57" y="50"/>
                  </a:lnTo>
                  <a:lnTo>
                    <a:pt x="57" y="27"/>
                  </a:lnTo>
                  <a:lnTo>
                    <a:pt x="0" y="27"/>
                  </a:lnTo>
                  <a:lnTo>
                    <a:pt x="0" y="50"/>
                  </a:lnTo>
                  <a:moveTo>
                    <a:pt x="0" y="78"/>
                  </a:moveTo>
                  <a:lnTo>
                    <a:pt x="57" y="78"/>
                  </a:lnTo>
                  <a:lnTo>
                    <a:pt x="57" y="55"/>
                  </a:lnTo>
                  <a:lnTo>
                    <a:pt x="0" y="55"/>
                  </a:lnTo>
                  <a:lnTo>
                    <a:pt x="0" y="78"/>
                  </a:lnTo>
                  <a:moveTo>
                    <a:pt x="0" y="100"/>
                  </a:moveTo>
                  <a:lnTo>
                    <a:pt x="57" y="100"/>
                  </a:lnTo>
                  <a:lnTo>
                    <a:pt x="57" y="82"/>
                  </a:lnTo>
                  <a:lnTo>
                    <a:pt x="0" y="82"/>
                  </a:lnTo>
                  <a:lnTo>
                    <a:pt x="0" y="100"/>
                  </a:lnTo>
                  <a:moveTo>
                    <a:pt x="0" y="128"/>
                  </a:moveTo>
                  <a:lnTo>
                    <a:pt x="57" y="128"/>
                  </a:lnTo>
                  <a:lnTo>
                    <a:pt x="57" y="110"/>
                  </a:lnTo>
                  <a:lnTo>
                    <a:pt x="0" y="110"/>
                  </a:lnTo>
                  <a:lnTo>
                    <a:pt x="0" y="128"/>
                  </a:lnTo>
                  <a:moveTo>
                    <a:pt x="0" y="23"/>
                  </a:moveTo>
                  <a:lnTo>
                    <a:pt x="5" y="4"/>
                  </a:lnTo>
                  <a:moveTo>
                    <a:pt x="48" y="4"/>
                  </a:moveTo>
                  <a:lnTo>
                    <a:pt x="57" y="23"/>
                  </a:lnTo>
                  <a:moveTo>
                    <a:pt x="5" y="100"/>
                  </a:moveTo>
                  <a:lnTo>
                    <a:pt x="39" y="100"/>
                  </a:lnTo>
                  <a:moveTo>
                    <a:pt x="5" y="96"/>
                  </a:moveTo>
                  <a:lnTo>
                    <a:pt x="39" y="96"/>
                  </a:lnTo>
                  <a:moveTo>
                    <a:pt x="5" y="91"/>
                  </a:moveTo>
                  <a:lnTo>
                    <a:pt x="39" y="91"/>
                  </a:lnTo>
                  <a:moveTo>
                    <a:pt x="5" y="87"/>
                  </a:moveTo>
                  <a:lnTo>
                    <a:pt x="39" y="87"/>
                  </a:lnTo>
                  <a:moveTo>
                    <a:pt x="5" y="82"/>
                  </a:moveTo>
                  <a:lnTo>
                    <a:pt x="39" y="82"/>
                  </a:lnTo>
                  <a:moveTo>
                    <a:pt x="26" y="41"/>
                  </a:moveTo>
                  <a:lnTo>
                    <a:pt x="44" y="41"/>
                  </a:lnTo>
                  <a:lnTo>
                    <a:pt x="44" y="32"/>
                  </a:lnTo>
                  <a:lnTo>
                    <a:pt x="26" y="32"/>
                  </a:lnTo>
                  <a:lnTo>
                    <a:pt x="26" y="41"/>
                  </a:lnTo>
                  <a:moveTo>
                    <a:pt x="44" y="73"/>
                  </a:moveTo>
                  <a:lnTo>
                    <a:pt x="52" y="73"/>
                  </a:lnTo>
                  <a:lnTo>
                    <a:pt x="52" y="68"/>
                  </a:lnTo>
                  <a:lnTo>
                    <a:pt x="44" y="68"/>
                  </a:lnTo>
                  <a:lnTo>
                    <a:pt x="44" y="73"/>
                  </a:lnTo>
                  <a:moveTo>
                    <a:pt x="44" y="87"/>
                  </a:moveTo>
                  <a:lnTo>
                    <a:pt x="52" y="87"/>
                  </a:lnTo>
                  <a:lnTo>
                    <a:pt x="52" y="82"/>
                  </a:lnTo>
                  <a:lnTo>
                    <a:pt x="44" y="82"/>
                  </a:lnTo>
                  <a:lnTo>
                    <a:pt x="44" y="87"/>
                  </a:lnTo>
                  <a:moveTo>
                    <a:pt x="44" y="91"/>
                  </a:moveTo>
                  <a:lnTo>
                    <a:pt x="52" y="91"/>
                  </a:lnTo>
                  <a:lnTo>
                    <a:pt x="52" y="91"/>
                  </a:lnTo>
                  <a:lnTo>
                    <a:pt x="44" y="91"/>
                  </a:lnTo>
                  <a:lnTo>
                    <a:pt x="44" y="91"/>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73" name="任意多边形 2185272"/>
            <p:cNvSpPr>
              <a:spLocks noEditPoints="1"/>
            </p:cNvSpPr>
            <p:nvPr/>
          </p:nvSpPr>
          <p:spPr>
            <a:xfrm>
              <a:off x="4207" y="1576"/>
              <a:ext cx="255" cy="137"/>
            </a:xfrm>
            <a:custGeom>
              <a:avLst/>
              <a:gdLst/>
              <a:ahLst/>
              <a:cxnLst/>
              <a:rect l="0" t="0" r="0" b="0"/>
              <a:pathLst>
                <a:path w="255" h="137">
                  <a:moveTo>
                    <a:pt x="0" y="4"/>
                  </a:moveTo>
                  <a:lnTo>
                    <a:pt x="17" y="4"/>
                  </a:lnTo>
                  <a:lnTo>
                    <a:pt x="17" y="0"/>
                  </a:lnTo>
                  <a:lnTo>
                    <a:pt x="0" y="0"/>
                  </a:lnTo>
                  <a:lnTo>
                    <a:pt x="0" y="4"/>
                  </a:lnTo>
                  <a:close/>
                  <a:moveTo>
                    <a:pt x="246" y="137"/>
                  </a:moveTo>
                  <a:lnTo>
                    <a:pt x="255" y="137"/>
                  </a:lnTo>
                  <a:lnTo>
                    <a:pt x="255" y="132"/>
                  </a:lnTo>
                  <a:lnTo>
                    <a:pt x="246" y="132"/>
                  </a:lnTo>
                  <a:lnTo>
                    <a:pt x="246" y="137"/>
                  </a:lnTo>
                  <a:close/>
                  <a:moveTo>
                    <a:pt x="95" y="105"/>
                  </a:moveTo>
                  <a:lnTo>
                    <a:pt x="95" y="14"/>
                  </a:lnTo>
                  <a:lnTo>
                    <a:pt x="229" y="14"/>
                  </a:lnTo>
                  <a:lnTo>
                    <a:pt x="229" y="105"/>
                  </a:lnTo>
                  <a:lnTo>
                    <a:pt x="95" y="105"/>
                  </a:lnTo>
                  <a:close/>
                  <a:moveTo>
                    <a:pt x="91" y="114"/>
                  </a:moveTo>
                  <a:lnTo>
                    <a:pt x="238" y="114"/>
                  </a:lnTo>
                  <a:lnTo>
                    <a:pt x="238" y="9"/>
                  </a:lnTo>
                  <a:lnTo>
                    <a:pt x="242" y="9"/>
                  </a:lnTo>
                  <a:lnTo>
                    <a:pt x="242" y="4"/>
                  </a:lnTo>
                  <a:lnTo>
                    <a:pt x="82" y="4"/>
                  </a:lnTo>
                  <a:lnTo>
                    <a:pt x="82" y="9"/>
                  </a:lnTo>
                  <a:lnTo>
                    <a:pt x="82" y="119"/>
                  </a:lnTo>
                  <a:lnTo>
                    <a:pt x="91" y="119"/>
                  </a:lnTo>
                  <a:lnTo>
                    <a:pt x="91" y="11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274" name="任意多边形 2185273"/>
            <p:cNvSpPr>
              <a:spLocks noEditPoints="1"/>
            </p:cNvSpPr>
            <p:nvPr/>
          </p:nvSpPr>
          <p:spPr>
            <a:xfrm>
              <a:off x="4272" y="1708"/>
              <a:ext cx="99" cy="10"/>
            </a:xfrm>
            <a:custGeom>
              <a:avLst/>
              <a:gdLst/>
              <a:ahLst/>
              <a:cxnLst/>
              <a:rect l="0" t="0" r="0" b="0"/>
              <a:pathLst>
                <a:path w="99" h="10">
                  <a:moveTo>
                    <a:pt x="0" y="0"/>
                  </a:moveTo>
                  <a:lnTo>
                    <a:pt x="99" y="0"/>
                  </a:lnTo>
                  <a:lnTo>
                    <a:pt x="99" y="10"/>
                  </a:lnTo>
                  <a:moveTo>
                    <a:pt x="47" y="10"/>
                  </a:moveTo>
                  <a:lnTo>
                    <a:pt x="47"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75" name="矩形 2185274"/>
            <p:cNvSpPr/>
            <p:nvPr/>
          </p:nvSpPr>
          <p:spPr>
            <a:xfrm>
              <a:off x="4116" y="1777"/>
              <a:ext cx="372" cy="64"/>
            </a:xfrm>
            <a:prstGeom prst="rect">
              <a:avLst/>
            </a:prstGeom>
            <a:solidFill>
              <a:srgbClr val="FFFFFF"/>
            </a:solidFill>
            <a:ln w="9525">
              <a:noFill/>
            </a:ln>
          </p:spPr>
          <p:txBody>
            <a:bodyPr/>
            <a:lstStyle/>
            <a:p>
              <a:endParaRPr lang="zh-CN" altLang="en-US"/>
            </a:p>
          </p:txBody>
        </p:sp>
        <p:sp>
          <p:nvSpPr>
            <p:cNvPr id="2185276" name="矩形 2185275"/>
            <p:cNvSpPr/>
            <p:nvPr/>
          </p:nvSpPr>
          <p:spPr>
            <a:xfrm>
              <a:off x="4120" y="1782"/>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77" name="任意多边形 2185276"/>
            <p:cNvSpPr/>
            <p:nvPr/>
          </p:nvSpPr>
          <p:spPr>
            <a:xfrm>
              <a:off x="3609" y="2212"/>
              <a:ext cx="247" cy="260"/>
            </a:xfrm>
            <a:custGeom>
              <a:avLst/>
              <a:gdLst/>
              <a:ahLst/>
              <a:cxnLst/>
              <a:rect l="0" t="0" r="0" b="0"/>
              <a:pathLst>
                <a:path w="247" h="260">
                  <a:moveTo>
                    <a:pt x="52" y="174"/>
                  </a:moveTo>
                  <a:lnTo>
                    <a:pt x="0" y="174"/>
                  </a:lnTo>
                  <a:lnTo>
                    <a:pt x="0" y="260"/>
                  </a:lnTo>
                  <a:lnTo>
                    <a:pt x="247" y="260"/>
                  </a:lnTo>
                  <a:lnTo>
                    <a:pt x="247" y="174"/>
                  </a:lnTo>
                  <a:lnTo>
                    <a:pt x="190" y="174"/>
                  </a:lnTo>
                  <a:lnTo>
                    <a:pt x="190" y="160"/>
                  </a:lnTo>
                  <a:lnTo>
                    <a:pt x="212" y="160"/>
                  </a:lnTo>
                  <a:lnTo>
                    <a:pt x="212" y="0"/>
                  </a:lnTo>
                  <a:lnTo>
                    <a:pt x="30" y="0"/>
                  </a:lnTo>
                  <a:lnTo>
                    <a:pt x="30" y="160"/>
                  </a:lnTo>
                  <a:lnTo>
                    <a:pt x="52" y="160"/>
                  </a:lnTo>
                  <a:lnTo>
                    <a:pt x="52" y="17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78" name="任意多边形 2185277"/>
            <p:cNvSpPr>
              <a:spLocks noEditPoints="1"/>
            </p:cNvSpPr>
            <p:nvPr/>
          </p:nvSpPr>
          <p:spPr>
            <a:xfrm>
              <a:off x="3661" y="2372"/>
              <a:ext cx="138" cy="14"/>
            </a:xfrm>
            <a:custGeom>
              <a:avLst/>
              <a:gdLst/>
              <a:ahLst/>
              <a:cxnLst/>
              <a:rect l="0" t="0" r="0" b="0"/>
              <a:pathLst>
                <a:path w="138" h="14">
                  <a:moveTo>
                    <a:pt x="0" y="14"/>
                  </a:moveTo>
                  <a:lnTo>
                    <a:pt x="138" y="14"/>
                  </a:lnTo>
                  <a:moveTo>
                    <a:pt x="0" y="0"/>
                  </a:moveTo>
                  <a:lnTo>
                    <a:pt x="138"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79" name="任意多边形 2185278"/>
            <p:cNvSpPr>
              <a:spLocks noEditPoints="1"/>
            </p:cNvSpPr>
            <p:nvPr/>
          </p:nvSpPr>
          <p:spPr>
            <a:xfrm>
              <a:off x="3734" y="2390"/>
              <a:ext cx="100" cy="73"/>
            </a:xfrm>
            <a:custGeom>
              <a:avLst/>
              <a:gdLst/>
              <a:ahLst/>
              <a:cxnLst/>
              <a:rect l="0" t="0" r="0" b="0"/>
              <a:pathLst>
                <a:path w="100" h="73">
                  <a:moveTo>
                    <a:pt x="0" y="73"/>
                  </a:moveTo>
                  <a:lnTo>
                    <a:pt x="83" y="73"/>
                  </a:lnTo>
                  <a:lnTo>
                    <a:pt x="83" y="0"/>
                  </a:lnTo>
                  <a:lnTo>
                    <a:pt x="0" y="0"/>
                  </a:lnTo>
                  <a:lnTo>
                    <a:pt x="0" y="73"/>
                  </a:lnTo>
                  <a:close/>
                  <a:moveTo>
                    <a:pt x="87" y="14"/>
                  </a:moveTo>
                  <a:lnTo>
                    <a:pt x="100" y="14"/>
                  </a:lnTo>
                  <a:lnTo>
                    <a:pt x="100" y="0"/>
                  </a:lnTo>
                  <a:lnTo>
                    <a:pt x="87" y="0"/>
                  </a:lnTo>
                  <a:lnTo>
                    <a:pt x="87" y="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80" name="任意多边形 2185279"/>
            <p:cNvSpPr>
              <a:spLocks noEditPoints="1"/>
            </p:cNvSpPr>
            <p:nvPr/>
          </p:nvSpPr>
          <p:spPr>
            <a:xfrm>
              <a:off x="3734" y="2418"/>
              <a:ext cx="83" cy="22"/>
            </a:xfrm>
            <a:custGeom>
              <a:avLst/>
              <a:gdLst/>
              <a:ahLst/>
              <a:cxnLst/>
              <a:rect l="0" t="0" r="0" b="0"/>
              <a:pathLst>
                <a:path w="83" h="22">
                  <a:moveTo>
                    <a:pt x="0" y="0"/>
                  </a:moveTo>
                  <a:lnTo>
                    <a:pt x="83" y="0"/>
                  </a:lnTo>
                  <a:moveTo>
                    <a:pt x="0" y="22"/>
                  </a:moveTo>
                  <a:lnTo>
                    <a:pt x="83" y="22"/>
                  </a:lnTo>
                  <a:moveTo>
                    <a:pt x="5" y="9"/>
                  </a:moveTo>
                  <a:lnTo>
                    <a:pt x="78" y="9"/>
                  </a:lnTo>
                  <a:moveTo>
                    <a:pt x="48" y="18"/>
                  </a:moveTo>
                  <a:lnTo>
                    <a:pt x="70" y="18"/>
                  </a:lnTo>
                  <a:lnTo>
                    <a:pt x="70" y="4"/>
                  </a:lnTo>
                  <a:lnTo>
                    <a:pt x="48" y="4"/>
                  </a:lnTo>
                  <a:lnTo>
                    <a:pt x="4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81" name="任意多边形 2185280"/>
            <p:cNvSpPr>
              <a:spLocks noEditPoints="1"/>
            </p:cNvSpPr>
            <p:nvPr/>
          </p:nvSpPr>
          <p:spPr>
            <a:xfrm>
              <a:off x="3617" y="2230"/>
              <a:ext cx="230" cy="174"/>
            </a:xfrm>
            <a:custGeom>
              <a:avLst/>
              <a:gdLst/>
              <a:ahLst/>
              <a:cxnLst/>
              <a:rect l="0" t="0" r="0" b="0"/>
              <a:pathLst>
                <a:path w="230" h="174">
                  <a:moveTo>
                    <a:pt x="191" y="128"/>
                  </a:moveTo>
                  <a:lnTo>
                    <a:pt x="200" y="128"/>
                  </a:lnTo>
                  <a:lnTo>
                    <a:pt x="200" y="124"/>
                  </a:lnTo>
                  <a:lnTo>
                    <a:pt x="191" y="124"/>
                  </a:lnTo>
                  <a:lnTo>
                    <a:pt x="191" y="128"/>
                  </a:lnTo>
                  <a:close/>
                  <a:moveTo>
                    <a:pt x="52" y="105"/>
                  </a:moveTo>
                  <a:lnTo>
                    <a:pt x="52" y="14"/>
                  </a:lnTo>
                  <a:lnTo>
                    <a:pt x="178" y="14"/>
                  </a:lnTo>
                  <a:lnTo>
                    <a:pt x="178" y="105"/>
                  </a:lnTo>
                  <a:lnTo>
                    <a:pt x="52" y="105"/>
                  </a:lnTo>
                  <a:close/>
                  <a:moveTo>
                    <a:pt x="44" y="110"/>
                  </a:moveTo>
                  <a:lnTo>
                    <a:pt x="182" y="110"/>
                  </a:lnTo>
                  <a:lnTo>
                    <a:pt x="182" y="9"/>
                  </a:lnTo>
                  <a:lnTo>
                    <a:pt x="187" y="9"/>
                  </a:lnTo>
                  <a:lnTo>
                    <a:pt x="187" y="0"/>
                  </a:lnTo>
                  <a:lnTo>
                    <a:pt x="39" y="0"/>
                  </a:lnTo>
                  <a:lnTo>
                    <a:pt x="39" y="119"/>
                  </a:lnTo>
                  <a:lnTo>
                    <a:pt x="44" y="119"/>
                  </a:lnTo>
                  <a:lnTo>
                    <a:pt x="44" y="110"/>
                  </a:lnTo>
                  <a:close/>
                  <a:moveTo>
                    <a:pt x="0" y="169"/>
                  </a:moveTo>
                  <a:lnTo>
                    <a:pt x="22" y="169"/>
                  </a:lnTo>
                  <a:lnTo>
                    <a:pt x="22" y="160"/>
                  </a:lnTo>
                  <a:lnTo>
                    <a:pt x="0" y="160"/>
                  </a:lnTo>
                  <a:lnTo>
                    <a:pt x="0" y="169"/>
                  </a:lnTo>
                  <a:close/>
                  <a:moveTo>
                    <a:pt x="135" y="174"/>
                  </a:moveTo>
                  <a:lnTo>
                    <a:pt x="182" y="174"/>
                  </a:lnTo>
                  <a:lnTo>
                    <a:pt x="182" y="174"/>
                  </a:lnTo>
                  <a:lnTo>
                    <a:pt x="135" y="174"/>
                  </a:lnTo>
                  <a:lnTo>
                    <a:pt x="135" y="174"/>
                  </a:lnTo>
                  <a:close/>
                  <a:moveTo>
                    <a:pt x="221" y="165"/>
                  </a:moveTo>
                  <a:lnTo>
                    <a:pt x="230" y="165"/>
                  </a:lnTo>
                  <a:lnTo>
                    <a:pt x="230" y="160"/>
                  </a:lnTo>
                  <a:lnTo>
                    <a:pt x="221" y="160"/>
                  </a:lnTo>
                  <a:lnTo>
                    <a:pt x="221" y="165"/>
                  </a:lnTo>
                  <a:close/>
                  <a:moveTo>
                    <a:pt x="221" y="174"/>
                  </a:moveTo>
                  <a:lnTo>
                    <a:pt x="230" y="174"/>
                  </a:lnTo>
                  <a:lnTo>
                    <a:pt x="230" y="169"/>
                  </a:lnTo>
                  <a:lnTo>
                    <a:pt x="221" y="169"/>
                  </a:lnTo>
                  <a:lnTo>
                    <a:pt x="221" y="17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282" name="任意多边形 2185281"/>
            <p:cNvSpPr>
              <a:spLocks noEditPoints="1"/>
            </p:cNvSpPr>
            <p:nvPr/>
          </p:nvSpPr>
          <p:spPr>
            <a:xfrm>
              <a:off x="3639" y="2363"/>
              <a:ext cx="182" cy="9"/>
            </a:xfrm>
            <a:custGeom>
              <a:avLst/>
              <a:gdLst/>
              <a:ahLst/>
              <a:cxnLst/>
              <a:rect l="0" t="0" r="0" b="0"/>
              <a:pathLst>
                <a:path w="182" h="9">
                  <a:moveTo>
                    <a:pt x="0" y="0"/>
                  </a:moveTo>
                  <a:lnTo>
                    <a:pt x="182" y="0"/>
                  </a:lnTo>
                  <a:moveTo>
                    <a:pt x="48" y="9"/>
                  </a:moveTo>
                  <a:lnTo>
                    <a:pt x="48" y="0"/>
                  </a:lnTo>
                  <a:moveTo>
                    <a:pt x="91" y="9"/>
                  </a:moveTo>
                  <a:lnTo>
                    <a:pt x="91"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83" name="矩形 2185282"/>
            <p:cNvSpPr/>
            <p:nvPr/>
          </p:nvSpPr>
          <p:spPr>
            <a:xfrm>
              <a:off x="3544" y="2491"/>
              <a:ext cx="372" cy="68"/>
            </a:xfrm>
            <a:prstGeom prst="rect">
              <a:avLst/>
            </a:prstGeom>
            <a:solidFill>
              <a:srgbClr val="FFFFFF"/>
            </a:solidFill>
            <a:ln w="9525">
              <a:noFill/>
            </a:ln>
          </p:spPr>
          <p:txBody>
            <a:bodyPr/>
            <a:lstStyle/>
            <a:p>
              <a:endParaRPr lang="zh-CN" altLang="en-US"/>
            </a:p>
          </p:txBody>
        </p:sp>
        <p:sp>
          <p:nvSpPr>
            <p:cNvPr id="2185284" name="矩形 2185283"/>
            <p:cNvSpPr/>
            <p:nvPr/>
          </p:nvSpPr>
          <p:spPr>
            <a:xfrm>
              <a:off x="3548" y="2500"/>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85" name="任意多边形 2185284"/>
            <p:cNvSpPr/>
            <p:nvPr/>
          </p:nvSpPr>
          <p:spPr>
            <a:xfrm>
              <a:off x="4181" y="2212"/>
              <a:ext cx="247" cy="260"/>
            </a:xfrm>
            <a:custGeom>
              <a:avLst/>
              <a:gdLst/>
              <a:ahLst/>
              <a:cxnLst/>
              <a:rect l="0" t="0" r="0" b="0"/>
              <a:pathLst>
                <a:path w="247" h="260">
                  <a:moveTo>
                    <a:pt x="56" y="174"/>
                  </a:moveTo>
                  <a:lnTo>
                    <a:pt x="0" y="174"/>
                  </a:lnTo>
                  <a:lnTo>
                    <a:pt x="0" y="260"/>
                  </a:lnTo>
                  <a:lnTo>
                    <a:pt x="247" y="260"/>
                  </a:lnTo>
                  <a:lnTo>
                    <a:pt x="247" y="174"/>
                  </a:lnTo>
                  <a:lnTo>
                    <a:pt x="190" y="174"/>
                  </a:lnTo>
                  <a:lnTo>
                    <a:pt x="190" y="160"/>
                  </a:lnTo>
                  <a:lnTo>
                    <a:pt x="216" y="160"/>
                  </a:lnTo>
                  <a:lnTo>
                    <a:pt x="216" y="0"/>
                  </a:lnTo>
                  <a:lnTo>
                    <a:pt x="30" y="0"/>
                  </a:lnTo>
                  <a:lnTo>
                    <a:pt x="30" y="160"/>
                  </a:lnTo>
                  <a:lnTo>
                    <a:pt x="56" y="160"/>
                  </a:lnTo>
                  <a:lnTo>
                    <a:pt x="56" y="17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86" name="任意多边形 2185285"/>
            <p:cNvSpPr>
              <a:spLocks noEditPoints="1"/>
            </p:cNvSpPr>
            <p:nvPr/>
          </p:nvSpPr>
          <p:spPr>
            <a:xfrm>
              <a:off x="4237" y="2372"/>
              <a:ext cx="134" cy="14"/>
            </a:xfrm>
            <a:custGeom>
              <a:avLst/>
              <a:gdLst/>
              <a:ahLst/>
              <a:cxnLst/>
              <a:rect l="0" t="0" r="0" b="0"/>
              <a:pathLst>
                <a:path w="134" h="14">
                  <a:moveTo>
                    <a:pt x="0" y="14"/>
                  </a:moveTo>
                  <a:lnTo>
                    <a:pt x="134" y="14"/>
                  </a:lnTo>
                  <a:moveTo>
                    <a:pt x="0" y="0"/>
                  </a:moveTo>
                  <a:lnTo>
                    <a:pt x="134"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87" name="任意多边形 2185286"/>
            <p:cNvSpPr>
              <a:spLocks noEditPoints="1"/>
            </p:cNvSpPr>
            <p:nvPr/>
          </p:nvSpPr>
          <p:spPr>
            <a:xfrm>
              <a:off x="4306" y="2390"/>
              <a:ext cx="100" cy="73"/>
            </a:xfrm>
            <a:custGeom>
              <a:avLst/>
              <a:gdLst/>
              <a:ahLst/>
              <a:cxnLst/>
              <a:rect l="0" t="0" r="0" b="0"/>
              <a:pathLst>
                <a:path w="100" h="73">
                  <a:moveTo>
                    <a:pt x="0" y="73"/>
                  </a:moveTo>
                  <a:lnTo>
                    <a:pt x="83" y="73"/>
                  </a:lnTo>
                  <a:lnTo>
                    <a:pt x="83" y="0"/>
                  </a:lnTo>
                  <a:lnTo>
                    <a:pt x="0" y="0"/>
                  </a:lnTo>
                  <a:lnTo>
                    <a:pt x="0" y="73"/>
                  </a:lnTo>
                  <a:close/>
                  <a:moveTo>
                    <a:pt x="91" y="14"/>
                  </a:moveTo>
                  <a:lnTo>
                    <a:pt x="100" y="14"/>
                  </a:lnTo>
                  <a:lnTo>
                    <a:pt x="100" y="0"/>
                  </a:lnTo>
                  <a:lnTo>
                    <a:pt x="91" y="0"/>
                  </a:lnTo>
                  <a:lnTo>
                    <a:pt x="91" y="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88" name="任意多边形 2185287"/>
            <p:cNvSpPr>
              <a:spLocks noEditPoints="1"/>
            </p:cNvSpPr>
            <p:nvPr/>
          </p:nvSpPr>
          <p:spPr>
            <a:xfrm>
              <a:off x="4306" y="2418"/>
              <a:ext cx="83" cy="22"/>
            </a:xfrm>
            <a:custGeom>
              <a:avLst/>
              <a:gdLst/>
              <a:ahLst/>
              <a:cxnLst/>
              <a:rect l="0" t="0" r="0" b="0"/>
              <a:pathLst>
                <a:path w="83" h="22">
                  <a:moveTo>
                    <a:pt x="0" y="0"/>
                  </a:moveTo>
                  <a:lnTo>
                    <a:pt x="83" y="0"/>
                  </a:lnTo>
                  <a:moveTo>
                    <a:pt x="0" y="22"/>
                  </a:moveTo>
                  <a:lnTo>
                    <a:pt x="83" y="22"/>
                  </a:lnTo>
                  <a:moveTo>
                    <a:pt x="5" y="9"/>
                  </a:moveTo>
                  <a:lnTo>
                    <a:pt x="78" y="9"/>
                  </a:lnTo>
                  <a:moveTo>
                    <a:pt x="48" y="18"/>
                  </a:moveTo>
                  <a:lnTo>
                    <a:pt x="70" y="18"/>
                  </a:lnTo>
                  <a:lnTo>
                    <a:pt x="70" y="4"/>
                  </a:lnTo>
                  <a:lnTo>
                    <a:pt x="48" y="4"/>
                  </a:lnTo>
                  <a:lnTo>
                    <a:pt x="4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89" name="任意多边形 2185288"/>
            <p:cNvSpPr>
              <a:spLocks noEditPoints="1"/>
            </p:cNvSpPr>
            <p:nvPr/>
          </p:nvSpPr>
          <p:spPr>
            <a:xfrm>
              <a:off x="4189" y="2230"/>
              <a:ext cx="230" cy="174"/>
            </a:xfrm>
            <a:custGeom>
              <a:avLst/>
              <a:gdLst/>
              <a:ahLst/>
              <a:cxnLst/>
              <a:rect l="0" t="0" r="0" b="0"/>
              <a:pathLst>
                <a:path w="230" h="174">
                  <a:moveTo>
                    <a:pt x="191" y="128"/>
                  </a:moveTo>
                  <a:lnTo>
                    <a:pt x="200" y="128"/>
                  </a:lnTo>
                  <a:lnTo>
                    <a:pt x="200" y="124"/>
                  </a:lnTo>
                  <a:lnTo>
                    <a:pt x="191" y="124"/>
                  </a:lnTo>
                  <a:lnTo>
                    <a:pt x="191" y="128"/>
                  </a:lnTo>
                  <a:close/>
                  <a:moveTo>
                    <a:pt x="52" y="105"/>
                  </a:moveTo>
                  <a:lnTo>
                    <a:pt x="52" y="14"/>
                  </a:lnTo>
                  <a:lnTo>
                    <a:pt x="178" y="14"/>
                  </a:lnTo>
                  <a:lnTo>
                    <a:pt x="178" y="105"/>
                  </a:lnTo>
                  <a:lnTo>
                    <a:pt x="52" y="105"/>
                  </a:lnTo>
                  <a:close/>
                  <a:moveTo>
                    <a:pt x="48" y="110"/>
                  </a:moveTo>
                  <a:lnTo>
                    <a:pt x="182" y="110"/>
                  </a:lnTo>
                  <a:lnTo>
                    <a:pt x="182" y="9"/>
                  </a:lnTo>
                  <a:lnTo>
                    <a:pt x="191" y="9"/>
                  </a:lnTo>
                  <a:lnTo>
                    <a:pt x="191" y="0"/>
                  </a:lnTo>
                  <a:lnTo>
                    <a:pt x="39" y="0"/>
                  </a:lnTo>
                  <a:lnTo>
                    <a:pt x="39" y="119"/>
                  </a:lnTo>
                  <a:lnTo>
                    <a:pt x="48" y="119"/>
                  </a:lnTo>
                  <a:lnTo>
                    <a:pt x="48" y="110"/>
                  </a:lnTo>
                  <a:close/>
                  <a:moveTo>
                    <a:pt x="0" y="169"/>
                  </a:moveTo>
                  <a:lnTo>
                    <a:pt x="22" y="169"/>
                  </a:lnTo>
                  <a:lnTo>
                    <a:pt x="22" y="160"/>
                  </a:lnTo>
                  <a:lnTo>
                    <a:pt x="0" y="160"/>
                  </a:lnTo>
                  <a:lnTo>
                    <a:pt x="0" y="169"/>
                  </a:lnTo>
                  <a:close/>
                  <a:moveTo>
                    <a:pt x="135" y="174"/>
                  </a:moveTo>
                  <a:lnTo>
                    <a:pt x="182" y="174"/>
                  </a:lnTo>
                  <a:lnTo>
                    <a:pt x="182" y="174"/>
                  </a:lnTo>
                  <a:lnTo>
                    <a:pt x="135" y="174"/>
                  </a:lnTo>
                  <a:lnTo>
                    <a:pt x="135" y="174"/>
                  </a:lnTo>
                  <a:close/>
                  <a:moveTo>
                    <a:pt x="221" y="165"/>
                  </a:moveTo>
                  <a:lnTo>
                    <a:pt x="230" y="165"/>
                  </a:lnTo>
                  <a:lnTo>
                    <a:pt x="230" y="160"/>
                  </a:lnTo>
                  <a:lnTo>
                    <a:pt x="221" y="160"/>
                  </a:lnTo>
                  <a:lnTo>
                    <a:pt x="221" y="165"/>
                  </a:lnTo>
                  <a:close/>
                  <a:moveTo>
                    <a:pt x="221" y="174"/>
                  </a:moveTo>
                  <a:lnTo>
                    <a:pt x="230" y="174"/>
                  </a:lnTo>
                  <a:lnTo>
                    <a:pt x="230" y="169"/>
                  </a:lnTo>
                  <a:lnTo>
                    <a:pt x="221" y="169"/>
                  </a:lnTo>
                  <a:lnTo>
                    <a:pt x="221" y="174"/>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290" name="任意多边形 2185289"/>
            <p:cNvSpPr>
              <a:spLocks noEditPoints="1"/>
            </p:cNvSpPr>
            <p:nvPr/>
          </p:nvSpPr>
          <p:spPr>
            <a:xfrm>
              <a:off x="4211" y="2363"/>
              <a:ext cx="186" cy="9"/>
            </a:xfrm>
            <a:custGeom>
              <a:avLst/>
              <a:gdLst/>
              <a:ahLst/>
              <a:cxnLst/>
              <a:rect l="0" t="0" r="0" b="0"/>
              <a:pathLst>
                <a:path w="186" h="9">
                  <a:moveTo>
                    <a:pt x="0" y="0"/>
                  </a:moveTo>
                  <a:lnTo>
                    <a:pt x="186" y="0"/>
                  </a:lnTo>
                  <a:moveTo>
                    <a:pt x="48" y="9"/>
                  </a:moveTo>
                  <a:lnTo>
                    <a:pt x="48" y="0"/>
                  </a:lnTo>
                  <a:moveTo>
                    <a:pt x="91" y="9"/>
                  </a:moveTo>
                  <a:lnTo>
                    <a:pt x="91"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91" name="矩形 2185290"/>
            <p:cNvSpPr/>
            <p:nvPr/>
          </p:nvSpPr>
          <p:spPr>
            <a:xfrm>
              <a:off x="4116" y="2491"/>
              <a:ext cx="372" cy="68"/>
            </a:xfrm>
            <a:prstGeom prst="rect">
              <a:avLst/>
            </a:prstGeom>
            <a:solidFill>
              <a:srgbClr val="FFFFFF"/>
            </a:solidFill>
            <a:ln w="9525">
              <a:noFill/>
            </a:ln>
          </p:spPr>
          <p:txBody>
            <a:bodyPr/>
            <a:lstStyle/>
            <a:p>
              <a:endParaRPr lang="zh-CN" altLang="en-US"/>
            </a:p>
          </p:txBody>
        </p:sp>
        <p:sp>
          <p:nvSpPr>
            <p:cNvPr id="2185292" name="矩形 2185291"/>
            <p:cNvSpPr/>
            <p:nvPr/>
          </p:nvSpPr>
          <p:spPr>
            <a:xfrm>
              <a:off x="4120" y="2500"/>
              <a:ext cx="42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Compatible</a:t>
              </a:r>
              <a:endParaRPr lang="en-US" altLang="zh-CN" sz="1600">
                <a:solidFill>
                  <a:schemeClr val="tx1"/>
                </a:solidFill>
                <a:latin typeface="Arial" panose="020B0604020202020204" pitchFamily="34" charset="0"/>
                <a:ea typeface="宋体" panose="02010600030101010101" pitchFamily="2" charset="-122"/>
              </a:endParaRPr>
            </a:p>
          </p:txBody>
        </p:sp>
        <p:sp>
          <p:nvSpPr>
            <p:cNvPr id="2185293" name="任意多边形 2185292"/>
            <p:cNvSpPr/>
            <p:nvPr/>
          </p:nvSpPr>
          <p:spPr>
            <a:xfrm>
              <a:off x="4713" y="2212"/>
              <a:ext cx="247" cy="260"/>
            </a:xfrm>
            <a:custGeom>
              <a:avLst/>
              <a:gdLst/>
              <a:ahLst/>
              <a:cxnLst/>
              <a:rect l="0" t="0" r="0" b="0"/>
              <a:pathLst>
                <a:path w="247" h="260">
                  <a:moveTo>
                    <a:pt x="0" y="196"/>
                  </a:moveTo>
                  <a:lnTo>
                    <a:pt x="48" y="196"/>
                  </a:lnTo>
                  <a:lnTo>
                    <a:pt x="83" y="206"/>
                  </a:lnTo>
                  <a:lnTo>
                    <a:pt x="83" y="215"/>
                  </a:lnTo>
                  <a:lnTo>
                    <a:pt x="48" y="215"/>
                  </a:lnTo>
                  <a:lnTo>
                    <a:pt x="48" y="219"/>
                  </a:lnTo>
                  <a:lnTo>
                    <a:pt x="13" y="219"/>
                  </a:lnTo>
                  <a:lnTo>
                    <a:pt x="13" y="260"/>
                  </a:lnTo>
                  <a:lnTo>
                    <a:pt x="230" y="260"/>
                  </a:lnTo>
                  <a:lnTo>
                    <a:pt x="230" y="219"/>
                  </a:lnTo>
                  <a:lnTo>
                    <a:pt x="200" y="219"/>
                  </a:lnTo>
                  <a:lnTo>
                    <a:pt x="200" y="215"/>
                  </a:lnTo>
                  <a:lnTo>
                    <a:pt x="161" y="215"/>
                  </a:lnTo>
                  <a:lnTo>
                    <a:pt x="161" y="206"/>
                  </a:lnTo>
                  <a:lnTo>
                    <a:pt x="200" y="196"/>
                  </a:lnTo>
                  <a:lnTo>
                    <a:pt x="247" y="196"/>
                  </a:lnTo>
                  <a:lnTo>
                    <a:pt x="247" y="0"/>
                  </a:lnTo>
                  <a:lnTo>
                    <a:pt x="0" y="0"/>
                  </a:lnTo>
                  <a:lnTo>
                    <a:pt x="0" y="196"/>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294" name="任意多边形 2185293"/>
            <p:cNvSpPr>
              <a:spLocks noEditPoints="1"/>
            </p:cNvSpPr>
            <p:nvPr/>
          </p:nvSpPr>
          <p:spPr>
            <a:xfrm>
              <a:off x="4761" y="2408"/>
              <a:ext cx="152" cy="23"/>
            </a:xfrm>
            <a:custGeom>
              <a:avLst/>
              <a:gdLst/>
              <a:ahLst/>
              <a:cxnLst/>
              <a:rect l="0" t="0" r="0" b="0"/>
              <a:pathLst>
                <a:path w="152" h="23">
                  <a:moveTo>
                    <a:pt x="0" y="23"/>
                  </a:moveTo>
                  <a:lnTo>
                    <a:pt x="152" y="23"/>
                  </a:lnTo>
                  <a:moveTo>
                    <a:pt x="35" y="19"/>
                  </a:moveTo>
                  <a:lnTo>
                    <a:pt x="113" y="19"/>
                  </a:lnTo>
                  <a:moveTo>
                    <a:pt x="35" y="10"/>
                  </a:moveTo>
                  <a:lnTo>
                    <a:pt x="113" y="10"/>
                  </a:lnTo>
                  <a:moveTo>
                    <a:pt x="0" y="0"/>
                  </a:moveTo>
                  <a:lnTo>
                    <a:pt x="152"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95" name="任意多边形 2185294"/>
            <p:cNvSpPr>
              <a:spLocks noEditPoints="1"/>
            </p:cNvSpPr>
            <p:nvPr/>
          </p:nvSpPr>
          <p:spPr>
            <a:xfrm>
              <a:off x="4731" y="2239"/>
              <a:ext cx="203" cy="229"/>
            </a:xfrm>
            <a:custGeom>
              <a:avLst/>
              <a:gdLst/>
              <a:ahLst/>
              <a:cxnLst/>
              <a:rect l="0" t="0" r="0" b="0"/>
              <a:pathLst>
                <a:path w="203" h="229">
                  <a:moveTo>
                    <a:pt x="21" y="206"/>
                  </a:moveTo>
                  <a:lnTo>
                    <a:pt x="60" y="206"/>
                  </a:lnTo>
                  <a:lnTo>
                    <a:pt x="60" y="201"/>
                  </a:lnTo>
                  <a:lnTo>
                    <a:pt x="21" y="201"/>
                  </a:lnTo>
                  <a:lnTo>
                    <a:pt x="21" y="206"/>
                  </a:lnTo>
                  <a:close/>
                  <a:moveTo>
                    <a:pt x="8" y="229"/>
                  </a:moveTo>
                  <a:lnTo>
                    <a:pt x="17" y="224"/>
                  </a:lnTo>
                  <a:lnTo>
                    <a:pt x="8" y="215"/>
                  </a:lnTo>
                  <a:lnTo>
                    <a:pt x="0" y="224"/>
                  </a:lnTo>
                  <a:lnTo>
                    <a:pt x="8" y="229"/>
                  </a:lnTo>
                  <a:close/>
                  <a:moveTo>
                    <a:pt x="21" y="128"/>
                  </a:moveTo>
                  <a:lnTo>
                    <a:pt x="21" y="14"/>
                  </a:lnTo>
                  <a:lnTo>
                    <a:pt x="190" y="14"/>
                  </a:lnTo>
                  <a:lnTo>
                    <a:pt x="190" y="128"/>
                  </a:lnTo>
                  <a:lnTo>
                    <a:pt x="21" y="128"/>
                  </a:lnTo>
                  <a:close/>
                  <a:moveTo>
                    <a:pt x="13" y="142"/>
                  </a:moveTo>
                  <a:lnTo>
                    <a:pt x="199" y="142"/>
                  </a:lnTo>
                  <a:lnTo>
                    <a:pt x="199" y="9"/>
                  </a:lnTo>
                  <a:lnTo>
                    <a:pt x="203" y="9"/>
                  </a:lnTo>
                  <a:lnTo>
                    <a:pt x="203" y="0"/>
                  </a:lnTo>
                  <a:lnTo>
                    <a:pt x="4" y="0"/>
                  </a:lnTo>
                  <a:lnTo>
                    <a:pt x="4" y="147"/>
                  </a:lnTo>
                  <a:lnTo>
                    <a:pt x="13" y="147"/>
                  </a:lnTo>
                  <a:lnTo>
                    <a:pt x="13" y="142"/>
                  </a:lnTo>
                  <a:close/>
                  <a:moveTo>
                    <a:pt x="195" y="160"/>
                  </a:moveTo>
                  <a:lnTo>
                    <a:pt x="203" y="160"/>
                  </a:lnTo>
                  <a:lnTo>
                    <a:pt x="203" y="156"/>
                  </a:lnTo>
                  <a:lnTo>
                    <a:pt x="195" y="156"/>
                  </a:lnTo>
                  <a:lnTo>
                    <a:pt x="195" y="16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296" name="矩形 2185295"/>
            <p:cNvSpPr/>
            <p:nvPr/>
          </p:nvSpPr>
          <p:spPr>
            <a:xfrm>
              <a:off x="4757" y="2463"/>
              <a:ext cx="30" cy="5"/>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5297" name="任意多边形 2185296"/>
            <p:cNvSpPr>
              <a:spLocks noEditPoints="1"/>
            </p:cNvSpPr>
            <p:nvPr/>
          </p:nvSpPr>
          <p:spPr>
            <a:xfrm>
              <a:off x="4726" y="2440"/>
              <a:ext cx="217" cy="28"/>
            </a:xfrm>
            <a:custGeom>
              <a:avLst/>
              <a:gdLst/>
              <a:ahLst/>
              <a:cxnLst/>
              <a:rect l="0" t="0" r="0" b="0"/>
              <a:pathLst>
                <a:path w="217" h="28">
                  <a:moveTo>
                    <a:pt x="0" y="0"/>
                  </a:moveTo>
                  <a:lnTo>
                    <a:pt x="217" y="0"/>
                  </a:lnTo>
                  <a:moveTo>
                    <a:pt x="0" y="5"/>
                  </a:moveTo>
                  <a:lnTo>
                    <a:pt x="217" y="5"/>
                  </a:lnTo>
                  <a:moveTo>
                    <a:pt x="35" y="10"/>
                  </a:moveTo>
                  <a:lnTo>
                    <a:pt x="31" y="14"/>
                  </a:lnTo>
                  <a:lnTo>
                    <a:pt x="35" y="19"/>
                  </a:lnTo>
                  <a:moveTo>
                    <a:pt x="57" y="10"/>
                  </a:moveTo>
                  <a:lnTo>
                    <a:pt x="52" y="14"/>
                  </a:lnTo>
                  <a:lnTo>
                    <a:pt x="57" y="19"/>
                  </a:lnTo>
                  <a:moveTo>
                    <a:pt x="70" y="23"/>
                  </a:moveTo>
                  <a:lnTo>
                    <a:pt x="65" y="28"/>
                  </a:lnTo>
                  <a:lnTo>
                    <a:pt x="70" y="28"/>
                  </a:lnTo>
                  <a:moveTo>
                    <a:pt x="78" y="10"/>
                  </a:moveTo>
                  <a:lnTo>
                    <a:pt x="74" y="14"/>
                  </a:lnTo>
                  <a:lnTo>
                    <a:pt x="78" y="19"/>
                  </a:lnTo>
                  <a:moveTo>
                    <a:pt x="91" y="23"/>
                  </a:moveTo>
                  <a:lnTo>
                    <a:pt x="87" y="28"/>
                  </a:lnTo>
                  <a:lnTo>
                    <a:pt x="91" y="28"/>
                  </a:lnTo>
                  <a:moveTo>
                    <a:pt x="104" y="10"/>
                  </a:moveTo>
                  <a:lnTo>
                    <a:pt x="100" y="14"/>
                  </a:lnTo>
                  <a:lnTo>
                    <a:pt x="104" y="19"/>
                  </a:lnTo>
                  <a:moveTo>
                    <a:pt x="113" y="23"/>
                  </a:moveTo>
                  <a:lnTo>
                    <a:pt x="109" y="28"/>
                  </a:lnTo>
                  <a:lnTo>
                    <a:pt x="113" y="28"/>
                  </a:lnTo>
                  <a:moveTo>
                    <a:pt x="126" y="10"/>
                  </a:moveTo>
                  <a:lnTo>
                    <a:pt x="122" y="14"/>
                  </a:lnTo>
                  <a:lnTo>
                    <a:pt x="126" y="19"/>
                  </a:lnTo>
                  <a:moveTo>
                    <a:pt x="139" y="23"/>
                  </a:moveTo>
                  <a:lnTo>
                    <a:pt x="135" y="28"/>
                  </a:lnTo>
                  <a:lnTo>
                    <a:pt x="139" y="28"/>
                  </a:lnTo>
                  <a:moveTo>
                    <a:pt x="148" y="10"/>
                  </a:moveTo>
                  <a:lnTo>
                    <a:pt x="143" y="14"/>
                  </a:lnTo>
                  <a:lnTo>
                    <a:pt x="148" y="19"/>
                  </a:lnTo>
                  <a:moveTo>
                    <a:pt x="161" y="23"/>
                  </a:moveTo>
                  <a:lnTo>
                    <a:pt x="156" y="28"/>
                  </a:lnTo>
                  <a:lnTo>
                    <a:pt x="161" y="28"/>
                  </a:lnTo>
                  <a:moveTo>
                    <a:pt x="169" y="10"/>
                  </a:moveTo>
                  <a:lnTo>
                    <a:pt x="169" y="14"/>
                  </a:lnTo>
                  <a:lnTo>
                    <a:pt x="169" y="19"/>
                  </a:lnTo>
                  <a:moveTo>
                    <a:pt x="182" y="23"/>
                  </a:moveTo>
                  <a:lnTo>
                    <a:pt x="178" y="28"/>
                  </a:lnTo>
                  <a:lnTo>
                    <a:pt x="182" y="28"/>
                  </a:lnTo>
                  <a:moveTo>
                    <a:pt x="195" y="10"/>
                  </a:moveTo>
                  <a:lnTo>
                    <a:pt x="191" y="14"/>
                  </a:lnTo>
                  <a:lnTo>
                    <a:pt x="195" y="19"/>
                  </a:lnTo>
                  <a:moveTo>
                    <a:pt x="204" y="23"/>
                  </a:moveTo>
                  <a:lnTo>
                    <a:pt x="204" y="28"/>
                  </a:lnTo>
                  <a:lnTo>
                    <a:pt x="204" y="2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298" name="矩形 2185297"/>
            <p:cNvSpPr/>
            <p:nvPr/>
          </p:nvSpPr>
          <p:spPr>
            <a:xfrm>
              <a:off x="4687" y="2491"/>
              <a:ext cx="295" cy="68"/>
            </a:xfrm>
            <a:prstGeom prst="rect">
              <a:avLst/>
            </a:prstGeom>
            <a:solidFill>
              <a:srgbClr val="FFFFFF"/>
            </a:solidFill>
            <a:ln w="9525">
              <a:noFill/>
            </a:ln>
          </p:spPr>
          <p:txBody>
            <a:bodyPr/>
            <a:lstStyle/>
            <a:p>
              <a:endParaRPr lang="zh-CN" altLang="en-US"/>
            </a:p>
          </p:txBody>
        </p:sp>
        <p:sp>
          <p:nvSpPr>
            <p:cNvPr id="2185299" name="矩形 2185298"/>
            <p:cNvSpPr/>
            <p:nvPr/>
          </p:nvSpPr>
          <p:spPr>
            <a:xfrm>
              <a:off x="4692" y="2500"/>
              <a:ext cx="33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Workstation</a:t>
              </a:r>
              <a:endParaRPr lang="en-US" altLang="zh-CN" sz="1600">
                <a:solidFill>
                  <a:schemeClr val="tx1"/>
                </a:solidFill>
                <a:latin typeface="Arial" panose="020B0604020202020204" pitchFamily="34" charset="0"/>
                <a:ea typeface="宋体" panose="02010600030101010101" pitchFamily="2" charset="-122"/>
              </a:endParaRPr>
            </a:p>
          </p:txBody>
        </p:sp>
        <p:sp>
          <p:nvSpPr>
            <p:cNvPr id="2185300" name="任意多边形 2185299"/>
            <p:cNvSpPr/>
            <p:nvPr/>
          </p:nvSpPr>
          <p:spPr>
            <a:xfrm>
              <a:off x="3115" y="2907"/>
              <a:ext cx="247" cy="255"/>
            </a:xfrm>
            <a:custGeom>
              <a:avLst/>
              <a:gdLst/>
              <a:ahLst/>
              <a:cxnLst/>
              <a:rect l="0" t="0" r="0" b="0"/>
              <a:pathLst>
                <a:path w="247" h="255">
                  <a:moveTo>
                    <a:pt x="0" y="255"/>
                  </a:moveTo>
                  <a:lnTo>
                    <a:pt x="0" y="182"/>
                  </a:lnTo>
                  <a:lnTo>
                    <a:pt x="48" y="182"/>
                  </a:lnTo>
                  <a:lnTo>
                    <a:pt x="48" y="178"/>
                  </a:lnTo>
                  <a:lnTo>
                    <a:pt x="78" y="178"/>
                  </a:lnTo>
                  <a:lnTo>
                    <a:pt x="78" y="160"/>
                  </a:lnTo>
                  <a:lnTo>
                    <a:pt x="26" y="160"/>
                  </a:lnTo>
                  <a:lnTo>
                    <a:pt x="26" y="0"/>
                  </a:lnTo>
                  <a:lnTo>
                    <a:pt x="225" y="0"/>
                  </a:lnTo>
                  <a:lnTo>
                    <a:pt x="225" y="160"/>
                  </a:lnTo>
                  <a:lnTo>
                    <a:pt x="169" y="160"/>
                  </a:lnTo>
                  <a:lnTo>
                    <a:pt x="169" y="178"/>
                  </a:lnTo>
                  <a:lnTo>
                    <a:pt x="204" y="178"/>
                  </a:lnTo>
                  <a:lnTo>
                    <a:pt x="204" y="182"/>
                  </a:lnTo>
                  <a:lnTo>
                    <a:pt x="247" y="182"/>
                  </a:lnTo>
                  <a:lnTo>
                    <a:pt x="247" y="255"/>
                  </a:lnTo>
                  <a:lnTo>
                    <a:pt x="0" y="255"/>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301" name="任意多边形 2185300"/>
            <p:cNvSpPr>
              <a:spLocks noEditPoints="1"/>
            </p:cNvSpPr>
            <p:nvPr/>
          </p:nvSpPr>
          <p:spPr>
            <a:xfrm>
              <a:off x="3163" y="3067"/>
              <a:ext cx="156" cy="22"/>
            </a:xfrm>
            <a:custGeom>
              <a:avLst/>
              <a:gdLst/>
              <a:ahLst/>
              <a:cxnLst/>
              <a:rect l="0" t="0" r="0" b="0"/>
              <a:pathLst>
                <a:path w="156" h="22">
                  <a:moveTo>
                    <a:pt x="30" y="0"/>
                  </a:moveTo>
                  <a:lnTo>
                    <a:pt x="121" y="0"/>
                  </a:lnTo>
                  <a:moveTo>
                    <a:pt x="30" y="18"/>
                  </a:moveTo>
                  <a:lnTo>
                    <a:pt x="121" y="18"/>
                  </a:lnTo>
                  <a:moveTo>
                    <a:pt x="0" y="22"/>
                  </a:moveTo>
                  <a:lnTo>
                    <a:pt x="156" y="22"/>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02" name="矩形 2185301"/>
            <p:cNvSpPr/>
            <p:nvPr/>
          </p:nvSpPr>
          <p:spPr>
            <a:xfrm>
              <a:off x="3115" y="3153"/>
              <a:ext cx="247" cy="9"/>
            </a:xfrm>
            <a:prstGeom prst="rect">
              <a:avLst/>
            </a:prstGeom>
            <a:blipFill rotWithShape="0">
              <a:blip r:embed="rId5"/>
            </a:blipFill>
            <a:ln w="6350" cap="flat" cmpd="sng">
              <a:solidFill>
                <a:srgbClr val="000000"/>
              </a:solidFill>
              <a:prstDash val="solid"/>
              <a:miter/>
              <a:headEnd type="none" w="med" len="med"/>
              <a:tailEnd type="none" w="med" len="med"/>
            </a:ln>
          </p:spPr>
          <p:txBody>
            <a:bodyPr/>
            <a:lstStyle/>
            <a:p>
              <a:endParaRPr lang="zh-CN" altLang="en-US"/>
            </a:p>
          </p:txBody>
        </p:sp>
        <p:sp>
          <p:nvSpPr>
            <p:cNvPr id="2185303" name="矩形 2185302"/>
            <p:cNvSpPr/>
            <p:nvPr/>
          </p:nvSpPr>
          <p:spPr>
            <a:xfrm>
              <a:off x="3241" y="3103"/>
              <a:ext cx="52" cy="5"/>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5304" name="任意多边形 2185303"/>
            <p:cNvSpPr>
              <a:spLocks noEditPoints="1"/>
            </p:cNvSpPr>
            <p:nvPr/>
          </p:nvSpPr>
          <p:spPr>
            <a:xfrm>
              <a:off x="3115" y="3103"/>
              <a:ext cx="247" cy="14"/>
            </a:xfrm>
            <a:custGeom>
              <a:avLst/>
              <a:gdLst/>
              <a:ahLst/>
              <a:cxnLst/>
              <a:rect l="0" t="0" r="0" b="0"/>
              <a:pathLst>
                <a:path w="247" h="14">
                  <a:moveTo>
                    <a:pt x="0" y="0"/>
                  </a:moveTo>
                  <a:lnTo>
                    <a:pt x="247" y="0"/>
                  </a:lnTo>
                  <a:moveTo>
                    <a:pt x="247" y="5"/>
                  </a:moveTo>
                  <a:lnTo>
                    <a:pt x="0" y="5"/>
                  </a:lnTo>
                  <a:moveTo>
                    <a:pt x="0" y="14"/>
                  </a:moveTo>
                  <a:lnTo>
                    <a:pt x="247" y="14"/>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05" name="任意多边形 2185304"/>
            <p:cNvSpPr>
              <a:spLocks noEditPoints="1"/>
            </p:cNvSpPr>
            <p:nvPr/>
          </p:nvSpPr>
          <p:spPr>
            <a:xfrm>
              <a:off x="3124" y="3130"/>
              <a:ext cx="8" cy="14"/>
            </a:xfrm>
            <a:custGeom>
              <a:avLst/>
              <a:gdLst/>
              <a:ahLst/>
              <a:cxnLst/>
              <a:rect l="0" t="0" r="0" b="0"/>
              <a:pathLst>
                <a:path w="8" h="14">
                  <a:moveTo>
                    <a:pt x="4" y="5"/>
                  </a:moveTo>
                  <a:lnTo>
                    <a:pt x="8" y="0"/>
                  </a:lnTo>
                  <a:lnTo>
                    <a:pt x="4" y="5"/>
                  </a:lnTo>
                  <a:close/>
                  <a:moveTo>
                    <a:pt x="8" y="10"/>
                  </a:moveTo>
                  <a:lnTo>
                    <a:pt x="8" y="10"/>
                  </a:lnTo>
                  <a:lnTo>
                    <a:pt x="8" y="5"/>
                  </a:lnTo>
                  <a:lnTo>
                    <a:pt x="4" y="5"/>
                  </a:lnTo>
                  <a:lnTo>
                    <a:pt x="0" y="10"/>
                  </a:lnTo>
                  <a:lnTo>
                    <a:pt x="4" y="14"/>
                  </a:lnTo>
                  <a:lnTo>
                    <a:pt x="8" y="10"/>
                  </a:lnTo>
                  <a:lnTo>
                    <a:pt x="8" y="1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06" name="任意多边形 2185305"/>
            <p:cNvSpPr>
              <a:spLocks noEditPoints="1"/>
            </p:cNvSpPr>
            <p:nvPr/>
          </p:nvSpPr>
          <p:spPr>
            <a:xfrm>
              <a:off x="3124" y="2920"/>
              <a:ext cx="229" cy="188"/>
            </a:xfrm>
            <a:custGeom>
              <a:avLst/>
              <a:gdLst/>
              <a:ahLst/>
              <a:cxnLst/>
              <a:rect l="0" t="0" r="0" b="0"/>
              <a:pathLst>
                <a:path w="229" h="188">
                  <a:moveTo>
                    <a:pt x="177" y="188"/>
                  </a:moveTo>
                  <a:lnTo>
                    <a:pt x="229" y="188"/>
                  </a:lnTo>
                  <a:lnTo>
                    <a:pt x="229" y="183"/>
                  </a:lnTo>
                  <a:lnTo>
                    <a:pt x="177" y="183"/>
                  </a:lnTo>
                  <a:lnTo>
                    <a:pt x="177" y="188"/>
                  </a:lnTo>
                  <a:close/>
                  <a:moveTo>
                    <a:pt x="0" y="188"/>
                  </a:moveTo>
                  <a:lnTo>
                    <a:pt x="13" y="188"/>
                  </a:lnTo>
                  <a:lnTo>
                    <a:pt x="13" y="183"/>
                  </a:lnTo>
                  <a:lnTo>
                    <a:pt x="0" y="183"/>
                  </a:lnTo>
                  <a:lnTo>
                    <a:pt x="0" y="188"/>
                  </a:lnTo>
                  <a:close/>
                  <a:moveTo>
                    <a:pt x="39" y="137"/>
                  </a:moveTo>
                  <a:lnTo>
                    <a:pt x="47" y="137"/>
                  </a:lnTo>
                  <a:lnTo>
                    <a:pt x="47" y="133"/>
                  </a:lnTo>
                  <a:lnTo>
                    <a:pt x="39" y="133"/>
                  </a:lnTo>
                  <a:lnTo>
                    <a:pt x="39" y="137"/>
                  </a:lnTo>
                  <a:close/>
                  <a:moveTo>
                    <a:pt x="39" y="115"/>
                  </a:moveTo>
                  <a:lnTo>
                    <a:pt x="39" y="9"/>
                  </a:lnTo>
                  <a:lnTo>
                    <a:pt x="195" y="9"/>
                  </a:lnTo>
                  <a:lnTo>
                    <a:pt x="195" y="115"/>
                  </a:lnTo>
                  <a:lnTo>
                    <a:pt x="39" y="115"/>
                  </a:lnTo>
                  <a:close/>
                  <a:moveTo>
                    <a:pt x="34" y="119"/>
                  </a:moveTo>
                  <a:lnTo>
                    <a:pt x="195" y="119"/>
                  </a:lnTo>
                  <a:lnTo>
                    <a:pt x="195" y="5"/>
                  </a:lnTo>
                  <a:lnTo>
                    <a:pt x="199" y="0"/>
                  </a:lnTo>
                  <a:lnTo>
                    <a:pt x="30" y="0"/>
                  </a:lnTo>
                  <a:lnTo>
                    <a:pt x="30" y="124"/>
                  </a:lnTo>
                  <a:lnTo>
                    <a:pt x="34" y="119"/>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07" name="矩形 2185306"/>
            <p:cNvSpPr/>
            <p:nvPr/>
          </p:nvSpPr>
          <p:spPr>
            <a:xfrm>
              <a:off x="3158" y="3185"/>
              <a:ext cx="165" cy="64"/>
            </a:xfrm>
            <a:prstGeom prst="rect">
              <a:avLst/>
            </a:prstGeom>
            <a:solidFill>
              <a:srgbClr val="FFFFFF"/>
            </a:solidFill>
            <a:ln w="9525">
              <a:noFill/>
            </a:ln>
          </p:spPr>
          <p:txBody>
            <a:bodyPr/>
            <a:lstStyle/>
            <a:p>
              <a:endParaRPr lang="zh-CN" altLang="en-US"/>
            </a:p>
          </p:txBody>
        </p:sp>
        <p:sp>
          <p:nvSpPr>
            <p:cNvPr id="2185308" name="矩形 2185307"/>
            <p:cNvSpPr/>
            <p:nvPr/>
          </p:nvSpPr>
          <p:spPr>
            <a:xfrm>
              <a:off x="3163" y="3190"/>
              <a:ext cx="18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Mac II</a:t>
              </a:r>
              <a:endParaRPr lang="en-US" altLang="zh-CN" sz="1600">
                <a:solidFill>
                  <a:schemeClr val="tx1"/>
                </a:solidFill>
                <a:latin typeface="Arial" panose="020B0604020202020204" pitchFamily="34" charset="0"/>
                <a:ea typeface="宋体" panose="02010600030101010101" pitchFamily="2" charset="-122"/>
              </a:endParaRPr>
            </a:p>
          </p:txBody>
        </p:sp>
        <p:sp>
          <p:nvSpPr>
            <p:cNvPr id="2185309" name="任意多边形 2185308"/>
            <p:cNvSpPr/>
            <p:nvPr/>
          </p:nvSpPr>
          <p:spPr>
            <a:xfrm>
              <a:off x="3812" y="2939"/>
              <a:ext cx="165" cy="173"/>
            </a:xfrm>
            <a:custGeom>
              <a:avLst/>
              <a:gdLst/>
              <a:ahLst/>
              <a:cxnLst/>
              <a:rect l="0" t="0" r="0" b="0"/>
              <a:pathLst>
                <a:path w="165" h="173">
                  <a:moveTo>
                    <a:pt x="13" y="100"/>
                  </a:moveTo>
                  <a:lnTo>
                    <a:pt x="13" y="0"/>
                  </a:lnTo>
                  <a:lnTo>
                    <a:pt x="152" y="0"/>
                  </a:lnTo>
                  <a:lnTo>
                    <a:pt x="152" y="100"/>
                  </a:lnTo>
                  <a:lnTo>
                    <a:pt x="165" y="159"/>
                  </a:lnTo>
                  <a:lnTo>
                    <a:pt x="165" y="173"/>
                  </a:lnTo>
                  <a:lnTo>
                    <a:pt x="0" y="173"/>
                  </a:lnTo>
                  <a:lnTo>
                    <a:pt x="0" y="159"/>
                  </a:lnTo>
                  <a:lnTo>
                    <a:pt x="13" y="100"/>
                  </a:lnTo>
                  <a:close/>
                </a:path>
              </a:pathLst>
            </a:custGeom>
            <a:solidFill>
              <a:srgbClr val="C0C0C0"/>
            </a:solidFill>
            <a:ln w="6350" cap="flat" cmpd="sng">
              <a:solidFill>
                <a:srgbClr val="000000"/>
              </a:solidFill>
              <a:prstDash val="solid"/>
              <a:headEnd type="none" w="med" len="med"/>
              <a:tailEnd type="none" w="med" len="med"/>
            </a:ln>
          </p:spPr>
          <p:txBody>
            <a:bodyPr/>
            <a:lstStyle/>
            <a:p>
              <a:endParaRPr lang="zh-CN" altLang="en-US"/>
            </a:p>
          </p:txBody>
        </p:sp>
        <p:sp>
          <p:nvSpPr>
            <p:cNvPr id="2185310" name="任意多边形 2185309"/>
            <p:cNvSpPr>
              <a:spLocks noEditPoints="1"/>
            </p:cNvSpPr>
            <p:nvPr/>
          </p:nvSpPr>
          <p:spPr>
            <a:xfrm>
              <a:off x="3812" y="3039"/>
              <a:ext cx="165" cy="59"/>
            </a:xfrm>
            <a:custGeom>
              <a:avLst/>
              <a:gdLst/>
              <a:ahLst/>
              <a:cxnLst/>
              <a:rect l="0" t="0" r="0" b="0"/>
              <a:pathLst>
                <a:path w="165" h="59">
                  <a:moveTo>
                    <a:pt x="13" y="0"/>
                  </a:moveTo>
                  <a:lnTo>
                    <a:pt x="152" y="0"/>
                  </a:lnTo>
                  <a:moveTo>
                    <a:pt x="0" y="59"/>
                  </a:moveTo>
                  <a:lnTo>
                    <a:pt x="165" y="59"/>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11" name="任意多边形 2185310"/>
            <p:cNvSpPr>
              <a:spLocks noEditPoints="1"/>
            </p:cNvSpPr>
            <p:nvPr/>
          </p:nvSpPr>
          <p:spPr>
            <a:xfrm>
              <a:off x="3821" y="3053"/>
              <a:ext cx="147" cy="36"/>
            </a:xfrm>
            <a:custGeom>
              <a:avLst/>
              <a:gdLst/>
              <a:ahLst/>
              <a:cxnLst/>
              <a:rect l="0" t="0" r="0" b="0"/>
              <a:pathLst>
                <a:path w="147" h="36">
                  <a:moveTo>
                    <a:pt x="4" y="4"/>
                  </a:moveTo>
                  <a:lnTo>
                    <a:pt x="9" y="0"/>
                  </a:lnTo>
                  <a:lnTo>
                    <a:pt x="139" y="0"/>
                  </a:lnTo>
                  <a:lnTo>
                    <a:pt x="143" y="4"/>
                  </a:lnTo>
                  <a:lnTo>
                    <a:pt x="4" y="4"/>
                  </a:lnTo>
                  <a:close/>
                  <a:moveTo>
                    <a:pt x="0" y="36"/>
                  </a:moveTo>
                  <a:lnTo>
                    <a:pt x="4" y="9"/>
                  </a:lnTo>
                  <a:lnTo>
                    <a:pt x="143" y="9"/>
                  </a:lnTo>
                  <a:lnTo>
                    <a:pt x="147" y="36"/>
                  </a:lnTo>
                  <a:lnTo>
                    <a:pt x="0" y="36"/>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312" name="任意多边形 2185311"/>
            <p:cNvSpPr>
              <a:spLocks noEditPoints="1"/>
            </p:cNvSpPr>
            <p:nvPr/>
          </p:nvSpPr>
          <p:spPr>
            <a:xfrm>
              <a:off x="3921" y="3016"/>
              <a:ext cx="47" cy="92"/>
            </a:xfrm>
            <a:custGeom>
              <a:avLst/>
              <a:gdLst/>
              <a:ahLst/>
              <a:cxnLst/>
              <a:rect l="0" t="0" r="0" b="0"/>
              <a:pathLst>
                <a:path w="47" h="92">
                  <a:moveTo>
                    <a:pt x="21" y="0"/>
                  </a:moveTo>
                  <a:lnTo>
                    <a:pt x="26" y="0"/>
                  </a:lnTo>
                  <a:lnTo>
                    <a:pt x="30" y="0"/>
                  </a:lnTo>
                  <a:lnTo>
                    <a:pt x="26" y="5"/>
                  </a:lnTo>
                  <a:lnTo>
                    <a:pt x="21" y="0"/>
                  </a:lnTo>
                  <a:close/>
                  <a:moveTo>
                    <a:pt x="0" y="92"/>
                  </a:moveTo>
                  <a:lnTo>
                    <a:pt x="47" y="92"/>
                  </a:lnTo>
                  <a:lnTo>
                    <a:pt x="47" y="87"/>
                  </a:lnTo>
                  <a:lnTo>
                    <a:pt x="0" y="87"/>
                  </a:lnTo>
                  <a:lnTo>
                    <a:pt x="0" y="92"/>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13" name="矩形 2185312"/>
            <p:cNvSpPr/>
            <p:nvPr/>
          </p:nvSpPr>
          <p:spPr>
            <a:xfrm>
              <a:off x="3938" y="3012"/>
              <a:ext cx="13" cy="13"/>
            </a:xfrm>
            <a:prstGeom prst="rect">
              <a:avLst/>
            </a:prstGeom>
            <a:noFill/>
            <a:ln w="6350" cap="flat" cmpd="sng">
              <a:solidFill>
                <a:srgbClr val="000000"/>
              </a:solidFill>
              <a:prstDash val="solid"/>
              <a:miter/>
              <a:headEnd type="none" w="med" len="med"/>
              <a:tailEnd type="none" w="med" len="med"/>
            </a:ln>
          </p:spPr>
          <p:txBody>
            <a:bodyPr/>
            <a:lstStyle/>
            <a:p>
              <a:endParaRPr lang="zh-CN" altLang="en-US"/>
            </a:p>
          </p:txBody>
        </p:sp>
        <p:sp>
          <p:nvSpPr>
            <p:cNvPr id="2185314" name="矩形 2185313"/>
            <p:cNvSpPr/>
            <p:nvPr/>
          </p:nvSpPr>
          <p:spPr>
            <a:xfrm>
              <a:off x="3838" y="2952"/>
              <a:ext cx="96" cy="73"/>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5315" name="任意多边形 2185314"/>
            <p:cNvSpPr>
              <a:spLocks noEditPoints="1"/>
            </p:cNvSpPr>
            <p:nvPr/>
          </p:nvSpPr>
          <p:spPr>
            <a:xfrm>
              <a:off x="3834" y="2948"/>
              <a:ext cx="121" cy="87"/>
            </a:xfrm>
            <a:custGeom>
              <a:avLst/>
              <a:gdLst/>
              <a:ahLst/>
              <a:cxnLst/>
              <a:rect l="0" t="0" r="0" b="0"/>
              <a:pathLst>
                <a:path w="121" h="87">
                  <a:moveTo>
                    <a:pt x="0" y="87"/>
                  </a:moveTo>
                  <a:lnTo>
                    <a:pt x="121" y="87"/>
                  </a:lnTo>
                  <a:lnTo>
                    <a:pt x="121" y="0"/>
                  </a:lnTo>
                  <a:lnTo>
                    <a:pt x="0" y="0"/>
                  </a:lnTo>
                  <a:lnTo>
                    <a:pt x="0" y="87"/>
                  </a:lnTo>
                  <a:moveTo>
                    <a:pt x="108" y="18"/>
                  </a:moveTo>
                  <a:lnTo>
                    <a:pt x="117" y="18"/>
                  </a:lnTo>
                  <a:lnTo>
                    <a:pt x="117" y="4"/>
                  </a:lnTo>
                  <a:lnTo>
                    <a:pt x="108" y="4"/>
                  </a:lnTo>
                  <a:lnTo>
                    <a:pt x="108" y="18"/>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16" name="矩形 2185315"/>
            <p:cNvSpPr/>
            <p:nvPr/>
          </p:nvSpPr>
          <p:spPr>
            <a:xfrm>
              <a:off x="3695" y="3130"/>
              <a:ext cx="399" cy="69"/>
            </a:xfrm>
            <a:prstGeom prst="rect">
              <a:avLst/>
            </a:prstGeom>
            <a:solidFill>
              <a:srgbClr val="FFFFFF"/>
            </a:solidFill>
            <a:ln w="9525">
              <a:noFill/>
            </a:ln>
          </p:spPr>
          <p:txBody>
            <a:bodyPr/>
            <a:lstStyle/>
            <a:p>
              <a:endParaRPr lang="zh-CN" altLang="en-US"/>
            </a:p>
          </p:txBody>
        </p:sp>
        <p:sp>
          <p:nvSpPr>
            <p:cNvPr id="2185317" name="矩形 2185316"/>
            <p:cNvSpPr/>
            <p:nvPr/>
          </p:nvSpPr>
          <p:spPr>
            <a:xfrm>
              <a:off x="3700" y="3140"/>
              <a:ext cx="45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Laptop computer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85318" name="任意多边形 2185317"/>
            <p:cNvSpPr>
              <a:spLocks noEditPoints="1"/>
            </p:cNvSpPr>
            <p:nvPr/>
          </p:nvSpPr>
          <p:spPr>
            <a:xfrm>
              <a:off x="5194" y="2925"/>
              <a:ext cx="269" cy="160"/>
            </a:xfrm>
            <a:custGeom>
              <a:avLst/>
              <a:gdLst/>
              <a:ahLst/>
              <a:cxnLst/>
              <a:rect l="0" t="0" r="0" b="0"/>
              <a:pathLst>
                <a:path w="269" h="160">
                  <a:moveTo>
                    <a:pt x="52" y="160"/>
                  </a:moveTo>
                  <a:lnTo>
                    <a:pt x="39" y="160"/>
                  </a:lnTo>
                  <a:lnTo>
                    <a:pt x="39" y="137"/>
                  </a:lnTo>
                  <a:lnTo>
                    <a:pt x="52" y="137"/>
                  </a:lnTo>
                  <a:lnTo>
                    <a:pt x="52" y="160"/>
                  </a:lnTo>
                  <a:close/>
                  <a:moveTo>
                    <a:pt x="0" y="96"/>
                  </a:moveTo>
                  <a:lnTo>
                    <a:pt x="61" y="114"/>
                  </a:lnTo>
                  <a:lnTo>
                    <a:pt x="65" y="96"/>
                  </a:lnTo>
                  <a:lnTo>
                    <a:pt x="5" y="78"/>
                  </a:lnTo>
                  <a:lnTo>
                    <a:pt x="0" y="96"/>
                  </a:lnTo>
                  <a:close/>
                  <a:moveTo>
                    <a:pt x="104" y="27"/>
                  </a:moveTo>
                  <a:lnTo>
                    <a:pt x="104" y="14"/>
                  </a:lnTo>
                  <a:lnTo>
                    <a:pt x="212" y="14"/>
                  </a:lnTo>
                  <a:lnTo>
                    <a:pt x="212" y="9"/>
                  </a:lnTo>
                  <a:lnTo>
                    <a:pt x="225" y="9"/>
                  </a:lnTo>
                  <a:lnTo>
                    <a:pt x="225" y="0"/>
                  </a:lnTo>
                  <a:lnTo>
                    <a:pt x="230" y="0"/>
                  </a:lnTo>
                  <a:lnTo>
                    <a:pt x="230" y="27"/>
                  </a:lnTo>
                  <a:lnTo>
                    <a:pt x="104" y="27"/>
                  </a:lnTo>
                  <a:close/>
                  <a:moveTo>
                    <a:pt x="230" y="50"/>
                  </a:moveTo>
                  <a:lnTo>
                    <a:pt x="269" y="27"/>
                  </a:lnTo>
                  <a:lnTo>
                    <a:pt x="264" y="14"/>
                  </a:lnTo>
                  <a:lnTo>
                    <a:pt x="225" y="41"/>
                  </a:lnTo>
                  <a:lnTo>
                    <a:pt x="230" y="50"/>
                  </a:lnTo>
                  <a:close/>
                </a:path>
              </a:pathLst>
            </a:custGeom>
            <a:solidFill>
              <a:srgbClr val="C0C0C0"/>
            </a:solidFill>
            <a:ln w="6350" cap="flat" cmpd="sng">
              <a:solidFill>
                <a:srgbClr val="000000"/>
              </a:solidFill>
              <a:prstDash val="solid"/>
              <a:headEnd type="none" w="med" len="med"/>
              <a:tailEnd type="none" w="med" len="med"/>
            </a:ln>
          </p:spPr>
          <p:txBody>
            <a:bodyPr/>
            <a:lstStyle/>
            <a:p>
              <a:endParaRPr lang="zh-CN" altLang="en-US"/>
            </a:p>
          </p:txBody>
        </p:sp>
        <p:sp>
          <p:nvSpPr>
            <p:cNvPr id="2185319" name="任意多边形 2185318"/>
            <p:cNvSpPr/>
            <p:nvPr/>
          </p:nvSpPr>
          <p:spPr>
            <a:xfrm>
              <a:off x="5246" y="2952"/>
              <a:ext cx="212" cy="160"/>
            </a:xfrm>
            <a:custGeom>
              <a:avLst/>
              <a:gdLst/>
              <a:ahLst/>
              <a:cxnLst/>
              <a:rect l="0" t="0" r="0" b="0"/>
              <a:pathLst>
                <a:path w="212" h="160">
                  <a:moveTo>
                    <a:pt x="0" y="160"/>
                  </a:moveTo>
                  <a:lnTo>
                    <a:pt x="0" y="0"/>
                  </a:lnTo>
                  <a:lnTo>
                    <a:pt x="204" y="0"/>
                  </a:lnTo>
                  <a:lnTo>
                    <a:pt x="204" y="83"/>
                  </a:lnTo>
                  <a:lnTo>
                    <a:pt x="212" y="83"/>
                  </a:lnTo>
                  <a:lnTo>
                    <a:pt x="212" y="115"/>
                  </a:lnTo>
                  <a:lnTo>
                    <a:pt x="204" y="115"/>
                  </a:lnTo>
                  <a:lnTo>
                    <a:pt x="204" y="160"/>
                  </a:lnTo>
                  <a:lnTo>
                    <a:pt x="0" y="160"/>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320" name="任意多边形 2185319"/>
            <p:cNvSpPr/>
            <p:nvPr/>
          </p:nvSpPr>
          <p:spPr>
            <a:xfrm>
              <a:off x="5424" y="3035"/>
              <a:ext cx="26" cy="32"/>
            </a:xfrm>
            <a:custGeom>
              <a:avLst/>
              <a:gdLst/>
              <a:ahLst/>
              <a:cxnLst/>
              <a:rect l="0" t="0" r="0" b="0"/>
              <a:pathLst>
                <a:path w="26" h="32">
                  <a:moveTo>
                    <a:pt x="26" y="0"/>
                  </a:moveTo>
                  <a:lnTo>
                    <a:pt x="0" y="0"/>
                  </a:lnTo>
                  <a:lnTo>
                    <a:pt x="0" y="32"/>
                  </a:lnTo>
                  <a:lnTo>
                    <a:pt x="26" y="32"/>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21" name="任意多边形 2185320"/>
            <p:cNvSpPr>
              <a:spLocks noEditPoints="1"/>
            </p:cNvSpPr>
            <p:nvPr/>
          </p:nvSpPr>
          <p:spPr>
            <a:xfrm>
              <a:off x="5259" y="2966"/>
              <a:ext cx="178" cy="132"/>
            </a:xfrm>
            <a:custGeom>
              <a:avLst/>
              <a:gdLst/>
              <a:ahLst/>
              <a:cxnLst/>
              <a:rect l="0" t="0" r="0" b="0"/>
              <a:pathLst>
                <a:path w="178" h="132">
                  <a:moveTo>
                    <a:pt x="0" y="18"/>
                  </a:moveTo>
                  <a:lnTo>
                    <a:pt x="178" y="18"/>
                  </a:lnTo>
                  <a:lnTo>
                    <a:pt x="178" y="0"/>
                  </a:lnTo>
                  <a:lnTo>
                    <a:pt x="0" y="0"/>
                  </a:lnTo>
                  <a:lnTo>
                    <a:pt x="0" y="18"/>
                  </a:lnTo>
                  <a:close/>
                  <a:moveTo>
                    <a:pt x="0" y="132"/>
                  </a:moveTo>
                  <a:lnTo>
                    <a:pt x="178" y="132"/>
                  </a:lnTo>
                  <a:lnTo>
                    <a:pt x="178" y="119"/>
                  </a:lnTo>
                  <a:lnTo>
                    <a:pt x="0" y="119"/>
                  </a:lnTo>
                  <a:lnTo>
                    <a:pt x="0" y="132"/>
                  </a:lnTo>
                  <a:close/>
                </a:path>
              </a:pathLst>
            </a:custGeom>
            <a:blipFill rotWithShape="0">
              <a:blip r:embed="rId5"/>
            </a:blipFill>
            <a:ln w="9525">
              <a:noFill/>
            </a:ln>
          </p:spPr>
          <p:txBody>
            <a:bodyPr/>
            <a:lstStyle/>
            <a:p>
              <a:endParaRPr lang="zh-CN" altLang="en-US"/>
            </a:p>
          </p:txBody>
        </p:sp>
        <p:sp>
          <p:nvSpPr>
            <p:cNvPr id="2185322" name="任意多边形 2185321"/>
            <p:cNvSpPr>
              <a:spLocks noEditPoints="1"/>
            </p:cNvSpPr>
            <p:nvPr/>
          </p:nvSpPr>
          <p:spPr>
            <a:xfrm>
              <a:off x="5246" y="2998"/>
              <a:ext cx="204" cy="78"/>
            </a:xfrm>
            <a:custGeom>
              <a:avLst/>
              <a:gdLst/>
              <a:ahLst/>
              <a:cxnLst/>
              <a:rect l="0" t="0" r="0" b="0"/>
              <a:pathLst>
                <a:path w="204" h="78">
                  <a:moveTo>
                    <a:pt x="204" y="27"/>
                  </a:moveTo>
                  <a:lnTo>
                    <a:pt x="173" y="27"/>
                  </a:lnTo>
                  <a:lnTo>
                    <a:pt x="173" y="78"/>
                  </a:lnTo>
                  <a:lnTo>
                    <a:pt x="204" y="78"/>
                  </a:lnTo>
                  <a:moveTo>
                    <a:pt x="0" y="0"/>
                  </a:moveTo>
                  <a:lnTo>
                    <a:pt x="204"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23" name="矩形 2185322"/>
            <p:cNvSpPr/>
            <p:nvPr/>
          </p:nvSpPr>
          <p:spPr>
            <a:xfrm>
              <a:off x="5121" y="3130"/>
              <a:ext cx="450" cy="69"/>
            </a:xfrm>
            <a:prstGeom prst="rect">
              <a:avLst/>
            </a:prstGeom>
            <a:solidFill>
              <a:srgbClr val="FFFFFF"/>
            </a:solidFill>
            <a:ln w="9525">
              <a:noFill/>
            </a:ln>
          </p:spPr>
          <p:txBody>
            <a:bodyPr/>
            <a:lstStyle/>
            <a:p>
              <a:endParaRPr lang="zh-CN" altLang="en-US"/>
            </a:p>
          </p:txBody>
        </p:sp>
        <p:sp>
          <p:nvSpPr>
            <p:cNvPr id="2185324" name="矩形 2185323"/>
            <p:cNvSpPr/>
            <p:nvPr/>
          </p:nvSpPr>
          <p:spPr>
            <a:xfrm>
              <a:off x="5125" y="3140"/>
              <a:ext cx="512"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IBM laser printer</a:t>
              </a:r>
              <a:endParaRPr lang="en-US" altLang="zh-CN" sz="1600">
                <a:solidFill>
                  <a:schemeClr val="tx1"/>
                </a:solidFill>
                <a:latin typeface="Arial" panose="020B0604020202020204" pitchFamily="34" charset="0"/>
                <a:ea typeface="宋体" panose="02010600030101010101" pitchFamily="2" charset="-122"/>
              </a:endParaRPr>
            </a:p>
          </p:txBody>
        </p:sp>
        <p:sp>
          <p:nvSpPr>
            <p:cNvPr id="2185325" name="任意多边形 2185324"/>
            <p:cNvSpPr/>
            <p:nvPr/>
          </p:nvSpPr>
          <p:spPr>
            <a:xfrm>
              <a:off x="4549" y="2948"/>
              <a:ext cx="164" cy="214"/>
            </a:xfrm>
            <a:custGeom>
              <a:avLst/>
              <a:gdLst/>
              <a:ahLst/>
              <a:cxnLst/>
              <a:rect l="0" t="0" r="0" b="0"/>
              <a:pathLst>
                <a:path w="164" h="214">
                  <a:moveTo>
                    <a:pt x="0" y="214"/>
                  </a:moveTo>
                  <a:lnTo>
                    <a:pt x="164" y="214"/>
                  </a:lnTo>
                  <a:lnTo>
                    <a:pt x="164" y="4"/>
                  </a:lnTo>
                  <a:lnTo>
                    <a:pt x="156" y="0"/>
                  </a:lnTo>
                  <a:lnTo>
                    <a:pt x="8" y="0"/>
                  </a:lnTo>
                  <a:lnTo>
                    <a:pt x="0" y="4"/>
                  </a:lnTo>
                  <a:lnTo>
                    <a:pt x="0" y="214"/>
                  </a:lnTo>
                  <a:close/>
                </a:path>
              </a:pathLst>
            </a:custGeom>
            <a:solidFill>
              <a:srgbClr val="FFFFFF"/>
            </a:solidFill>
            <a:ln w="6350" cap="flat" cmpd="sng">
              <a:solidFill>
                <a:srgbClr val="000000"/>
              </a:solidFill>
              <a:prstDash val="solid"/>
              <a:headEnd type="none" w="med" len="med"/>
              <a:tailEnd type="none" w="med" len="med"/>
            </a:ln>
          </p:spPr>
          <p:txBody>
            <a:bodyPr/>
            <a:lstStyle/>
            <a:p>
              <a:endParaRPr lang="zh-CN" altLang="en-US"/>
            </a:p>
          </p:txBody>
        </p:sp>
        <p:sp>
          <p:nvSpPr>
            <p:cNvPr id="2185326" name="直接连接符 2185325"/>
            <p:cNvSpPr/>
            <p:nvPr/>
          </p:nvSpPr>
          <p:spPr>
            <a:xfrm flipH="1">
              <a:off x="4549" y="3126"/>
              <a:ext cx="164" cy="0"/>
            </a:xfrm>
            <a:prstGeom prst="line">
              <a:avLst/>
            </a:prstGeom>
            <a:ln w="6350" cap="flat" cmpd="sng">
              <a:solidFill>
                <a:srgbClr val="000000"/>
              </a:solidFill>
              <a:prstDash val="solid"/>
              <a:headEnd type="none" w="med" len="med"/>
              <a:tailEnd type="none" w="med" len="med"/>
            </a:ln>
          </p:spPr>
        </p:sp>
        <p:sp>
          <p:nvSpPr>
            <p:cNvPr id="2185327" name="任意多边形 2185326"/>
            <p:cNvSpPr>
              <a:spLocks noEditPoints="1"/>
            </p:cNvSpPr>
            <p:nvPr/>
          </p:nvSpPr>
          <p:spPr>
            <a:xfrm>
              <a:off x="4562" y="2966"/>
              <a:ext cx="138" cy="151"/>
            </a:xfrm>
            <a:custGeom>
              <a:avLst/>
              <a:gdLst/>
              <a:ahLst/>
              <a:cxnLst/>
              <a:rect l="0" t="0" r="0" b="0"/>
              <a:pathLst>
                <a:path w="138" h="151">
                  <a:moveTo>
                    <a:pt x="13" y="91"/>
                  </a:moveTo>
                  <a:lnTo>
                    <a:pt x="21" y="91"/>
                  </a:lnTo>
                  <a:lnTo>
                    <a:pt x="121" y="91"/>
                  </a:lnTo>
                  <a:lnTo>
                    <a:pt x="125" y="87"/>
                  </a:lnTo>
                  <a:lnTo>
                    <a:pt x="125" y="14"/>
                  </a:lnTo>
                  <a:lnTo>
                    <a:pt x="125" y="5"/>
                  </a:lnTo>
                  <a:lnTo>
                    <a:pt x="130" y="5"/>
                  </a:lnTo>
                  <a:lnTo>
                    <a:pt x="130" y="0"/>
                  </a:lnTo>
                  <a:lnTo>
                    <a:pt x="8" y="0"/>
                  </a:lnTo>
                  <a:lnTo>
                    <a:pt x="4" y="5"/>
                  </a:lnTo>
                  <a:lnTo>
                    <a:pt x="4" y="96"/>
                  </a:lnTo>
                  <a:lnTo>
                    <a:pt x="8" y="96"/>
                  </a:lnTo>
                  <a:lnTo>
                    <a:pt x="13" y="91"/>
                  </a:lnTo>
                  <a:close/>
                  <a:moveTo>
                    <a:pt x="78" y="132"/>
                  </a:moveTo>
                  <a:lnTo>
                    <a:pt x="138" y="132"/>
                  </a:lnTo>
                  <a:lnTo>
                    <a:pt x="138" y="128"/>
                  </a:lnTo>
                  <a:lnTo>
                    <a:pt x="78" y="128"/>
                  </a:lnTo>
                  <a:lnTo>
                    <a:pt x="78" y="132"/>
                  </a:lnTo>
                  <a:close/>
                  <a:moveTo>
                    <a:pt x="4" y="146"/>
                  </a:moveTo>
                  <a:lnTo>
                    <a:pt x="8" y="142"/>
                  </a:lnTo>
                  <a:lnTo>
                    <a:pt x="4" y="146"/>
                  </a:lnTo>
                  <a:close/>
                  <a:moveTo>
                    <a:pt x="8" y="146"/>
                  </a:moveTo>
                  <a:lnTo>
                    <a:pt x="4" y="146"/>
                  </a:lnTo>
                  <a:lnTo>
                    <a:pt x="4" y="146"/>
                  </a:lnTo>
                  <a:lnTo>
                    <a:pt x="0" y="146"/>
                  </a:lnTo>
                  <a:lnTo>
                    <a:pt x="0" y="151"/>
                  </a:lnTo>
                  <a:lnTo>
                    <a:pt x="4" y="151"/>
                  </a:lnTo>
                  <a:lnTo>
                    <a:pt x="8" y="151"/>
                  </a:lnTo>
                  <a:lnTo>
                    <a:pt x="8" y="146"/>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28" name="任意多边形 2185327"/>
            <p:cNvSpPr>
              <a:spLocks noEditPoints="1"/>
            </p:cNvSpPr>
            <p:nvPr/>
          </p:nvSpPr>
          <p:spPr>
            <a:xfrm>
              <a:off x="4553" y="3094"/>
              <a:ext cx="160" cy="4"/>
            </a:xfrm>
            <a:custGeom>
              <a:avLst/>
              <a:gdLst/>
              <a:ahLst/>
              <a:cxnLst/>
              <a:rect l="0" t="0" r="0" b="0"/>
              <a:pathLst>
                <a:path w="160" h="4">
                  <a:moveTo>
                    <a:pt x="0" y="4"/>
                  </a:moveTo>
                  <a:lnTo>
                    <a:pt x="160" y="4"/>
                  </a:lnTo>
                  <a:moveTo>
                    <a:pt x="0" y="0"/>
                  </a:moveTo>
                  <a:lnTo>
                    <a:pt x="160" y="0"/>
                  </a:lnTo>
                </a:path>
              </a:pathLst>
            </a:custGeom>
            <a:noFill/>
            <a:ln w="6350" cap="flat" cmpd="sng">
              <a:solidFill>
                <a:srgbClr val="000000"/>
              </a:solidFill>
              <a:prstDash val="solid"/>
              <a:headEnd type="none" w="med" len="med"/>
              <a:tailEnd type="none" w="med" len="med"/>
            </a:ln>
          </p:spPr>
          <p:txBody>
            <a:bodyPr/>
            <a:lstStyle/>
            <a:p>
              <a:endParaRPr lang="zh-CN" altLang="en-US"/>
            </a:p>
          </p:txBody>
        </p:sp>
        <p:sp>
          <p:nvSpPr>
            <p:cNvPr id="2185329" name="矩形 2185328"/>
            <p:cNvSpPr/>
            <p:nvPr/>
          </p:nvSpPr>
          <p:spPr>
            <a:xfrm>
              <a:off x="4583" y="2980"/>
              <a:ext cx="100" cy="73"/>
            </a:xfrm>
            <a:prstGeom prst="rect">
              <a:avLst/>
            </a:prstGeom>
            <a:solidFill>
              <a:srgbClr val="FFFFFF"/>
            </a:solidFill>
            <a:ln w="6350" cap="flat" cmpd="sng">
              <a:solidFill>
                <a:srgbClr val="000000"/>
              </a:solidFill>
              <a:prstDash val="solid"/>
              <a:miter/>
              <a:headEnd type="none" w="med" len="med"/>
              <a:tailEnd type="none" w="med" len="med"/>
            </a:ln>
          </p:spPr>
          <p:txBody>
            <a:bodyPr/>
            <a:lstStyle/>
            <a:p>
              <a:endParaRPr lang="zh-CN" altLang="en-US"/>
            </a:p>
          </p:txBody>
        </p:sp>
        <p:sp>
          <p:nvSpPr>
            <p:cNvPr id="2185330" name="矩形 2185329"/>
            <p:cNvSpPr/>
            <p:nvPr/>
          </p:nvSpPr>
          <p:spPr>
            <a:xfrm>
              <a:off x="4484" y="3185"/>
              <a:ext cx="294" cy="64"/>
            </a:xfrm>
            <a:prstGeom prst="rect">
              <a:avLst/>
            </a:prstGeom>
            <a:solidFill>
              <a:srgbClr val="FFFFFF"/>
            </a:solidFill>
            <a:ln w="9525">
              <a:noFill/>
            </a:ln>
          </p:spPr>
          <p:txBody>
            <a:bodyPr/>
            <a:lstStyle/>
            <a:p>
              <a:endParaRPr lang="zh-CN" altLang="en-US"/>
            </a:p>
          </p:txBody>
        </p:sp>
        <p:sp>
          <p:nvSpPr>
            <p:cNvPr id="2185331" name="矩形 2185330"/>
            <p:cNvSpPr/>
            <p:nvPr/>
          </p:nvSpPr>
          <p:spPr>
            <a:xfrm>
              <a:off x="4488" y="3190"/>
              <a:ext cx="331" cy="74"/>
            </a:xfrm>
            <a:prstGeom prst="rect">
              <a:avLst/>
            </a:prstGeom>
            <a:noFill/>
            <a:ln w="9525">
              <a:noFill/>
            </a:ln>
          </p:spPr>
          <p:txBody>
            <a:bodyPr wrap="none" lIns="0" tIns="0" rIns="0" bIns="0">
              <a:spAutoFit/>
            </a:bodyPr>
            <a:lstStyle/>
            <a:p>
              <a:r>
                <a:rPr lang="en-US" altLang="zh-CN" sz="600" b="0">
                  <a:solidFill>
                    <a:srgbClr val="000000"/>
                  </a:solidFill>
                  <a:latin typeface="宋体" panose="02010600030101010101" pitchFamily="2" charset="-122"/>
                  <a:ea typeface="宋体" panose="02010600030101010101" pitchFamily="2" charset="-122"/>
                </a:rPr>
                <a:t>Mac Classic</a:t>
              </a:r>
              <a:endParaRPr lang="en-US" altLang="zh-CN" sz="1600">
                <a:solidFill>
                  <a:schemeClr val="tx1"/>
                </a:solidFill>
                <a:latin typeface="Arial" panose="020B0604020202020204" pitchFamily="34" charset="0"/>
                <a:ea typeface="宋体" panose="02010600030101010101" pitchFamily="2" charset="-122"/>
              </a:endParaRPr>
            </a:p>
          </p:txBody>
        </p:sp>
        <p:sp>
          <p:nvSpPr>
            <p:cNvPr id="2185332" name="任意多边形 2185331"/>
            <p:cNvSpPr/>
            <p:nvPr/>
          </p:nvSpPr>
          <p:spPr>
            <a:xfrm>
              <a:off x="3730" y="1857"/>
              <a:ext cx="477" cy="355"/>
            </a:xfrm>
            <a:custGeom>
              <a:avLst/>
              <a:gdLst/>
              <a:ahLst/>
              <a:cxnLst/>
              <a:rect l="0" t="0" r="0" b="0"/>
              <a:pathLst>
                <a:path w="477" h="215">
                  <a:moveTo>
                    <a:pt x="0" y="215"/>
                  </a:moveTo>
                  <a:lnTo>
                    <a:pt x="264" y="41"/>
                  </a:lnTo>
                  <a:lnTo>
                    <a:pt x="256" y="123"/>
                  </a:lnTo>
                  <a:lnTo>
                    <a:pt x="477" y="0"/>
                  </a:lnTo>
                  <a:lnTo>
                    <a:pt x="212" y="178"/>
                  </a:lnTo>
                  <a:lnTo>
                    <a:pt x="221" y="96"/>
                  </a:lnTo>
                  <a:lnTo>
                    <a:pt x="0" y="21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3" name="任意多边形 2185332"/>
            <p:cNvSpPr/>
            <p:nvPr/>
          </p:nvSpPr>
          <p:spPr>
            <a:xfrm>
              <a:off x="4248" y="1848"/>
              <a:ext cx="69" cy="355"/>
            </a:xfrm>
            <a:custGeom>
              <a:avLst/>
              <a:gdLst/>
              <a:ahLst/>
              <a:cxnLst/>
              <a:rect l="0" t="0" r="0" b="0"/>
              <a:pathLst>
                <a:path w="69" h="215">
                  <a:moveTo>
                    <a:pt x="0" y="215"/>
                  </a:moveTo>
                  <a:lnTo>
                    <a:pt x="4" y="46"/>
                  </a:lnTo>
                  <a:lnTo>
                    <a:pt x="56" y="101"/>
                  </a:lnTo>
                  <a:lnTo>
                    <a:pt x="69" y="0"/>
                  </a:lnTo>
                  <a:lnTo>
                    <a:pt x="65" y="174"/>
                  </a:lnTo>
                  <a:lnTo>
                    <a:pt x="13" y="114"/>
                  </a:lnTo>
                  <a:lnTo>
                    <a:pt x="0" y="21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4" name="任意多边形 2185333"/>
            <p:cNvSpPr/>
            <p:nvPr/>
          </p:nvSpPr>
          <p:spPr>
            <a:xfrm>
              <a:off x="4371" y="1857"/>
              <a:ext cx="464" cy="355"/>
            </a:xfrm>
            <a:custGeom>
              <a:avLst/>
              <a:gdLst/>
              <a:ahLst/>
              <a:cxnLst/>
              <a:rect l="0" t="0" r="0" b="0"/>
              <a:pathLst>
                <a:path w="464" h="215">
                  <a:moveTo>
                    <a:pt x="0" y="0"/>
                  </a:moveTo>
                  <a:lnTo>
                    <a:pt x="295" y="82"/>
                  </a:lnTo>
                  <a:lnTo>
                    <a:pt x="234" y="133"/>
                  </a:lnTo>
                  <a:lnTo>
                    <a:pt x="464" y="215"/>
                  </a:lnTo>
                  <a:lnTo>
                    <a:pt x="169" y="137"/>
                  </a:lnTo>
                  <a:lnTo>
                    <a:pt x="230" y="82"/>
                  </a:lnTo>
                  <a:lnTo>
                    <a:pt x="0" y="0"/>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5" name="任意多边形 2185334"/>
            <p:cNvSpPr/>
            <p:nvPr/>
          </p:nvSpPr>
          <p:spPr>
            <a:xfrm>
              <a:off x="3241" y="2472"/>
              <a:ext cx="489" cy="435"/>
            </a:xfrm>
            <a:custGeom>
              <a:avLst/>
              <a:gdLst/>
              <a:ahLst/>
              <a:cxnLst/>
              <a:rect l="0" t="0" r="0" b="0"/>
              <a:pathLst>
                <a:path w="489" h="435">
                  <a:moveTo>
                    <a:pt x="0" y="435"/>
                  </a:moveTo>
                  <a:lnTo>
                    <a:pt x="251" y="142"/>
                  </a:lnTo>
                  <a:lnTo>
                    <a:pt x="268" y="224"/>
                  </a:lnTo>
                  <a:lnTo>
                    <a:pt x="489" y="0"/>
                  </a:lnTo>
                  <a:lnTo>
                    <a:pt x="238" y="288"/>
                  </a:lnTo>
                  <a:lnTo>
                    <a:pt x="221" y="211"/>
                  </a:lnTo>
                  <a:lnTo>
                    <a:pt x="0" y="435"/>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6" name="任意多边形 2185335"/>
            <p:cNvSpPr/>
            <p:nvPr/>
          </p:nvSpPr>
          <p:spPr>
            <a:xfrm>
              <a:off x="3730" y="2472"/>
              <a:ext cx="165" cy="553"/>
            </a:xfrm>
            <a:custGeom>
              <a:avLst/>
              <a:gdLst/>
              <a:ahLst/>
              <a:cxnLst/>
              <a:rect l="0" t="0" r="0" b="0"/>
              <a:pathLst>
                <a:path w="165" h="553">
                  <a:moveTo>
                    <a:pt x="165" y="553"/>
                  </a:moveTo>
                  <a:lnTo>
                    <a:pt x="22" y="243"/>
                  </a:lnTo>
                  <a:lnTo>
                    <a:pt x="100" y="261"/>
                  </a:lnTo>
                  <a:lnTo>
                    <a:pt x="0" y="0"/>
                  </a:lnTo>
                  <a:lnTo>
                    <a:pt x="143" y="311"/>
                  </a:lnTo>
                  <a:lnTo>
                    <a:pt x="69" y="297"/>
                  </a:lnTo>
                  <a:lnTo>
                    <a:pt x="165" y="553"/>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7" name="任意多边形 2185336"/>
            <p:cNvSpPr/>
            <p:nvPr/>
          </p:nvSpPr>
          <p:spPr>
            <a:xfrm>
              <a:off x="4631" y="2472"/>
              <a:ext cx="204" cy="476"/>
            </a:xfrm>
            <a:custGeom>
              <a:avLst/>
              <a:gdLst/>
              <a:ahLst/>
              <a:cxnLst/>
              <a:rect l="0" t="0" r="0" b="0"/>
              <a:pathLst>
                <a:path w="204" h="476">
                  <a:moveTo>
                    <a:pt x="0" y="476"/>
                  </a:moveTo>
                  <a:lnTo>
                    <a:pt x="78" y="169"/>
                  </a:lnTo>
                  <a:lnTo>
                    <a:pt x="126" y="233"/>
                  </a:lnTo>
                  <a:lnTo>
                    <a:pt x="204" y="0"/>
                  </a:lnTo>
                  <a:lnTo>
                    <a:pt x="126" y="307"/>
                  </a:lnTo>
                  <a:lnTo>
                    <a:pt x="78" y="243"/>
                  </a:lnTo>
                  <a:lnTo>
                    <a:pt x="0" y="476"/>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sp>
          <p:nvSpPr>
            <p:cNvPr id="2185338" name="任意多边形 2185337"/>
            <p:cNvSpPr/>
            <p:nvPr/>
          </p:nvSpPr>
          <p:spPr>
            <a:xfrm>
              <a:off x="4835" y="2472"/>
              <a:ext cx="511" cy="467"/>
            </a:xfrm>
            <a:custGeom>
              <a:avLst/>
              <a:gdLst/>
              <a:ahLst/>
              <a:cxnLst/>
              <a:rect l="0" t="0" r="0" b="0"/>
              <a:pathLst>
                <a:path w="511" h="467">
                  <a:moveTo>
                    <a:pt x="511" y="467"/>
                  </a:moveTo>
                  <a:lnTo>
                    <a:pt x="186" y="238"/>
                  </a:lnTo>
                  <a:lnTo>
                    <a:pt x="260" y="211"/>
                  </a:lnTo>
                  <a:lnTo>
                    <a:pt x="0" y="0"/>
                  </a:lnTo>
                  <a:lnTo>
                    <a:pt x="325" y="229"/>
                  </a:lnTo>
                  <a:lnTo>
                    <a:pt x="255" y="256"/>
                  </a:lnTo>
                  <a:lnTo>
                    <a:pt x="511" y="467"/>
                  </a:lnTo>
                  <a:close/>
                </a:path>
              </a:pathLst>
            </a:custGeom>
            <a:solidFill>
              <a:srgbClr val="000000"/>
            </a:solidFill>
            <a:ln w="6350" cap="flat" cmpd="sng">
              <a:solidFill>
                <a:srgbClr val="000000"/>
              </a:solidFill>
              <a:prstDash val="solid"/>
              <a:headEnd type="none" w="med" len="med"/>
              <a:tailEnd type="none" w="med" len="med"/>
            </a:ln>
          </p:spPr>
          <p:txBody>
            <a:bodyPr/>
            <a:lstStyle/>
            <a:p>
              <a:endParaRPr lang="zh-CN" altLang="en-US"/>
            </a:p>
          </p:txBody>
        </p:sp>
      </p:grpSp>
      <p:pic>
        <p:nvPicPr>
          <p:cNvPr id="122" name="图片 121" descr="校徽"/>
          <p:cNvPicPr>
            <a:picLocks noChangeAspect="1"/>
          </p:cNvPicPr>
          <p:nvPr/>
        </p:nvPicPr>
        <p:blipFill>
          <a:blip r:embed="rId6">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标题 3"/>
          <p:cNvSpPr/>
          <p:nvPr/>
        </p:nvSpPr>
        <p:spPr>
          <a:xfrm>
            <a:off x="2781300" y="2851150"/>
            <a:ext cx="671671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2" charset="-122"/>
              </a:rPr>
              <a:t>机器网络之计算机组网与连接II-互联网与国际互联网</a:t>
            </a:r>
            <a:endParaRPr lang="en-US" altLang="zh-CN" sz="3600" b="1">
              <a:ea typeface="黑体" panose="02010609060101010101" pitchFamily="2" charset="-122"/>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文本框 2167809"/>
          <p:cNvSpPr txBox="1"/>
          <p:nvPr/>
        </p:nvSpPr>
        <p:spPr>
          <a:xfrm>
            <a:off x="1758950" y="718820"/>
            <a:ext cx="8686800" cy="5770245"/>
          </a:xfrm>
          <a:prstGeom prst="rect">
            <a:avLst/>
          </a:prstGeom>
          <a:noFill/>
          <a:ln w="9525">
            <a:noFill/>
          </a:ln>
        </p:spPr>
        <p:txBody>
          <a:bodyPr>
            <a:spAutoFit/>
          </a:bodyPr>
          <a:lstStyle/>
          <a:p>
            <a:pPr>
              <a:lnSpc>
                <a:spcPct val="130000"/>
              </a:lnSpc>
              <a:buFont typeface="Wingdings" panose="05000000000000000000" pitchFamily="2" charset="2"/>
              <a:buChar char="u"/>
            </a:pPr>
            <a:r>
              <a:rPr lang="zh-CN" altLang="zh-CN" sz="2400" dirty="0">
                <a:solidFill>
                  <a:schemeClr val="tx1"/>
                </a:solidFill>
                <a:latin typeface="楷体" panose="02010609060101010101" charset="-122"/>
                <a:ea typeface="楷体" panose="02010609060101010101" charset="-122"/>
              </a:rPr>
              <a:t>局域网</a:t>
            </a:r>
            <a:r>
              <a:rPr lang="zh-CN" altLang="zh-CN" sz="2400" b="0" dirty="0">
                <a:solidFill>
                  <a:schemeClr val="tx1"/>
                </a:solidFill>
                <a:latin typeface="楷体" panose="02010609060101010101" charset="-122"/>
                <a:ea typeface="楷体" panose="02010609060101010101" charset="-122"/>
              </a:rPr>
              <a:t>通常可划分为</a:t>
            </a:r>
            <a:endParaRPr lang="zh-CN" altLang="en-US" sz="2400" b="0" dirty="0">
              <a:solidFill>
                <a:schemeClr val="tx1"/>
              </a:solidFill>
              <a:latin typeface="楷体" panose="02010609060101010101" charset="-122"/>
              <a:ea typeface="楷体" panose="02010609060101010101" charset="-122"/>
            </a:endParaRPr>
          </a:p>
          <a:p>
            <a:pPr lvl="1" eaLnBrk="1" hangingPunct="1">
              <a:lnSpc>
                <a:spcPct val="130000"/>
              </a:lnSpc>
              <a:buFont typeface="Wingdings" panose="05000000000000000000" pitchFamily="2" charset="2"/>
              <a:buChar char="ü"/>
            </a:pPr>
            <a:r>
              <a:rPr lang="zh-CN" altLang="zh-CN" sz="2000" b="1" dirty="0">
                <a:solidFill>
                  <a:schemeClr val="accent2"/>
                </a:solidFill>
                <a:latin typeface="Arial" panose="020B0604020202020204" pitchFamily="34" charset="0"/>
                <a:ea typeface="宋体" panose="02010600030101010101" pitchFamily="2" charset="-122"/>
              </a:rPr>
              <a:t>以太网</a:t>
            </a:r>
            <a:r>
              <a:rPr lang="zh-CN" altLang="zh-CN" sz="2000" b="0" dirty="0">
                <a:solidFill>
                  <a:schemeClr val="tx1"/>
                </a:solidFill>
                <a:latin typeface="Arial" panose="020B0604020202020204" pitchFamily="34" charset="0"/>
                <a:ea typeface="宋体" panose="02010600030101010101" pitchFamily="2" charset="-122"/>
              </a:rPr>
              <a:t>(</a:t>
            </a:r>
            <a:r>
              <a:rPr lang="zh-CN" altLang="zh-CN" sz="2000" b="1" dirty="0">
                <a:solidFill>
                  <a:schemeClr val="accent2"/>
                </a:solidFill>
                <a:latin typeface="Arial" panose="020B0604020202020204" pitchFamily="34" charset="0"/>
                <a:ea typeface="宋体" panose="02010600030101010101" pitchFamily="2" charset="-122"/>
              </a:rPr>
              <a:t>Ethernet</a:t>
            </a:r>
            <a:r>
              <a:rPr lang="zh-CN" altLang="zh-CN" sz="2000" b="0" dirty="0">
                <a:solidFill>
                  <a:schemeClr val="tx1"/>
                </a:solidFill>
                <a:latin typeface="Arial" panose="020B0604020202020204" pitchFamily="34" charset="0"/>
                <a:ea typeface="宋体" panose="02010600030101010101" pitchFamily="2" charset="-122"/>
              </a:rPr>
              <a:t>)</a:t>
            </a:r>
            <a:endParaRPr lang="en-US" altLang="zh-CN" sz="2000" b="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ü"/>
            </a:pPr>
            <a:r>
              <a:rPr lang="zh-CN" altLang="zh-CN" sz="2000" b="1" dirty="0">
                <a:solidFill>
                  <a:schemeClr val="accent2"/>
                </a:solidFill>
                <a:latin typeface="Arial" panose="020B0604020202020204" pitchFamily="34" charset="0"/>
                <a:ea typeface="宋体" panose="02010600030101010101" pitchFamily="2" charset="-122"/>
              </a:rPr>
              <a:t>令牌环网</a:t>
            </a:r>
            <a:r>
              <a:rPr lang="zh-CN" altLang="zh-CN" sz="2000" b="0" dirty="0">
                <a:solidFill>
                  <a:schemeClr val="tx1"/>
                </a:solidFill>
                <a:latin typeface="Arial" panose="020B0604020202020204" pitchFamily="34" charset="0"/>
                <a:ea typeface="宋体" panose="02010600030101010101" pitchFamily="2" charset="-122"/>
              </a:rPr>
              <a:t>(</a:t>
            </a:r>
            <a:r>
              <a:rPr lang="zh-CN" altLang="zh-CN" sz="2000" b="1" dirty="0">
                <a:solidFill>
                  <a:schemeClr val="accent2"/>
                </a:solidFill>
                <a:latin typeface="Arial" panose="020B0604020202020204" pitchFamily="34" charset="0"/>
                <a:ea typeface="宋体" panose="02010600030101010101" pitchFamily="2" charset="-122"/>
              </a:rPr>
              <a:t>Token Ring</a:t>
            </a:r>
            <a:r>
              <a:rPr lang="zh-CN" altLang="zh-CN" sz="2000" b="0" dirty="0">
                <a:solidFill>
                  <a:schemeClr val="tx1"/>
                </a:solidFill>
                <a:latin typeface="Arial" panose="020B0604020202020204" pitchFamily="34" charset="0"/>
                <a:ea typeface="宋体" panose="02010600030101010101" pitchFamily="2" charset="-122"/>
              </a:rPr>
              <a:t>) </a:t>
            </a:r>
            <a:endParaRPr lang="zh-CN" altLang="en-US" sz="2000" b="0" dirty="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ü"/>
            </a:pPr>
            <a:r>
              <a:rPr lang="zh-CN" altLang="zh-CN" sz="2000" b="1" dirty="0">
                <a:solidFill>
                  <a:schemeClr val="accent2"/>
                </a:solidFill>
                <a:latin typeface="Arial" panose="020B0604020202020204" pitchFamily="34" charset="0"/>
                <a:ea typeface="宋体" panose="02010600030101010101" pitchFamily="2" charset="-122"/>
              </a:rPr>
              <a:t>令牌总线网</a:t>
            </a:r>
            <a:r>
              <a:rPr lang="zh-CN" altLang="zh-CN" sz="2000" b="0" dirty="0">
                <a:solidFill>
                  <a:schemeClr val="tx1"/>
                </a:solidFill>
                <a:latin typeface="Arial" panose="020B0604020202020204" pitchFamily="34" charset="0"/>
                <a:ea typeface="宋体" panose="02010600030101010101" pitchFamily="2" charset="-122"/>
              </a:rPr>
              <a:t>(</a:t>
            </a:r>
            <a:r>
              <a:rPr lang="zh-CN" altLang="zh-CN" sz="2000" b="1" dirty="0">
                <a:solidFill>
                  <a:schemeClr val="accent2"/>
                </a:solidFill>
                <a:latin typeface="Arial" panose="020B0604020202020204" pitchFamily="34" charset="0"/>
                <a:ea typeface="宋体" panose="02010600030101010101" pitchFamily="2" charset="-122"/>
              </a:rPr>
              <a:t>Token Bus</a:t>
            </a:r>
            <a:r>
              <a:rPr lang="zh-CN" altLang="zh-CN" sz="2000" b="0" dirty="0">
                <a:solidFill>
                  <a:schemeClr val="tx1"/>
                </a:solidFill>
                <a:latin typeface="Arial" panose="020B0604020202020204" pitchFamily="34" charset="0"/>
                <a:ea typeface="宋体" panose="02010600030101010101" pitchFamily="2" charset="-122"/>
              </a:rPr>
              <a:t>)</a:t>
            </a:r>
            <a:endParaRPr lang="zh-CN" altLang="en-US" sz="2000" b="0" dirty="0">
              <a:solidFill>
                <a:schemeClr val="tx1"/>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u"/>
            </a:pPr>
            <a:r>
              <a:rPr lang="zh-CN" altLang="zh-CN" sz="2400" dirty="0">
                <a:solidFill>
                  <a:schemeClr val="tx1"/>
                </a:solidFill>
                <a:latin typeface="楷体" panose="02010609060101010101" charset="-122"/>
                <a:ea typeface="楷体" panose="02010609060101010101" charset="-122"/>
              </a:rPr>
              <a:t>广域网</a:t>
            </a:r>
            <a:r>
              <a:rPr lang="zh-CN" altLang="zh-CN" sz="2400" b="0" dirty="0">
                <a:solidFill>
                  <a:schemeClr val="tx1"/>
                </a:solidFill>
                <a:latin typeface="楷体" panose="02010609060101010101" charset="-122"/>
                <a:ea typeface="楷体" panose="02010609060101010101" charset="-122"/>
              </a:rPr>
              <a:t>通常可划分为</a:t>
            </a:r>
            <a:endParaRPr lang="zh-CN" altLang="en-US" sz="2400" b="0" dirty="0">
              <a:solidFill>
                <a:schemeClr val="tx1"/>
              </a:solidFill>
              <a:latin typeface="楷体" panose="02010609060101010101" charset="-122"/>
              <a:ea typeface="楷体" panose="02010609060101010101" charset="-122"/>
            </a:endParaRPr>
          </a:p>
          <a:p>
            <a:pPr lvl="1" eaLnBrk="1" hangingPunct="1">
              <a:lnSpc>
                <a:spcPct val="130000"/>
              </a:lnSpc>
              <a:buFont typeface="Wingdings" panose="05000000000000000000" pitchFamily="2" charset="2"/>
              <a:buChar char="ü"/>
            </a:pPr>
            <a:r>
              <a:rPr lang="zh-CN" altLang="en-US" sz="2000" b="1" dirty="0">
                <a:solidFill>
                  <a:schemeClr val="accent2"/>
                </a:solidFill>
                <a:latin typeface="Arial" panose="020B0604020202020204" pitchFamily="34" charset="0"/>
                <a:ea typeface="宋体" panose="02010600030101010101" pitchFamily="2" charset="-122"/>
              </a:rPr>
              <a:t>公用电话网</a:t>
            </a:r>
            <a:r>
              <a:rPr lang="en-US" altLang="zh-CN" sz="1600" b="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PSTN</a:t>
            </a:r>
            <a:r>
              <a:rPr lang="zh-CN" altLang="en-US" sz="1600" b="0" dirty="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P</a:t>
            </a:r>
            <a:r>
              <a:rPr lang="en-US" altLang="zh-CN" sz="1600" b="0">
                <a:solidFill>
                  <a:schemeClr val="tx1"/>
                </a:solidFill>
                <a:latin typeface="Arial" panose="020B0604020202020204" pitchFamily="34" charset="0"/>
                <a:ea typeface="宋体" panose="02010600030101010101" pitchFamily="2" charset="-122"/>
              </a:rPr>
              <a:t>ublic </a:t>
            </a:r>
            <a:r>
              <a:rPr lang="en-US" altLang="zh-CN" sz="1600" b="1">
                <a:solidFill>
                  <a:srgbClr val="FF0000"/>
                </a:solidFill>
                <a:latin typeface="Arial" panose="020B0604020202020204" pitchFamily="34" charset="0"/>
                <a:ea typeface="宋体" panose="02010600030101010101" pitchFamily="2" charset="-122"/>
              </a:rPr>
              <a:t>S</a:t>
            </a:r>
            <a:r>
              <a:rPr lang="en-US" altLang="zh-CN" sz="1600" b="0">
                <a:solidFill>
                  <a:schemeClr val="tx1"/>
                </a:solidFill>
                <a:latin typeface="Arial" panose="020B0604020202020204" pitchFamily="34" charset="0"/>
                <a:ea typeface="宋体" panose="02010600030101010101" pitchFamily="2" charset="-122"/>
              </a:rPr>
              <a:t>witched </a:t>
            </a:r>
            <a:r>
              <a:rPr lang="en-US" altLang="zh-CN" sz="1600" b="1">
                <a:solidFill>
                  <a:srgbClr val="FF0000"/>
                </a:solidFill>
                <a:latin typeface="Arial" panose="020B0604020202020204" pitchFamily="34" charset="0"/>
                <a:ea typeface="宋体" panose="02010600030101010101" pitchFamily="2" charset="-122"/>
              </a:rPr>
              <a:t>T</a:t>
            </a:r>
            <a:r>
              <a:rPr lang="en-US" altLang="zh-CN" sz="1600" b="0">
                <a:solidFill>
                  <a:schemeClr val="tx1"/>
                </a:solidFill>
                <a:latin typeface="Arial" panose="020B0604020202020204" pitchFamily="34" charset="0"/>
                <a:ea typeface="宋体" panose="02010600030101010101" pitchFamily="2" charset="-122"/>
              </a:rPr>
              <a:t>elephone </a:t>
            </a:r>
            <a:r>
              <a:rPr lang="en-US" altLang="zh-CN" sz="1600" b="1">
                <a:solidFill>
                  <a:srgbClr val="FF0000"/>
                </a:solidFill>
                <a:latin typeface="Arial" panose="020B0604020202020204" pitchFamily="34" charset="0"/>
                <a:ea typeface="宋体" panose="02010600030101010101" pitchFamily="2" charset="-122"/>
              </a:rPr>
              <a:t>N</a:t>
            </a:r>
            <a:r>
              <a:rPr lang="en-US" altLang="zh-CN" sz="1600" b="0">
                <a:solidFill>
                  <a:schemeClr val="tx1"/>
                </a:solidFill>
                <a:latin typeface="Arial" panose="020B0604020202020204" pitchFamily="34" charset="0"/>
                <a:ea typeface="宋体" panose="02010600030101010101" pitchFamily="2" charset="-122"/>
              </a:rPr>
              <a:t>etwork)</a:t>
            </a:r>
            <a:r>
              <a:rPr lang="zh-CN" altLang="en-US" sz="1600" b="0" dirty="0">
                <a:solidFill>
                  <a:schemeClr val="tx1"/>
                </a:solidFill>
                <a:latin typeface="Arial" panose="020B0604020202020204" pitchFamily="34" charset="0"/>
                <a:ea typeface="宋体" panose="02010600030101010101" pitchFamily="2" charset="-122"/>
              </a:rPr>
              <a:t>：分组交换方式传输数据</a:t>
            </a:r>
            <a:endParaRPr lang="en-US" altLang="zh-CN" sz="1600" b="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ü"/>
            </a:pPr>
            <a:r>
              <a:rPr lang="en-US" altLang="zh-CN" sz="2000" b="1">
                <a:solidFill>
                  <a:schemeClr val="accent2"/>
                </a:solidFill>
                <a:latin typeface="Arial" panose="020B0604020202020204" pitchFamily="34" charset="0"/>
                <a:ea typeface="宋体" panose="02010600030101010101" pitchFamily="2" charset="-122"/>
              </a:rPr>
              <a:t>DDN</a:t>
            </a:r>
            <a:r>
              <a:rPr lang="zh-CN" altLang="en-US" sz="2000" b="1" dirty="0">
                <a:solidFill>
                  <a:schemeClr val="accent2"/>
                </a:solidFill>
                <a:latin typeface="Arial" panose="020B0604020202020204" pitchFamily="34" charset="0"/>
                <a:ea typeface="宋体" panose="02010600030101010101" pitchFamily="2" charset="-122"/>
              </a:rPr>
              <a:t>专线</a:t>
            </a:r>
            <a:r>
              <a:rPr lang="en-US" altLang="zh-CN" sz="1600" b="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D</a:t>
            </a:r>
            <a:r>
              <a:rPr lang="en-US" altLang="zh-CN" sz="1600" b="0">
                <a:solidFill>
                  <a:schemeClr val="tx1"/>
                </a:solidFill>
                <a:latin typeface="Arial" panose="020B0604020202020204" pitchFamily="34" charset="0"/>
                <a:ea typeface="宋体" panose="02010600030101010101" pitchFamily="2" charset="-122"/>
              </a:rPr>
              <a:t>igital </a:t>
            </a:r>
            <a:r>
              <a:rPr lang="en-US" altLang="zh-CN" sz="1600" b="1">
                <a:solidFill>
                  <a:srgbClr val="FF0000"/>
                </a:solidFill>
                <a:latin typeface="Arial" panose="020B0604020202020204" pitchFamily="34" charset="0"/>
                <a:ea typeface="宋体" panose="02010600030101010101" pitchFamily="2" charset="-122"/>
              </a:rPr>
              <a:t>D</a:t>
            </a:r>
            <a:r>
              <a:rPr lang="en-US" altLang="zh-CN" sz="1600" b="0">
                <a:solidFill>
                  <a:schemeClr val="tx1"/>
                </a:solidFill>
                <a:latin typeface="Arial" panose="020B0604020202020204" pitchFamily="34" charset="0"/>
                <a:ea typeface="宋体" panose="02010600030101010101" pitchFamily="2" charset="-122"/>
              </a:rPr>
              <a:t>ata </a:t>
            </a:r>
            <a:r>
              <a:rPr lang="en-US" altLang="zh-CN" sz="1600" b="1">
                <a:solidFill>
                  <a:srgbClr val="FF0000"/>
                </a:solidFill>
                <a:latin typeface="Arial" panose="020B0604020202020204" pitchFamily="34" charset="0"/>
                <a:ea typeface="宋体" panose="02010600030101010101" pitchFamily="2" charset="-122"/>
              </a:rPr>
              <a:t>N</a:t>
            </a:r>
            <a:r>
              <a:rPr lang="en-US" altLang="zh-CN" sz="1600" b="0">
                <a:solidFill>
                  <a:schemeClr val="tx1"/>
                </a:solidFill>
                <a:latin typeface="Arial" panose="020B0604020202020204" pitchFamily="34" charset="0"/>
                <a:ea typeface="宋体" panose="02010600030101010101" pitchFamily="2" charset="-122"/>
              </a:rPr>
              <a:t>etwork)</a:t>
            </a:r>
            <a:r>
              <a:rPr lang="zh-CN" altLang="en-US" sz="1600" b="0" dirty="0">
                <a:solidFill>
                  <a:schemeClr val="tx1"/>
                </a:solidFill>
                <a:latin typeface="Arial" panose="020B0604020202020204" pitchFamily="34" charset="0"/>
                <a:ea typeface="宋体" panose="02010600030101010101" pitchFamily="2" charset="-122"/>
              </a:rPr>
              <a:t>：专用数据线路、半固定连接或永久固定连接</a:t>
            </a:r>
            <a:endParaRPr lang="en-US" altLang="zh-CN" sz="1600" b="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ü"/>
            </a:pPr>
            <a:r>
              <a:rPr lang="zh-CN" altLang="en-US" sz="2000" b="1" dirty="0">
                <a:solidFill>
                  <a:schemeClr val="accent2"/>
                </a:solidFill>
                <a:latin typeface="Arial" panose="020B0604020202020204" pitchFamily="34" charset="0"/>
                <a:ea typeface="宋体" panose="02010600030101010101" pitchFamily="2" charset="-122"/>
              </a:rPr>
              <a:t>综合业务数字网</a:t>
            </a:r>
            <a:r>
              <a:rPr lang="en-US" altLang="zh-CN" sz="1600" b="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ISDN</a:t>
            </a:r>
            <a:r>
              <a:rPr lang="zh-CN" altLang="en-US" sz="1600" b="0" dirty="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I</a:t>
            </a:r>
            <a:r>
              <a:rPr lang="en-US" altLang="zh-CN" sz="1600" b="0">
                <a:solidFill>
                  <a:schemeClr val="tx1"/>
                </a:solidFill>
                <a:latin typeface="Arial" panose="020B0604020202020204" pitchFamily="34" charset="0"/>
                <a:ea typeface="宋体" panose="02010600030101010101" pitchFamily="2" charset="-122"/>
              </a:rPr>
              <a:t>ntegrated </a:t>
            </a:r>
            <a:r>
              <a:rPr lang="en-US" altLang="zh-CN" sz="1600" b="1">
                <a:solidFill>
                  <a:srgbClr val="FF0000"/>
                </a:solidFill>
                <a:latin typeface="Arial" panose="020B0604020202020204" pitchFamily="34" charset="0"/>
                <a:ea typeface="宋体" panose="02010600030101010101" pitchFamily="2" charset="-122"/>
              </a:rPr>
              <a:t>S</a:t>
            </a:r>
            <a:r>
              <a:rPr lang="en-US" altLang="zh-CN" sz="1600" b="0">
                <a:solidFill>
                  <a:schemeClr val="tx1"/>
                </a:solidFill>
                <a:latin typeface="Arial" panose="020B0604020202020204" pitchFamily="34" charset="0"/>
                <a:ea typeface="宋体" panose="02010600030101010101" pitchFamily="2" charset="-122"/>
              </a:rPr>
              <a:t>ervice </a:t>
            </a:r>
            <a:r>
              <a:rPr lang="en-US" altLang="zh-CN" sz="1600" b="1">
                <a:solidFill>
                  <a:srgbClr val="FF0000"/>
                </a:solidFill>
                <a:latin typeface="Arial" panose="020B0604020202020204" pitchFamily="34" charset="0"/>
                <a:ea typeface="宋体" panose="02010600030101010101" pitchFamily="2" charset="-122"/>
              </a:rPr>
              <a:t>D</a:t>
            </a:r>
            <a:r>
              <a:rPr lang="en-US" altLang="zh-CN" sz="1600" b="0">
                <a:solidFill>
                  <a:schemeClr val="tx1"/>
                </a:solidFill>
                <a:latin typeface="Arial" panose="020B0604020202020204" pitchFamily="34" charset="0"/>
                <a:ea typeface="宋体" panose="02010600030101010101" pitchFamily="2" charset="-122"/>
              </a:rPr>
              <a:t>igital </a:t>
            </a:r>
            <a:r>
              <a:rPr lang="en-US" altLang="zh-CN" sz="1600" b="1">
                <a:solidFill>
                  <a:srgbClr val="FF0000"/>
                </a:solidFill>
                <a:latin typeface="Arial" panose="020B0604020202020204" pitchFamily="34" charset="0"/>
                <a:ea typeface="宋体" panose="02010600030101010101" pitchFamily="2" charset="-122"/>
              </a:rPr>
              <a:t>N</a:t>
            </a:r>
            <a:r>
              <a:rPr lang="en-US" altLang="zh-CN" sz="1600" b="0">
                <a:solidFill>
                  <a:schemeClr val="tx1"/>
                </a:solidFill>
                <a:latin typeface="Arial" panose="020B0604020202020204" pitchFamily="34" charset="0"/>
                <a:ea typeface="宋体" panose="02010600030101010101" pitchFamily="2" charset="-122"/>
              </a:rPr>
              <a:t>etwork)</a:t>
            </a:r>
            <a:r>
              <a:rPr lang="zh-CN" altLang="en-US" sz="1600" b="0" dirty="0">
                <a:solidFill>
                  <a:schemeClr val="tx1"/>
                </a:solidFill>
                <a:latin typeface="Arial" panose="020B0604020202020204" pitchFamily="34" charset="0"/>
                <a:ea typeface="宋体" panose="02010600030101010101" pitchFamily="2" charset="-122"/>
              </a:rPr>
              <a:t>：话音、图像、视频的统一传输</a:t>
            </a:r>
            <a:endParaRPr lang="en-US" altLang="zh-CN" sz="1600" b="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ü"/>
            </a:pPr>
            <a:r>
              <a:rPr lang="zh-CN" altLang="en-US" sz="2000" b="1" dirty="0">
                <a:solidFill>
                  <a:schemeClr val="accent2"/>
                </a:solidFill>
                <a:latin typeface="Arial" panose="020B0604020202020204" pitchFamily="34" charset="0"/>
                <a:ea typeface="宋体" panose="02010600030101010101" pitchFamily="2" charset="-122"/>
              </a:rPr>
              <a:t>高速综合业务数字网</a:t>
            </a:r>
            <a:r>
              <a:rPr lang="en-US" altLang="zh-CN" sz="1600" b="0">
                <a:solidFill>
                  <a:schemeClr val="tx1"/>
                </a:solidFill>
                <a:latin typeface="Arial" panose="020B0604020202020204" pitchFamily="34" charset="0"/>
                <a:ea typeface="宋体" panose="02010600030101010101" pitchFamily="2" charset="-122"/>
              </a:rPr>
              <a:t>(</a:t>
            </a:r>
            <a:r>
              <a:rPr lang="zh-CN" altLang="en-US" sz="1600" b="0" dirty="0">
                <a:solidFill>
                  <a:schemeClr val="tx1"/>
                </a:solidFill>
                <a:latin typeface="Arial" panose="020B0604020202020204" pitchFamily="34" charset="0"/>
                <a:ea typeface="宋体" panose="02010600030101010101" pitchFamily="2" charset="-122"/>
              </a:rPr>
              <a:t>宽带网，如</a:t>
            </a:r>
            <a:r>
              <a:rPr lang="en-US" altLang="zh-CN" sz="1600" b="1">
                <a:solidFill>
                  <a:srgbClr val="FF0000"/>
                </a:solidFill>
                <a:latin typeface="Arial" panose="020B0604020202020204" pitchFamily="34" charset="0"/>
                <a:ea typeface="宋体" panose="02010600030101010101" pitchFamily="2" charset="-122"/>
              </a:rPr>
              <a:t>ADSL</a:t>
            </a:r>
            <a:r>
              <a:rPr lang="zh-CN" altLang="en-US" sz="1600" b="0" dirty="0">
                <a:solidFill>
                  <a:schemeClr val="tx1"/>
                </a:solidFill>
                <a:latin typeface="Arial" panose="020B0604020202020204" pitchFamily="34" charset="0"/>
                <a:ea typeface="宋体" panose="02010600030101010101" pitchFamily="2" charset="-122"/>
              </a:rPr>
              <a:t>：</a:t>
            </a:r>
            <a:r>
              <a:rPr lang="en-US" altLang="zh-CN" sz="1600" b="1">
                <a:solidFill>
                  <a:srgbClr val="FF0000"/>
                </a:solidFill>
                <a:latin typeface="Arial" panose="020B0604020202020204" pitchFamily="34" charset="0"/>
                <a:ea typeface="宋体" panose="02010600030101010101" pitchFamily="2" charset="-122"/>
              </a:rPr>
              <a:t>A</a:t>
            </a:r>
            <a:r>
              <a:rPr lang="en-US" altLang="zh-CN" sz="1600" b="0">
                <a:solidFill>
                  <a:schemeClr val="tx1"/>
                </a:solidFill>
                <a:latin typeface="Arial" panose="020B0604020202020204" pitchFamily="34" charset="0"/>
                <a:ea typeface="宋体" panose="02010600030101010101" pitchFamily="2" charset="-122"/>
              </a:rPr>
              <a:t>symmetric </a:t>
            </a:r>
            <a:r>
              <a:rPr lang="en-US" altLang="zh-CN" sz="1600" b="1">
                <a:solidFill>
                  <a:srgbClr val="FF0000"/>
                </a:solidFill>
                <a:latin typeface="Arial" panose="020B0604020202020204" pitchFamily="34" charset="0"/>
                <a:ea typeface="宋体" panose="02010600030101010101" pitchFamily="2" charset="-122"/>
              </a:rPr>
              <a:t>D</a:t>
            </a:r>
            <a:r>
              <a:rPr lang="en-US" altLang="zh-CN" sz="1600" b="0">
                <a:solidFill>
                  <a:schemeClr val="tx1"/>
                </a:solidFill>
                <a:latin typeface="Arial" panose="020B0604020202020204" pitchFamily="34" charset="0"/>
                <a:ea typeface="宋体" panose="02010600030101010101" pitchFamily="2" charset="-122"/>
              </a:rPr>
              <a:t>igital </a:t>
            </a:r>
            <a:r>
              <a:rPr lang="en-US" altLang="zh-CN" sz="1600" b="1">
                <a:solidFill>
                  <a:srgbClr val="FF0000"/>
                </a:solidFill>
                <a:latin typeface="Arial" panose="020B0604020202020204" pitchFamily="34" charset="0"/>
                <a:ea typeface="宋体" panose="02010600030101010101" pitchFamily="2" charset="-122"/>
              </a:rPr>
              <a:t>S</a:t>
            </a:r>
            <a:r>
              <a:rPr lang="en-US" altLang="zh-CN" sz="1600" b="0">
                <a:solidFill>
                  <a:schemeClr val="tx1"/>
                </a:solidFill>
                <a:latin typeface="Arial" panose="020B0604020202020204" pitchFamily="34" charset="0"/>
                <a:ea typeface="宋体" panose="02010600030101010101" pitchFamily="2" charset="-122"/>
              </a:rPr>
              <a:t>ubscriber </a:t>
            </a:r>
            <a:r>
              <a:rPr lang="en-US" altLang="zh-CN" sz="1600" b="1">
                <a:solidFill>
                  <a:srgbClr val="FF0000"/>
                </a:solidFill>
                <a:latin typeface="Arial" panose="020B0604020202020204" pitchFamily="34" charset="0"/>
                <a:ea typeface="宋体" panose="02010600030101010101" pitchFamily="2" charset="-122"/>
              </a:rPr>
              <a:t>L</a:t>
            </a:r>
            <a:r>
              <a:rPr lang="en-US" altLang="zh-CN" sz="1600" b="0">
                <a:solidFill>
                  <a:schemeClr val="tx1"/>
                </a:solidFill>
                <a:latin typeface="Arial" panose="020B0604020202020204" pitchFamily="34" charset="0"/>
                <a:ea typeface="宋体" panose="02010600030101010101" pitchFamily="2" charset="-122"/>
              </a:rPr>
              <a:t>ine</a:t>
            </a:r>
            <a:r>
              <a:rPr lang="en-US" altLang="zh-CN" sz="1600" b="0">
                <a:solidFill>
                  <a:schemeClr val="accent2"/>
                </a:solidFill>
                <a:latin typeface="Arial" panose="020B0604020202020204" pitchFamily="34" charset="0"/>
                <a:ea typeface="宋体" panose="02010600030101010101" pitchFamily="2" charset="-122"/>
              </a:rPr>
              <a:t>)</a:t>
            </a:r>
            <a:r>
              <a:rPr lang="zh-CN" altLang="en-US" sz="1600" b="0" dirty="0">
                <a:solidFill>
                  <a:schemeClr val="accent2"/>
                </a:solidFill>
                <a:latin typeface="Arial" panose="020B0604020202020204" pitchFamily="34" charset="0"/>
                <a:ea typeface="宋体" panose="02010600030101010101" pitchFamily="2" charset="-122"/>
              </a:rPr>
              <a:t>：</a:t>
            </a:r>
            <a:r>
              <a:rPr lang="zh-CN" altLang="en-US" sz="1600" b="0" dirty="0">
                <a:solidFill>
                  <a:schemeClr val="tx1"/>
                </a:solidFill>
                <a:latin typeface="Arial" panose="020B0604020202020204" pitchFamily="34" charset="0"/>
                <a:ea typeface="宋体" panose="02010600030101010101" pitchFamily="2" charset="-122"/>
              </a:rPr>
              <a:t>采用频分复用技术把普通的电话线分成了电话、上行和下行三个相对独立的信道，进行信息传输。</a:t>
            </a:r>
            <a:endParaRPr lang="zh-CN" altLang="en-US" sz="1600" b="0" dirty="0">
              <a:solidFill>
                <a:schemeClr val="tx1"/>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u"/>
            </a:pPr>
            <a:r>
              <a:rPr lang="zh-CN" altLang="zh-CN" sz="2400" dirty="0">
                <a:solidFill>
                  <a:schemeClr val="tx1"/>
                </a:solidFill>
                <a:latin typeface="楷体" panose="02010609060101010101" charset="-122"/>
                <a:ea typeface="楷体" panose="02010609060101010101" charset="-122"/>
                <a:cs typeface="楷体" panose="02010609060101010101" charset="-122"/>
              </a:rPr>
              <a:t>无线网络</a:t>
            </a:r>
            <a:r>
              <a:rPr lang="zh-CN" altLang="zh-CN" sz="2400" b="0" dirty="0">
                <a:solidFill>
                  <a:schemeClr val="tx1"/>
                </a:solidFill>
                <a:latin typeface="楷体" panose="02010609060101010101" charset="-122"/>
                <a:ea typeface="楷体" panose="02010609060101010101" charset="-122"/>
                <a:cs typeface="楷体" panose="02010609060101010101" charset="-122"/>
              </a:rPr>
              <a:t>：无线局域网、无线广域网</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zh-CN" sz="2400" b="0" dirty="0">
                <a:solidFill>
                  <a:schemeClr val="tx1"/>
                </a:solidFill>
                <a:latin typeface="楷体" panose="02010609060101010101" charset="-122"/>
                <a:ea typeface="楷体" panose="02010609060101010101" charset="-122"/>
                <a:cs typeface="楷体" panose="02010609060101010101" charset="-122"/>
              </a:rPr>
              <a:t>有线/无线电话网、广播电视网、计算机网</a:t>
            </a:r>
            <a:r>
              <a:rPr lang="zh-CN" altLang="zh-CN" sz="2400" dirty="0">
                <a:solidFill>
                  <a:schemeClr val="tx1"/>
                </a:solidFill>
                <a:latin typeface="楷体" panose="02010609060101010101" charset="-122"/>
                <a:ea typeface="楷体" panose="02010609060101010101" charset="-122"/>
                <a:cs typeface="楷体" panose="02010609060101010101" charset="-122"/>
              </a:rPr>
              <a:t>三网合一</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sp>
        <p:nvSpPr>
          <p:cNvPr id="2167814" name="Text Box 16"/>
          <p:cNvSpPr txBox="1"/>
          <p:nvPr/>
        </p:nvSpPr>
        <p:spPr>
          <a:xfrm>
            <a:off x="1687513" y="0"/>
            <a:ext cx="5996305" cy="829945"/>
          </a:xfrm>
          <a:prstGeom prst="rect">
            <a:avLst/>
          </a:prstGeom>
          <a:noFill/>
          <a:ln w="9525">
            <a:noFill/>
          </a:ln>
        </p:spPr>
        <p:txBody>
          <a:bodyPr wrap="none">
            <a:spAutoFit/>
          </a:bodyPr>
          <a:lstStyle/>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机器网络之计算机组网与连接</a:t>
            </a:r>
            <a:r>
              <a:rPr lang="en-US" altLang="zh-CN" sz="2000">
                <a:solidFill>
                  <a:schemeClr val="bg1"/>
                </a:solidFill>
                <a:latin typeface="Arial" panose="020B0604020202020204" pitchFamily="34" charset="0"/>
                <a:ea typeface="华文中宋" panose="02010600040101010101" pitchFamily="2" charset="-122"/>
              </a:rPr>
              <a:t>II-</a:t>
            </a:r>
            <a:r>
              <a:rPr lang="zh-CN" altLang="en-US" sz="2000" dirty="0">
                <a:solidFill>
                  <a:schemeClr val="bg1"/>
                </a:solidFill>
                <a:latin typeface="Arial" panose="020B0604020202020204" pitchFamily="34" charset="0"/>
                <a:ea typeface="华文中宋" panose="02010600040101010101" pitchFamily="2" charset="-122"/>
              </a:rPr>
              <a:t>互联网与国际互联网</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(1)</a:t>
            </a:r>
            <a:r>
              <a:rPr lang="zh-CN" altLang="en-US" sz="2000" dirty="0">
                <a:solidFill>
                  <a:schemeClr val="bg1"/>
                </a:solidFill>
                <a:latin typeface="Arial" panose="020B0604020202020204" pitchFamily="34" charset="0"/>
                <a:ea typeface="华文中宋" panose="02010600040101010101" pitchFamily="2" charset="-122"/>
              </a:rPr>
              <a:t>网络的类型划分是怎样的</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7810">
                                            <p:txEl>
                                              <p:pRg st="4" end="4"/>
                                            </p:txEl>
                                          </p:spTgt>
                                        </p:tgtEl>
                                        <p:attrNameLst>
                                          <p:attrName>style.visibility</p:attrName>
                                        </p:attrNameLst>
                                      </p:cBhvr>
                                      <p:to>
                                        <p:strVal val="visible"/>
                                      </p:to>
                                    </p:set>
                                    <p:anim calcmode="lin" valueType="num">
                                      <p:cBhvr additive="base">
                                        <p:cTn id="7" dur="500" fill="hold"/>
                                        <p:tgtEl>
                                          <p:spTgt spid="21678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781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67810">
                                            <p:txEl>
                                              <p:pRg st="5" end="5"/>
                                            </p:txEl>
                                          </p:spTgt>
                                        </p:tgtEl>
                                        <p:attrNameLst>
                                          <p:attrName>style.visibility</p:attrName>
                                        </p:attrNameLst>
                                      </p:cBhvr>
                                      <p:to>
                                        <p:strVal val="visible"/>
                                      </p:to>
                                    </p:set>
                                    <p:anim calcmode="lin" valueType="num">
                                      <p:cBhvr additive="base">
                                        <p:cTn id="11" dur="500" fill="hold"/>
                                        <p:tgtEl>
                                          <p:spTgt spid="216781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67810">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67810">
                                            <p:txEl>
                                              <p:pRg st="6" end="6"/>
                                            </p:txEl>
                                          </p:spTgt>
                                        </p:tgtEl>
                                        <p:attrNameLst>
                                          <p:attrName>style.visibility</p:attrName>
                                        </p:attrNameLst>
                                      </p:cBhvr>
                                      <p:to>
                                        <p:strVal val="visible"/>
                                      </p:to>
                                    </p:set>
                                    <p:anim calcmode="lin" valueType="num">
                                      <p:cBhvr additive="base">
                                        <p:cTn id="15" dur="500" fill="hold"/>
                                        <p:tgtEl>
                                          <p:spTgt spid="2167810">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67810">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67810">
                                            <p:txEl>
                                              <p:pRg st="7" end="7"/>
                                            </p:txEl>
                                          </p:spTgt>
                                        </p:tgtEl>
                                        <p:attrNameLst>
                                          <p:attrName>style.visibility</p:attrName>
                                        </p:attrNameLst>
                                      </p:cBhvr>
                                      <p:to>
                                        <p:strVal val="visible"/>
                                      </p:to>
                                    </p:set>
                                    <p:anim calcmode="lin" valueType="num">
                                      <p:cBhvr additive="base">
                                        <p:cTn id="19" dur="500" fill="hold"/>
                                        <p:tgtEl>
                                          <p:spTgt spid="2167810">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67810">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67810">
                                            <p:txEl>
                                              <p:pRg st="8" end="8"/>
                                            </p:txEl>
                                          </p:spTgt>
                                        </p:tgtEl>
                                        <p:attrNameLst>
                                          <p:attrName>style.visibility</p:attrName>
                                        </p:attrNameLst>
                                      </p:cBhvr>
                                      <p:to>
                                        <p:strVal val="visible"/>
                                      </p:to>
                                    </p:set>
                                    <p:anim calcmode="lin" valueType="num">
                                      <p:cBhvr additive="base">
                                        <p:cTn id="23" dur="500" fill="hold"/>
                                        <p:tgtEl>
                                          <p:spTgt spid="2167810">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678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67810">
                                            <p:txEl>
                                              <p:pRg st="9" end="9"/>
                                            </p:txEl>
                                          </p:spTgt>
                                        </p:tgtEl>
                                        <p:attrNameLst>
                                          <p:attrName>style.visibility</p:attrName>
                                        </p:attrNameLst>
                                      </p:cBhvr>
                                      <p:to>
                                        <p:strVal val="visible"/>
                                      </p:to>
                                    </p:set>
                                    <p:anim calcmode="lin" valueType="num">
                                      <p:cBhvr additive="base">
                                        <p:cTn id="29" dur="500" fill="hold"/>
                                        <p:tgtEl>
                                          <p:spTgt spid="2167810">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678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167810">
                                            <p:txEl>
                                              <p:pRg st="10" end="10"/>
                                            </p:txEl>
                                          </p:spTgt>
                                        </p:tgtEl>
                                        <p:attrNameLst>
                                          <p:attrName>style.visibility</p:attrName>
                                        </p:attrNameLst>
                                      </p:cBhvr>
                                      <p:to>
                                        <p:strVal val="visible"/>
                                      </p:to>
                                    </p:set>
                                    <p:anim calcmode="lin" valueType="num">
                                      <p:cBhvr additive="base">
                                        <p:cTn id="35" dur="500" fill="hold"/>
                                        <p:tgtEl>
                                          <p:spTgt spid="2167810">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678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330" name="文本框 2275329"/>
          <p:cNvSpPr txBox="1"/>
          <p:nvPr/>
        </p:nvSpPr>
        <p:spPr>
          <a:xfrm>
            <a:off x="1663700" y="982663"/>
            <a:ext cx="8370888" cy="4168775"/>
          </a:xfrm>
          <a:prstGeom prst="rect">
            <a:avLst/>
          </a:prstGeom>
          <a:noFill/>
          <a:ln w="9525">
            <a:noFill/>
          </a:ln>
        </p:spPr>
        <p:txBody>
          <a:bodyPr>
            <a:spAutoFit/>
          </a:bodyPr>
          <a:lstStyle/>
          <a:p>
            <a:pPr>
              <a:lnSpc>
                <a:spcPct val="130000"/>
              </a:lnSpc>
              <a:buFont typeface="Wingdings" panose="05000000000000000000" pitchFamily="2" charset="2"/>
            </a:pPr>
            <a:r>
              <a:rPr lang="zh-CN" altLang="en-US" sz="2400" dirty="0">
                <a:latin typeface="楷体" panose="02010609060101010101" charset="-122"/>
                <a:ea typeface="楷体" panose="02010609060101010101" charset="-122"/>
                <a:cs typeface="楷体" panose="02010609060101010101" charset="-122"/>
              </a:rPr>
              <a:t>无线广域网 </a:t>
            </a:r>
            <a:endParaRPr lang="zh-CN" altLang="en-US" sz="2400" dirty="0">
              <a:latin typeface="楷体" panose="02010609060101010101" charset="-122"/>
              <a:ea typeface="楷体" panose="02010609060101010101" charset="-122"/>
              <a:cs typeface="楷体" panose="02010609060101010101" charset="-122"/>
            </a:endParaRPr>
          </a:p>
          <a:p>
            <a:pPr lvl="1" eaLnBrk="1" hangingPunct="1">
              <a:lnSpc>
                <a:spcPct val="130000"/>
              </a:lnSpc>
              <a:buFont typeface="Wingdings" panose="05000000000000000000" pitchFamily="2" charset="2"/>
              <a:buChar char="n"/>
            </a:pPr>
            <a:r>
              <a:rPr lang="en-US" altLang="zh-CN" b="1">
                <a:solidFill>
                  <a:schemeClr val="tx1"/>
                </a:solidFill>
                <a:latin typeface="Arial" panose="020B0604020202020204" pitchFamily="34" charset="0"/>
                <a:ea typeface="宋体" panose="02010600030101010101" pitchFamily="2" charset="-122"/>
              </a:rPr>
              <a:t>1G</a:t>
            </a:r>
            <a:r>
              <a:rPr lang="zh-CN" altLang="en-US" b="1" dirty="0">
                <a:solidFill>
                  <a:schemeClr val="tx1"/>
                </a:solidFill>
                <a:latin typeface="Arial" panose="020B0604020202020204" pitchFamily="34" charset="0"/>
                <a:ea typeface="宋体" panose="02010600030101010101" pitchFamily="2" charset="-122"/>
              </a:rPr>
              <a:t>网络：</a:t>
            </a:r>
            <a:r>
              <a:rPr lang="zh-CN" altLang="en-US" sz="1600" b="1" dirty="0">
                <a:solidFill>
                  <a:schemeClr val="tx1"/>
                </a:solidFill>
                <a:latin typeface="Arial" panose="020B0604020202020204" pitchFamily="34" charset="0"/>
                <a:ea typeface="宋体" panose="02010600030101010101" pitchFamily="2" charset="-122"/>
              </a:rPr>
              <a:t>主要提供一般的语音通话服务；</a:t>
            </a:r>
            <a:endParaRPr lang="zh-CN" altLang="en-US" sz="1600" b="1" dirty="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n"/>
            </a:pPr>
            <a:r>
              <a:rPr lang="en-US" altLang="zh-CN" b="1">
                <a:solidFill>
                  <a:schemeClr val="tx1"/>
                </a:solidFill>
                <a:latin typeface="Arial" panose="020B0604020202020204" pitchFamily="34" charset="0"/>
                <a:ea typeface="宋体" panose="02010600030101010101" pitchFamily="2" charset="-122"/>
              </a:rPr>
              <a:t>2G</a:t>
            </a:r>
            <a:r>
              <a:rPr lang="zh-CN" altLang="en-US" b="1" dirty="0">
                <a:solidFill>
                  <a:schemeClr val="tx1"/>
                </a:solidFill>
                <a:latin typeface="Arial" panose="020B0604020202020204" pitchFamily="34" charset="0"/>
                <a:ea typeface="宋体" panose="02010600030101010101" pitchFamily="2" charset="-122"/>
              </a:rPr>
              <a:t>网络：</a:t>
            </a:r>
            <a:r>
              <a:rPr lang="zh-CN" altLang="en-US" sz="1600" b="1" dirty="0">
                <a:solidFill>
                  <a:schemeClr val="tx1"/>
                </a:solidFill>
                <a:latin typeface="Arial" panose="020B0604020202020204" pitchFamily="34" charset="0"/>
                <a:ea typeface="宋体" panose="02010600030101010101" pitchFamily="2" charset="-122"/>
              </a:rPr>
              <a:t>有</a:t>
            </a:r>
            <a:r>
              <a:rPr lang="en-US" altLang="zh-CN" sz="1600" b="1">
                <a:solidFill>
                  <a:schemeClr val="tx1"/>
                </a:solidFill>
                <a:latin typeface="Arial" panose="020B0604020202020204" pitchFamily="34" charset="0"/>
                <a:ea typeface="宋体" panose="02010600030101010101" pitchFamily="2" charset="-122"/>
              </a:rPr>
              <a:t>GSM</a:t>
            </a:r>
            <a:r>
              <a:rPr lang="zh-CN" altLang="en-US" sz="1600" b="1" dirty="0">
                <a:solidFill>
                  <a:schemeClr val="tx1"/>
                </a:solidFill>
                <a:latin typeface="Arial" panose="020B0604020202020204" pitchFamily="34" charset="0"/>
                <a:ea typeface="宋体" panose="02010600030101010101" pitchFamily="2" charset="-122"/>
              </a:rPr>
              <a:t>和</a:t>
            </a:r>
            <a:r>
              <a:rPr lang="en-US" altLang="zh-CN" sz="1600" b="1">
                <a:solidFill>
                  <a:schemeClr val="tx1"/>
                </a:solidFill>
                <a:latin typeface="Arial" panose="020B0604020202020204" pitchFamily="34" charset="0"/>
                <a:ea typeface="宋体" panose="02010600030101010101" pitchFamily="2" charset="-122"/>
              </a:rPr>
              <a:t>CDMA2000</a:t>
            </a:r>
            <a:r>
              <a:rPr lang="zh-CN" altLang="en-US" sz="1600" b="1" dirty="0">
                <a:solidFill>
                  <a:schemeClr val="tx1"/>
                </a:solidFill>
                <a:latin typeface="Arial" panose="020B0604020202020204" pitchFamily="34" charset="0"/>
                <a:ea typeface="宋体" panose="02010600030101010101" pitchFamily="2" charset="-122"/>
              </a:rPr>
              <a:t>，数字语音通话网络，主要承载语音或低速通信服务；</a:t>
            </a:r>
            <a:r>
              <a:rPr lang="zh-CN" altLang="en-US" b="1" dirty="0">
                <a:solidFill>
                  <a:schemeClr val="tx1"/>
                </a:solidFill>
                <a:latin typeface="Arial" panose="020B0604020202020204" pitchFamily="34" charset="0"/>
                <a:ea typeface="宋体" panose="02010600030101010101" pitchFamily="2" charset="-122"/>
              </a:rPr>
              <a:t> </a:t>
            </a:r>
            <a:endParaRPr lang="zh-CN" altLang="en-US" b="1" dirty="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n"/>
            </a:pPr>
            <a:r>
              <a:rPr lang="en-US" altLang="zh-CN" b="1">
                <a:solidFill>
                  <a:schemeClr val="tx1"/>
                </a:solidFill>
                <a:latin typeface="Arial" panose="020B0604020202020204" pitchFamily="34" charset="0"/>
                <a:ea typeface="宋体" panose="02010600030101010101" pitchFamily="2" charset="-122"/>
              </a:rPr>
              <a:t>2.5G</a:t>
            </a:r>
            <a:r>
              <a:rPr lang="zh-CN" altLang="en-US" b="1" dirty="0">
                <a:solidFill>
                  <a:schemeClr val="tx1"/>
                </a:solidFill>
                <a:latin typeface="Arial" panose="020B0604020202020204" pitchFamily="34" charset="0"/>
                <a:ea typeface="宋体" panose="02010600030101010101" pitchFamily="2" charset="-122"/>
              </a:rPr>
              <a:t>网络，</a:t>
            </a:r>
            <a:r>
              <a:rPr lang="zh-CN" altLang="en-US" sz="1600" b="1" dirty="0">
                <a:solidFill>
                  <a:schemeClr val="tx1"/>
                </a:solidFill>
                <a:latin typeface="Arial" panose="020B0604020202020204" pitchFamily="34" charset="0"/>
                <a:ea typeface="宋体" panose="02010600030101010101" pitchFamily="2" charset="-122"/>
              </a:rPr>
              <a:t>语音为主兼顾数据的通话网络；</a:t>
            </a:r>
            <a:endParaRPr lang="zh-CN" altLang="en-US" sz="1600" b="1" dirty="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n"/>
            </a:pPr>
            <a:r>
              <a:rPr lang="en-US" altLang="zh-CN" b="1">
                <a:solidFill>
                  <a:schemeClr val="tx1"/>
                </a:solidFill>
                <a:latin typeface="Arial" panose="020B0604020202020204" pitchFamily="34" charset="0"/>
                <a:ea typeface="宋体" panose="02010600030101010101" pitchFamily="2" charset="-122"/>
              </a:rPr>
              <a:t>3G</a:t>
            </a:r>
            <a:r>
              <a:rPr lang="zh-CN" altLang="en-US" b="1" dirty="0">
                <a:solidFill>
                  <a:schemeClr val="tx1"/>
                </a:solidFill>
                <a:latin typeface="Arial" panose="020B0604020202020204" pitchFamily="34" charset="0"/>
                <a:ea typeface="宋体" panose="02010600030101010101" pitchFamily="2" charset="-122"/>
              </a:rPr>
              <a:t>网络：</a:t>
            </a:r>
            <a:r>
              <a:rPr lang="zh-CN" altLang="en-US" sz="1600" b="1" dirty="0">
                <a:solidFill>
                  <a:schemeClr val="tx1"/>
                </a:solidFill>
                <a:latin typeface="Arial" panose="020B0604020202020204" pitchFamily="34" charset="0"/>
                <a:ea typeface="宋体" panose="02010600030101010101" pitchFamily="2" charset="-122"/>
              </a:rPr>
              <a:t>有</a:t>
            </a:r>
            <a:r>
              <a:rPr lang="en-US" altLang="zh-CN" sz="1600" b="1">
                <a:solidFill>
                  <a:schemeClr val="tx1"/>
                </a:solidFill>
                <a:latin typeface="Arial" panose="020B0604020202020204" pitchFamily="34" charset="0"/>
                <a:ea typeface="宋体" panose="02010600030101010101" pitchFamily="2" charset="-122"/>
              </a:rPr>
              <a:t>CDMA2000</a:t>
            </a:r>
            <a:r>
              <a:rPr lang="zh-CN" altLang="en-US" sz="1600" b="1" dirty="0">
                <a:solidFill>
                  <a:schemeClr val="tx1"/>
                </a:solidFill>
                <a:latin typeface="Arial" panose="020B0604020202020204" pitchFamily="34" charset="0"/>
                <a:ea typeface="宋体" panose="02010600030101010101" pitchFamily="2" charset="-122"/>
              </a:rPr>
              <a:t>，</a:t>
            </a:r>
            <a:r>
              <a:rPr lang="en-US" altLang="zh-CN" sz="1600" b="1">
                <a:solidFill>
                  <a:schemeClr val="tx1"/>
                </a:solidFill>
                <a:latin typeface="Arial" panose="020B0604020202020204" pitchFamily="34" charset="0"/>
                <a:ea typeface="宋体" panose="02010600030101010101" pitchFamily="2" charset="-122"/>
              </a:rPr>
              <a:t>WCDMA</a:t>
            </a:r>
            <a:r>
              <a:rPr lang="zh-CN" altLang="en-US" sz="1600" b="1" dirty="0">
                <a:solidFill>
                  <a:schemeClr val="tx1"/>
                </a:solidFill>
                <a:latin typeface="Arial" panose="020B0604020202020204" pitchFamily="34" charset="0"/>
                <a:ea typeface="宋体" panose="02010600030101010101" pitchFamily="2" charset="-122"/>
              </a:rPr>
              <a:t>，</a:t>
            </a:r>
            <a:r>
              <a:rPr lang="en-US" altLang="zh-CN" sz="1600" b="1">
                <a:solidFill>
                  <a:schemeClr val="tx1"/>
                </a:solidFill>
                <a:latin typeface="Arial" panose="020B0604020202020204" pitchFamily="34" charset="0"/>
                <a:ea typeface="宋体" panose="02010600030101010101" pitchFamily="2" charset="-122"/>
              </a:rPr>
              <a:t>TD-SCDMA</a:t>
            </a:r>
            <a:r>
              <a:rPr lang="zh-CN" altLang="en-US" sz="1600" b="1" dirty="0">
                <a:solidFill>
                  <a:schemeClr val="tx1"/>
                </a:solidFill>
                <a:latin typeface="Arial" panose="020B0604020202020204" pitchFamily="34" charset="0"/>
                <a:ea typeface="宋体" panose="02010600030101010101" pitchFamily="2" charset="-122"/>
              </a:rPr>
              <a:t>等，数字语音和数据网络，能够处理图像、音乐、视频流等多种媒体形式，提供包括网页浏览、电话会议、电子商务等多种信息的网络服务；</a:t>
            </a:r>
            <a:endParaRPr lang="zh-CN" altLang="en-US" sz="1600" b="1" dirty="0">
              <a:solidFill>
                <a:schemeClr val="tx1"/>
              </a:solidFill>
              <a:latin typeface="Arial" panose="020B0604020202020204" pitchFamily="34" charset="0"/>
              <a:ea typeface="宋体" panose="02010600030101010101" pitchFamily="2" charset="-122"/>
            </a:endParaRPr>
          </a:p>
          <a:p>
            <a:pPr lvl="1" eaLnBrk="1" hangingPunct="1">
              <a:lnSpc>
                <a:spcPct val="130000"/>
              </a:lnSpc>
              <a:buFont typeface="Wingdings" panose="05000000000000000000" pitchFamily="2" charset="2"/>
              <a:buChar char="n"/>
            </a:pPr>
            <a:r>
              <a:rPr lang="en-US" altLang="zh-CN" b="1">
                <a:solidFill>
                  <a:schemeClr val="tx1"/>
                </a:solidFill>
                <a:latin typeface="Arial" panose="020B0604020202020204" pitchFamily="34" charset="0"/>
                <a:ea typeface="宋体" panose="02010600030101010101" pitchFamily="2" charset="-122"/>
              </a:rPr>
              <a:t>4G</a:t>
            </a:r>
            <a:r>
              <a:rPr lang="zh-CN" altLang="en-US" b="1" dirty="0">
                <a:solidFill>
                  <a:schemeClr val="tx1"/>
                </a:solidFill>
                <a:latin typeface="Arial" panose="020B0604020202020204" pitchFamily="34" charset="0"/>
                <a:ea typeface="宋体" panose="02010600030101010101" pitchFamily="2" charset="-122"/>
              </a:rPr>
              <a:t>网络：</a:t>
            </a:r>
            <a:r>
              <a:rPr lang="zh-CN" altLang="en-US" sz="1600" b="1" dirty="0">
                <a:solidFill>
                  <a:schemeClr val="tx1"/>
                </a:solidFill>
                <a:latin typeface="Arial" panose="020B0604020202020204" pitchFamily="34" charset="0"/>
                <a:ea typeface="宋体" panose="02010600030101010101" pitchFamily="2" charset="-122"/>
              </a:rPr>
              <a:t>有</a:t>
            </a:r>
            <a:r>
              <a:rPr lang="en-US" altLang="zh-CN" sz="1600" b="1">
                <a:solidFill>
                  <a:schemeClr val="tx1"/>
                </a:solidFill>
                <a:latin typeface="Arial" panose="020B0604020202020204" pitchFamily="34" charset="0"/>
                <a:ea typeface="宋体" panose="02010600030101010101" pitchFamily="2" charset="-122"/>
              </a:rPr>
              <a:t>LTE</a:t>
            </a:r>
            <a:r>
              <a:rPr lang="zh-CN" altLang="en-US" sz="1600" b="1" dirty="0">
                <a:solidFill>
                  <a:schemeClr val="tx1"/>
                </a:solidFill>
                <a:latin typeface="Arial" panose="020B0604020202020204" pitchFamily="34" charset="0"/>
                <a:ea typeface="宋体" panose="02010600030101010101" pitchFamily="2" charset="-122"/>
              </a:rPr>
              <a:t>、</a:t>
            </a:r>
            <a:r>
              <a:rPr lang="en-US" altLang="zh-CN" sz="1600" b="1">
                <a:solidFill>
                  <a:schemeClr val="tx1"/>
                </a:solidFill>
                <a:latin typeface="Arial" panose="020B0604020202020204" pitchFamily="34" charset="0"/>
                <a:ea typeface="宋体" panose="02010600030101010101" pitchFamily="2" charset="-122"/>
              </a:rPr>
              <a:t>HSPA+</a:t>
            </a:r>
            <a:r>
              <a:rPr lang="zh-CN" altLang="en-US" sz="1600" b="1" dirty="0">
                <a:solidFill>
                  <a:schemeClr val="tx1"/>
                </a:solidFill>
                <a:latin typeface="Arial" panose="020B0604020202020204" pitchFamily="34" charset="0"/>
                <a:ea typeface="宋体" panose="02010600030101010101" pitchFamily="2" charset="-122"/>
              </a:rPr>
              <a:t>和</a:t>
            </a:r>
            <a:r>
              <a:rPr lang="en-US" altLang="zh-CN" sz="1600" b="1" err="1">
                <a:solidFill>
                  <a:schemeClr val="tx1"/>
                </a:solidFill>
                <a:latin typeface="Arial" panose="020B0604020202020204" pitchFamily="34" charset="0"/>
                <a:ea typeface="宋体" panose="02010600030101010101" pitchFamily="2" charset="-122"/>
              </a:rPr>
              <a:t>WiMax</a:t>
            </a:r>
            <a:r>
              <a:rPr lang="zh-CN" altLang="en-US" sz="1600" b="1" dirty="0">
                <a:solidFill>
                  <a:schemeClr val="tx1"/>
                </a:solidFill>
                <a:latin typeface="Arial" panose="020B0604020202020204" pitchFamily="34" charset="0"/>
                <a:ea typeface="宋体" panose="02010600030101010101" pitchFamily="2" charset="-122"/>
              </a:rPr>
              <a:t>等，能够以</a:t>
            </a:r>
            <a:r>
              <a:rPr lang="en-US" altLang="zh-CN" sz="1600" b="1">
                <a:solidFill>
                  <a:schemeClr val="tx1"/>
                </a:solidFill>
                <a:latin typeface="Arial" panose="020B0604020202020204" pitchFamily="34" charset="0"/>
                <a:ea typeface="宋体" panose="02010600030101010101" pitchFamily="2" charset="-122"/>
              </a:rPr>
              <a:t>100Mbps</a:t>
            </a:r>
            <a:r>
              <a:rPr lang="zh-CN" altLang="en-US" sz="1600" b="1" dirty="0">
                <a:solidFill>
                  <a:schemeClr val="tx1"/>
                </a:solidFill>
                <a:latin typeface="Arial" panose="020B0604020202020204" pitchFamily="34" charset="0"/>
                <a:ea typeface="宋体" panose="02010600030101010101" pitchFamily="2" charset="-122"/>
              </a:rPr>
              <a:t>的速度下载，上传的速度也能达到</a:t>
            </a:r>
            <a:r>
              <a:rPr lang="en-US" altLang="zh-CN" sz="1600" b="1">
                <a:solidFill>
                  <a:schemeClr val="tx1"/>
                </a:solidFill>
                <a:latin typeface="Arial" panose="020B0604020202020204" pitchFamily="34" charset="0"/>
                <a:ea typeface="宋体" panose="02010600030101010101" pitchFamily="2" charset="-122"/>
              </a:rPr>
              <a:t>20Mbps</a:t>
            </a:r>
            <a:r>
              <a:rPr lang="zh-CN" altLang="en-US" sz="1600" b="1" dirty="0">
                <a:solidFill>
                  <a:schemeClr val="tx1"/>
                </a:solidFill>
                <a:latin typeface="Arial" panose="020B0604020202020204" pitchFamily="34" charset="0"/>
                <a:ea typeface="宋体" panose="02010600030101010101" pitchFamily="2" charset="-122"/>
              </a:rPr>
              <a:t>，预期能满足几乎所有用户对无线服务的需求。</a:t>
            </a:r>
            <a:endParaRPr lang="zh-CN" altLang="en-US" sz="1600" b="1" dirty="0">
              <a:solidFill>
                <a:schemeClr val="tx1"/>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pPr>
            <a:r>
              <a:rPr lang="zh-CN" altLang="en-US" sz="2400" dirty="0">
                <a:latin typeface="楷体" panose="02010609060101010101" charset="-122"/>
                <a:ea typeface="楷体" panose="02010609060101010101" charset="-122"/>
                <a:cs typeface="楷体" panose="02010609060101010101" charset="-122"/>
              </a:rPr>
              <a:t>无</a:t>
            </a:r>
            <a:r>
              <a:rPr lang="zh-CN" altLang="en-US" sz="2400" dirty="0">
                <a:latin typeface="楷体" panose="02010609060101010101" charset="-122"/>
                <a:ea typeface="楷体" panose="02010609060101010101" charset="-122"/>
                <a:cs typeface="楷体" panose="02010609060101010101" charset="-122"/>
                <a:sym typeface="+mn-ea"/>
              </a:rPr>
              <a:t>线</a:t>
            </a:r>
            <a:r>
              <a:rPr lang="zh-CN" altLang="en-US" sz="2400" dirty="0">
                <a:latin typeface="楷体" panose="02010609060101010101" charset="-122"/>
                <a:ea typeface="楷体" panose="02010609060101010101" charset="-122"/>
                <a:cs typeface="楷体" panose="02010609060101010101" charset="-122"/>
              </a:rPr>
              <a:t>局域网</a:t>
            </a:r>
            <a:r>
              <a:rPr lang="zh-CN" altLang="en-US" sz="2400" dirty="0">
                <a:solidFill>
                  <a:schemeClr val="tx1"/>
                </a:solidFill>
                <a:latin typeface="楷体" panose="02010609060101010101" charset="-122"/>
                <a:ea typeface="楷体" panose="02010609060101010101" charset="-122"/>
                <a:cs typeface="楷体" panose="02010609060101010101" charset="-122"/>
              </a:rPr>
              <a:t>：</a:t>
            </a:r>
            <a:r>
              <a:rPr lang="en-US" altLang="zh-CN" sz="2400" err="1">
                <a:solidFill>
                  <a:schemeClr val="tx1"/>
                </a:solidFill>
                <a:latin typeface="楷体" panose="02010609060101010101" charset="-122"/>
                <a:ea typeface="楷体" panose="02010609060101010101" charset="-122"/>
                <a:cs typeface="楷体" panose="02010609060101010101" charset="-122"/>
              </a:rPr>
              <a:t>WiFi</a:t>
            </a:r>
            <a:r>
              <a:rPr lang="zh-CN" altLang="en-US" sz="2400" dirty="0">
                <a:solidFill>
                  <a:schemeClr val="tx1"/>
                </a:solidFill>
                <a:latin typeface="楷体" panose="02010609060101010101" charset="-122"/>
                <a:ea typeface="楷体" panose="02010609060101010101" charset="-122"/>
                <a:cs typeface="楷体" panose="02010609060101010101" charset="-122"/>
              </a:rPr>
              <a:t>技术、蓝牙技术</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sp>
        <p:nvSpPr>
          <p:cNvPr id="2275331" name="Text Box 16"/>
          <p:cNvSpPr txBox="1"/>
          <p:nvPr/>
        </p:nvSpPr>
        <p:spPr>
          <a:xfrm>
            <a:off x="1687513" y="0"/>
            <a:ext cx="5996305" cy="829945"/>
          </a:xfrm>
          <a:prstGeom prst="rect">
            <a:avLst/>
          </a:prstGeom>
          <a:noFill/>
          <a:ln w="9525">
            <a:noFill/>
          </a:ln>
        </p:spPr>
        <p:txBody>
          <a:bodyPr wrap="none">
            <a:spAutoFit/>
          </a:bodyPr>
          <a:lstStyle/>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机器网络之计算机组网与连接</a:t>
            </a:r>
            <a:r>
              <a:rPr lang="en-US" altLang="zh-CN" sz="2000">
                <a:solidFill>
                  <a:schemeClr val="bg1"/>
                </a:solidFill>
                <a:latin typeface="Arial" panose="020B0604020202020204" pitchFamily="34" charset="0"/>
                <a:ea typeface="华文中宋" panose="02010600040101010101" pitchFamily="2" charset="-122"/>
              </a:rPr>
              <a:t>II-</a:t>
            </a:r>
            <a:r>
              <a:rPr lang="zh-CN" altLang="en-US" sz="2000" dirty="0">
                <a:solidFill>
                  <a:schemeClr val="bg1"/>
                </a:solidFill>
                <a:latin typeface="Arial" panose="020B0604020202020204" pitchFamily="34" charset="0"/>
                <a:ea typeface="华文中宋" panose="02010600040101010101" pitchFamily="2" charset="-122"/>
              </a:rPr>
              <a:t>互联网与国际互联网</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(2)</a:t>
            </a:r>
            <a:r>
              <a:rPr lang="zh-CN" altLang="en-US" sz="2000" dirty="0">
                <a:solidFill>
                  <a:schemeClr val="bg1"/>
                </a:solidFill>
                <a:latin typeface="Arial" panose="020B0604020202020204" pitchFamily="34" charset="0"/>
                <a:ea typeface="华文中宋" panose="02010600040101010101" pitchFamily="2" charset="-122"/>
              </a:rPr>
              <a:t>无线网络</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4" name="文本框 2186243"/>
          <p:cNvSpPr txBox="1"/>
          <p:nvPr/>
        </p:nvSpPr>
        <p:spPr>
          <a:xfrm>
            <a:off x="1747838" y="963613"/>
            <a:ext cx="8620125" cy="1050290"/>
          </a:xfrm>
          <a:prstGeom prst="rect">
            <a:avLst/>
          </a:prstGeom>
          <a:noFill/>
          <a:ln w="9525">
            <a:noFill/>
          </a:ln>
        </p:spPr>
        <p:txBody>
          <a:bodyPr>
            <a:spAutoFit/>
          </a:bodyPr>
          <a:lstStyle/>
          <a:p>
            <a:pPr>
              <a:lnSpc>
                <a:spcPct val="130000"/>
              </a:lnSpc>
              <a:buFont typeface="Wingdings" panose="05000000000000000000" pitchFamily="2" charset="2"/>
            </a:pPr>
            <a:r>
              <a:rPr lang="zh-CN" altLang="en-US" sz="2400" dirty="0">
                <a:solidFill>
                  <a:srgbClr val="CC0066"/>
                </a:solidFill>
                <a:latin typeface="楷体" panose="02010609060101010101" charset="-122"/>
                <a:ea typeface="楷体" panose="02010609060101010101" charset="-122"/>
                <a:cs typeface="楷体" panose="02010609060101010101" charset="-122"/>
              </a:rPr>
              <a:t>网络与网络的连接</a:t>
            </a:r>
            <a:r>
              <a:rPr lang="en-US" altLang="zh-CN" sz="2400" b="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accent2"/>
                </a:solidFill>
                <a:latin typeface="楷体" panose="02010609060101010101" charset="-122"/>
                <a:ea typeface="楷体" panose="02010609060101010101" charset="-122"/>
                <a:cs typeface="楷体" panose="02010609060101010101" charset="-122"/>
              </a:rPr>
              <a:t>互联网</a:t>
            </a:r>
            <a:endParaRPr lang="zh-CN" altLang="en-US" sz="2400" dirty="0">
              <a:solidFill>
                <a:schemeClr val="accent2"/>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u"/>
            </a:pPr>
            <a:r>
              <a:rPr lang="zh-CN" altLang="en-US" sz="2400" b="0" dirty="0">
                <a:solidFill>
                  <a:schemeClr val="tx1"/>
                </a:solidFill>
                <a:latin typeface="楷体" panose="02010609060101010101" charset="-122"/>
                <a:ea typeface="楷体" panose="02010609060101010101" charset="-122"/>
                <a:cs typeface="楷体" panose="02010609060101010101" charset="-122"/>
              </a:rPr>
              <a:t>互联网：局域网</a:t>
            </a:r>
            <a:r>
              <a:rPr lang="en-US" altLang="zh-CN" sz="2400" b="0">
                <a:solidFill>
                  <a:schemeClr val="tx1"/>
                </a:solidFill>
                <a:latin typeface="楷体" panose="02010609060101010101" charset="-122"/>
                <a:ea typeface="楷体" panose="02010609060101010101" charset="-122"/>
                <a:cs typeface="楷体" panose="02010609060101010101" charset="-122"/>
              </a:rPr>
              <a:t>/</a:t>
            </a:r>
            <a:r>
              <a:rPr lang="zh-CN" altLang="en-US" sz="2400" b="0" dirty="0">
                <a:solidFill>
                  <a:schemeClr val="tx1"/>
                </a:solidFill>
                <a:latin typeface="楷体" panose="02010609060101010101" charset="-122"/>
                <a:ea typeface="楷体" panose="02010609060101010101" charset="-122"/>
                <a:cs typeface="楷体" panose="02010609060101010101" charset="-122"/>
              </a:rPr>
              <a:t>广域网 </a:t>
            </a:r>
            <a:r>
              <a:rPr lang="en-US" altLang="zh-CN" sz="2400" b="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accent2"/>
                </a:solidFill>
                <a:latin typeface="楷体" panose="02010609060101010101" charset="-122"/>
                <a:ea typeface="楷体" panose="02010609060101010101" charset="-122"/>
                <a:cs typeface="楷体" panose="02010609060101010101" charset="-122"/>
              </a:rPr>
              <a:t>路由器</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p:txBody>
      </p:sp>
      <p:pic>
        <p:nvPicPr>
          <p:cNvPr id="2186400" name="图片 2186399"/>
          <p:cNvPicPr>
            <a:picLocks noChangeAspect="1"/>
          </p:cNvPicPr>
          <p:nvPr/>
        </p:nvPicPr>
        <p:blipFill>
          <a:blip r:embed="rId1">
            <a:clrChange>
              <a:clrFrom>
                <a:srgbClr val="FFFFFF"/>
              </a:clrFrom>
              <a:clrTo>
                <a:srgbClr val="FFFFFF">
                  <a:alpha val="0"/>
                </a:srgbClr>
              </a:clrTo>
            </a:clrChange>
          </a:blip>
          <a:stretch>
            <a:fillRect/>
          </a:stretch>
        </p:blipFill>
        <p:spPr>
          <a:xfrm>
            <a:off x="2689225" y="2071688"/>
            <a:ext cx="7078663" cy="4581525"/>
          </a:xfrm>
          <a:prstGeom prst="rect">
            <a:avLst/>
          </a:prstGeom>
          <a:noFill/>
          <a:ln w="9525">
            <a:noFill/>
          </a:ln>
        </p:spPr>
      </p:pic>
      <p:pic>
        <p:nvPicPr>
          <p:cNvPr id="4" name="图片 3"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267" name="文本框 2187266"/>
          <p:cNvSpPr txBox="1"/>
          <p:nvPr/>
        </p:nvSpPr>
        <p:spPr>
          <a:xfrm>
            <a:off x="777240" y="746125"/>
            <a:ext cx="10782300" cy="2968625"/>
          </a:xfrm>
          <a:prstGeom prst="rect">
            <a:avLst/>
          </a:prstGeom>
          <a:noFill/>
          <a:ln w="9525">
            <a:noFill/>
          </a:ln>
        </p:spPr>
        <p:txBody>
          <a:bodyPr wrap="square">
            <a:spAutoFit/>
          </a:bodyPr>
          <a:lstStyle/>
          <a:p>
            <a:pPr fontAlgn="auto">
              <a:lnSpc>
                <a:spcPct val="130000"/>
              </a:lnSpc>
              <a:buFont typeface="Wingdings" panose="05000000000000000000" pitchFamily="2" charset="2"/>
            </a:pPr>
            <a:r>
              <a:rPr lang="en-US" altLang="zh-CN" sz="2400" dirty="0">
                <a:solidFill>
                  <a:schemeClr val="accent2"/>
                </a:solidFill>
                <a:latin typeface="楷体" panose="02010609060101010101" charset="-122"/>
                <a:ea typeface="楷体" panose="02010609060101010101" charset="-122"/>
                <a:cs typeface="楷体" panose="02010609060101010101" charset="-122"/>
              </a:rPr>
              <a:t>    </a:t>
            </a:r>
            <a:r>
              <a:rPr lang="zh-CN" altLang="en-US" sz="2400" dirty="0">
                <a:solidFill>
                  <a:schemeClr val="accent2"/>
                </a:solidFill>
                <a:latin typeface="楷体" panose="02010609060101010101" charset="-122"/>
                <a:ea typeface="楷体" panose="02010609060101010101" charset="-122"/>
                <a:cs typeface="楷体" panose="02010609060101010101" charset="-122"/>
              </a:rPr>
              <a:t>路由器：</a:t>
            </a:r>
            <a:r>
              <a:rPr lang="zh-CN" altLang="en-US" sz="2400" b="0" dirty="0">
                <a:solidFill>
                  <a:schemeClr val="tx1"/>
                </a:solidFill>
                <a:latin typeface="楷体" panose="02010609060101010101" charset="-122"/>
                <a:ea typeface="楷体" panose="02010609060101010101" charset="-122"/>
                <a:cs typeface="楷体" panose="02010609060101010101" charset="-122"/>
              </a:rPr>
              <a:t>一种多端口设备，它可以连接不同传输速率并运行于各种环境中的局域网和广域网，还能选择出网络两节点间的最近、最快的传输途径。</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pitchFamily="2" charset="2"/>
              <a:buChar char="u"/>
            </a:pPr>
            <a:r>
              <a:rPr lang="zh-CN" altLang="en-US" sz="2400" b="0" dirty="0">
                <a:solidFill>
                  <a:schemeClr val="tx1"/>
                </a:solidFill>
                <a:latin typeface="楷体" panose="02010609060101010101" charset="-122"/>
                <a:ea typeface="楷体" panose="02010609060101010101" charset="-122"/>
                <a:cs typeface="楷体" panose="02010609060101010101" charset="-122"/>
              </a:rPr>
              <a:t>路由器可以认为是一种特殊的计算机，有自己的</a:t>
            </a:r>
            <a:r>
              <a:rPr lang="en-US" altLang="zh-CN" sz="2400" b="0">
                <a:solidFill>
                  <a:schemeClr val="tx1"/>
                </a:solidFill>
                <a:latin typeface="楷体" panose="02010609060101010101" charset="-122"/>
                <a:ea typeface="楷体" panose="02010609060101010101" charset="-122"/>
                <a:cs typeface="楷体" panose="02010609060101010101" charset="-122"/>
              </a:rPr>
              <a:t>CPU</a:t>
            </a:r>
            <a:r>
              <a:rPr lang="zh-CN" altLang="en-US" sz="2400" b="0" dirty="0">
                <a:solidFill>
                  <a:schemeClr val="tx1"/>
                </a:solidFill>
                <a:latin typeface="楷体" panose="02010609060101010101" charset="-122"/>
                <a:ea typeface="楷体" panose="02010609060101010101" charset="-122"/>
                <a:cs typeface="楷体" panose="02010609060101010101" charset="-122"/>
              </a:rPr>
              <a:t>、内存、电源以及为各种不同类型的网络连接器而准备的输入输出插座等。</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pitchFamily="2" charset="2"/>
              <a:buChar char="u"/>
            </a:pPr>
            <a:r>
              <a:rPr lang="zh-CN" altLang="en-US" sz="2400" b="0" dirty="0">
                <a:solidFill>
                  <a:schemeClr val="tx1"/>
                </a:solidFill>
                <a:latin typeface="楷体" panose="02010609060101010101" charset="-122"/>
                <a:ea typeface="楷体" panose="02010609060101010101" charset="-122"/>
                <a:cs typeface="楷体" panose="02010609060101010101" charset="-122"/>
              </a:rPr>
              <a:t>本质上也是一种复杂的编解码设备。</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pitchFamily="2" charset="2"/>
              <a:buChar char="u"/>
            </a:pPr>
            <a:r>
              <a:rPr lang="zh-CN" altLang="en-US" sz="2400" b="0" dirty="0">
                <a:solidFill>
                  <a:schemeClr val="tx1"/>
                </a:solidFill>
                <a:latin typeface="楷体" panose="02010609060101010101" charset="-122"/>
                <a:ea typeface="楷体" panose="02010609060101010101" charset="-122"/>
                <a:cs typeface="楷体" panose="02010609060101010101" charset="-122"/>
              </a:rPr>
              <a:t>通过路由器的连接可以将不同的网络连接起来。</a:t>
            </a:r>
            <a:endParaRPr lang="zh-CN" altLang="en-US" sz="2400" b="0" dirty="0">
              <a:solidFill>
                <a:schemeClr val="tx1"/>
              </a:solidFill>
              <a:latin typeface="楷体" panose="02010609060101010101" charset="-122"/>
              <a:ea typeface="楷体" panose="02010609060101010101" charset="-122"/>
              <a:cs typeface="楷体" panose="02010609060101010101" charset="-122"/>
            </a:endParaRPr>
          </a:p>
        </p:txBody>
      </p:sp>
      <p:pic>
        <p:nvPicPr>
          <p:cNvPr id="2187272" name="图片 2187271"/>
          <p:cNvPicPr>
            <a:picLocks noChangeAspect="1"/>
          </p:cNvPicPr>
          <p:nvPr/>
        </p:nvPicPr>
        <p:blipFill>
          <a:blip r:embed="rId1">
            <a:clrChange>
              <a:clrFrom>
                <a:srgbClr val="FFFFFF"/>
              </a:clrFrom>
              <a:clrTo>
                <a:srgbClr val="FFFFFF">
                  <a:alpha val="0"/>
                </a:srgbClr>
              </a:clrTo>
            </a:clrChange>
          </a:blip>
          <a:stretch>
            <a:fillRect/>
          </a:stretch>
        </p:blipFill>
        <p:spPr>
          <a:xfrm>
            <a:off x="3286125" y="3646488"/>
            <a:ext cx="4683125" cy="2967037"/>
          </a:xfrm>
          <a:prstGeom prst="rect">
            <a:avLst/>
          </a:prstGeom>
          <a:noFill/>
          <a:ln w="9525">
            <a:noFill/>
          </a:ln>
        </p:spPr>
      </p:pic>
      <p:pic>
        <p:nvPicPr>
          <p:cNvPr id="4" name="图片 3" descr="校徽"/>
          <p:cNvPicPr>
            <a:picLocks noChangeAspect="1"/>
          </p:cNvPicPr>
          <p:nvPr/>
        </p:nvPicPr>
        <p:blipFill>
          <a:blip r:embed="rId2">
            <a:alphaModFix amt="67000"/>
          </a:blip>
          <a:stretch>
            <a:fillRect/>
          </a:stretch>
        </p:blipFill>
        <p:spPr>
          <a:xfrm>
            <a:off x="128270" y="5490527"/>
            <a:ext cx="1297940" cy="1242695"/>
          </a:xfrm>
          <a:prstGeom prst="rect">
            <a:avLst/>
          </a:prstGeom>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9314" name="图片 2189313"/>
          <p:cNvPicPr>
            <a:picLocks noChangeAspect="1"/>
          </p:cNvPicPr>
          <p:nvPr/>
        </p:nvPicPr>
        <p:blipFill>
          <a:blip r:embed="rId1">
            <a:clrChange>
              <a:clrFrom>
                <a:srgbClr val="FFFFFF"/>
              </a:clrFrom>
              <a:clrTo>
                <a:srgbClr val="FFFFFF">
                  <a:alpha val="0"/>
                </a:srgbClr>
              </a:clrTo>
            </a:clrChange>
          </a:blip>
          <a:stretch>
            <a:fillRect/>
          </a:stretch>
        </p:blipFill>
        <p:spPr>
          <a:xfrm>
            <a:off x="2547938" y="2990850"/>
            <a:ext cx="5743575" cy="3603625"/>
          </a:xfrm>
          <a:prstGeom prst="rect">
            <a:avLst/>
          </a:prstGeom>
          <a:noFill/>
          <a:ln w="9525">
            <a:noFill/>
          </a:ln>
        </p:spPr>
      </p:pic>
      <p:sp>
        <p:nvSpPr>
          <p:cNvPr id="2189319" name="文本框 2189318"/>
          <p:cNvSpPr txBox="1"/>
          <p:nvPr/>
        </p:nvSpPr>
        <p:spPr>
          <a:xfrm>
            <a:off x="1681163" y="854075"/>
            <a:ext cx="8370887" cy="2009775"/>
          </a:xfrm>
          <a:prstGeom prst="rect">
            <a:avLst/>
          </a:prstGeom>
          <a:noFill/>
          <a:ln w="9525">
            <a:noFill/>
          </a:ln>
        </p:spPr>
        <p:txBody>
          <a:bodyPr>
            <a:spAutoFit/>
          </a:bodyPr>
          <a:lstStyle/>
          <a:p>
            <a:pPr>
              <a:lnSpc>
                <a:spcPct val="130000"/>
              </a:lnSpc>
              <a:buFont typeface="Wingdings" panose="05000000000000000000" pitchFamily="2" charset="2"/>
            </a:pPr>
            <a:r>
              <a:rPr lang="zh-CN" altLang="en-US" sz="2400" dirty="0">
                <a:latin typeface="楷体" panose="02010609060101010101" charset="-122"/>
                <a:ea typeface="楷体" panose="02010609060101010101" charset="-122"/>
                <a:cs typeface="楷体" panose="02010609060101010101" charset="-122"/>
              </a:rPr>
              <a:t>因特网</a:t>
            </a:r>
            <a:endParaRPr lang="zh-CN" altLang="en-US" sz="2400" dirty="0">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cs typeface="楷体" panose="02010609060101010101" charset="-122"/>
              </a:rPr>
              <a:t>最大的互联网，最大的局域网</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广域网的集合；</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cs typeface="楷体" panose="02010609060101010101" charset="-122"/>
              </a:rPr>
              <a:t>由路由器连接，运行</a:t>
            </a:r>
            <a:r>
              <a:rPr lang="en-US" altLang="zh-CN" sz="2400">
                <a:solidFill>
                  <a:schemeClr val="tx1"/>
                </a:solidFill>
                <a:latin typeface="楷体" panose="02010609060101010101" charset="-122"/>
                <a:ea typeface="楷体" panose="02010609060101010101" charset="-122"/>
                <a:cs typeface="楷体" panose="02010609060101010101" charset="-122"/>
              </a:rPr>
              <a:t>TCP/IP</a:t>
            </a:r>
            <a:r>
              <a:rPr lang="zh-CN" altLang="en-US" sz="2400" dirty="0">
                <a:solidFill>
                  <a:schemeClr val="tx1"/>
                </a:solidFill>
                <a:latin typeface="楷体" panose="02010609060101010101" charset="-122"/>
                <a:ea typeface="楷体" panose="02010609060101010101" charset="-122"/>
                <a:cs typeface="楷体" panose="02010609060101010101" charset="-122"/>
              </a:rPr>
              <a:t>协议</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zh-CN" altLang="en-US" sz="2400" dirty="0">
                <a:solidFill>
                  <a:schemeClr val="tx1"/>
                </a:solidFill>
                <a:latin typeface="楷体" panose="02010609060101010101" charset="-122"/>
                <a:ea typeface="楷体" panose="02010609060101010101" charset="-122"/>
                <a:cs typeface="楷体" panose="02010609060101010101" charset="-122"/>
              </a:rPr>
              <a:t>国际互联网组织</a:t>
            </a:r>
            <a:r>
              <a:rPr lang="en-US" altLang="zh-CN" sz="2400">
                <a:solidFill>
                  <a:schemeClr val="tx1"/>
                </a:solidFill>
                <a:latin typeface="楷体" panose="02010609060101010101" charset="-122"/>
                <a:ea typeface="楷体" panose="02010609060101010101" charset="-122"/>
                <a:cs typeface="楷体" panose="02010609060101010101" charset="-122"/>
              </a:rPr>
              <a:t>ISP</a:t>
            </a:r>
            <a:r>
              <a:rPr lang="zh-CN" altLang="en-US" sz="2400" dirty="0">
                <a:solidFill>
                  <a:schemeClr val="tx1"/>
                </a:solidFill>
                <a:latin typeface="楷体" panose="02010609060101010101" charset="-122"/>
                <a:ea typeface="楷体" panose="02010609060101010101" charset="-122"/>
                <a:cs typeface="楷体" panose="02010609060101010101" charset="-122"/>
              </a:rPr>
              <a:t>：</a:t>
            </a:r>
            <a:r>
              <a:rPr lang="en-US" altLang="zh-CN" sz="2400">
                <a:solidFill>
                  <a:schemeClr val="tx1"/>
                </a:solidFill>
                <a:latin typeface="楷体" panose="02010609060101010101" charset="-122"/>
                <a:ea typeface="楷体" panose="02010609060101010101" charset="-122"/>
                <a:cs typeface="楷体" panose="02010609060101010101" charset="-122"/>
              </a:rPr>
              <a:t>Internet Service Provider</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sp>
        <p:nvSpPr>
          <p:cNvPr id="2189320" name="文本框 2189319"/>
          <p:cNvSpPr txBox="1"/>
          <p:nvPr/>
        </p:nvSpPr>
        <p:spPr>
          <a:xfrm>
            <a:off x="6821488" y="4643438"/>
            <a:ext cx="1998980" cy="368300"/>
          </a:xfrm>
          <a:prstGeom prst="rect">
            <a:avLst/>
          </a:prstGeom>
          <a:solidFill>
            <a:schemeClr val="tx1"/>
          </a:solidFill>
          <a:ln w="9525">
            <a:noFill/>
          </a:ln>
        </p:spPr>
        <p:txBody>
          <a:bodyPr wrap="none" anchor="t" anchorCtr="0">
            <a:spAutoFit/>
          </a:bodyPr>
          <a:lstStyle/>
          <a:p>
            <a:r>
              <a:rPr lang="zh-CN" altLang="en-US" dirty="0">
                <a:solidFill>
                  <a:schemeClr val="bg1"/>
                </a:solidFill>
                <a:latin typeface="Arial" panose="020B0604020202020204" pitchFamily="34" charset="0"/>
                <a:ea typeface="宋体" panose="02010600030101010101" pitchFamily="2" charset="-122"/>
              </a:rPr>
              <a:t>如何接入</a:t>
            </a:r>
            <a:r>
              <a:rPr lang="en-US" altLang="zh-CN">
                <a:solidFill>
                  <a:schemeClr val="bg1"/>
                </a:solidFill>
                <a:latin typeface="Arial" panose="020B0604020202020204" pitchFamily="34" charset="0"/>
                <a:ea typeface="宋体" panose="02010600030101010101" pitchFamily="2" charset="-122"/>
              </a:rPr>
              <a:t>Internet?</a:t>
            </a:r>
            <a:endParaRPr lang="en-US" altLang="zh-CN">
              <a:solidFill>
                <a:schemeClr val="bg1"/>
              </a:solidFill>
              <a:latin typeface="Arial" panose="020B0604020202020204" pitchFamily="34" charset="0"/>
              <a:ea typeface="宋体" panose="02010600030101010101" pitchFamily="2" charset="-122"/>
            </a:endParaRPr>
          </a:p>
        </p:txBody>
      </p:sp>
      <p:pic>
        <p:nvPicPr>
          <p:cNvPr id="5" name="图片 4"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2486" name="图片 2452485" descr="SNAG-0241"/>
          <p:cNvPicPr>
            <a:picLocks noChangeAspect="1"/>
          </p:cNvPicPr>
          <p:nvPr/>
        </p:nvPicPr>
        <p:blipFill>
          <a:blip r:embed="rId1">
            <a:clrChange>
              <a:clrFrom>
                <a:srgbClr val="FFFFFF"/>
              </a:clrFrom>
              <a:clrTo>
                <a:srgbClr val="FFFFFF">
                  <a:alpha val="0"/>
                </a:srgbClr>
              </a:clrTo>
            </a:clrChange>
          </a:blip>
          <a:stretch>
            <a:fillRect/>
          </a:stretch>
        </p:blipFill>
        <p:spPr>
          <a:xfrm>
            <a:off x="5054600" y="3200400"/>
            <a:ext cx="774700" cy="800100"/>
          </a:xfrm>
          <a:prstGeom prst="rect">
            <a:avLst/>
          </a:prstGeom>
          <a:noFill/>
          <a:ln w="9525">
            <a:noFill/>
          </a:ln>
        </p:spPr>
      </p:pic>
      <p:pic>
        <p:nvPicPr>
          <p:cNvPr id="2452487" name="图片 2452486" descr="SNAG-023"/>
          <p:cNvPicPr>
            <a:picLocks noChangeAspect="1"/>
          </p:cNvPicPr>
          <p:nvPr/>
        </p:nvPicPr>
        <p:blipFill>
          <a:blip r:embed="rId2">
            <a:clrChange>
              <a:clrFrom>
                <a:srgbClr val="FFFFFF"/>
              </a:clrFrom>
              <a:clrTo>
                <a:srgbClr val="FFFFFF">
                  <a:alpha val="0"/>
                </a:srgbClr>
              </a:clrTo>
            </a:clrChange>
          </a:blip>
          <a:stretch>
            <a:fillRect/>
          </a:stretch>
        </p:blipFill>
        <p:spPr>
          <a:xfrm>
            <a:off x="5384800" y="4826000"/>
            <a:ext cx="1143000" cy="808038"/>
          </a:xfrm>
          <a:prstGeom prst="rect">
            <a:avLst/>
          </a:prstGeom>
          <a:noFill/>
          <a:ln w="9525">
            <a:noFill/>
          </a:ln>
        </p:spPr>
      </p:pic>
      <p:pic>
        <p:nvPicPr>
          <p:cNvPr id="2452488" name="图片 2452487" descr="SNAG-0241"/>
          <p:cNvPicPr>
            <a:picLocks noChangeAspect="1"/>
          </p:cNvPicPr>
          <p:nvPr/>
        </p:nvPicPr>
        <p:blipFill>
          <a:blip r:embed="rId1">
            <a:clrChange>
              <a:clrFrom>
                <a:srgbClr val="FFFFFF"/>
              </a:clrFrom>
              <a:clrTo>
                <a:srgbClr val="FFFFFF">
                  <a:alpha val="0"/>
                </a:srgbClr>
              </a:clrTo>
            </a:clrChange>
          </a:blip>
          <a:stretch>
            <a:fillRect/>
          </a:stretch>
        </p:blipFill>
        <p:spPr>
          <a:xfrm>
            <a:off x="3619500" y="4813300"/>
            <a:ext cx="774700" cy="800100"/>
          </a:xfrm>
          <a:prstGeom prst="rect">
            <a:avLst/>
          </a:prstGeom>
          <a:noFill/>
          <a:ln w="9525">
            <a:noFill/>
          </a:ln>
        </p:spPr>
      </p:pic>
      <p:pic>
        <p:nvPicPr>
          <p:cNvPr id="2452489" name="图片 2452488" descr="SNAG-0241"/>
          <p:cNvPicPr>
            <a:picLocks noChangeAspect="1"/>
          </p:cNvPicPr>
          <p:nvPr/>
        </p:nvPicPr>
        <p:blipFill>
          <a:blip r:embed="rId1">
            <a:clrChange>
              <a:clrFrom>
                <a:srgbClr val="FFFFFF"/>
              </a:clrFrom>
              <a:clrTo>
                <a:srgbClr val="FFFFFF">
                  <a:alpha val="0"/>
                </a:srgbClr>
              </a:clrTo>
            </a:clrChange>
          </a:blip>
          <a:stretch>
            <a:fillRect/>
          </a:stretch>
        </p:blipFill>
        <p:spPr>
          <a:xfrm>
            <a:off x="3721100" y="3224213"/>
            <a:ext cx="774700" cy="800100"/>
          </a:xfrm>
          <a:prstGeom prst="rect">
            <a:avLst/>
          </a:prstGeom>
          <a:noFill/>
          <a:ln w="9525">
            <a:noFill/>
          </a:ln>
        </p:spPr>
      </p:pic>
      <p:pic>
        <p:nvPicPr>
          <p:cNvPr id="2452490" name="图片 2452489" descr="SNAG-0241"/>
          <p:cNvPicPr>
            <a:picLocks noChangeAspect="1"/>
          </p:cNvPicPr>
          <p:nvPr/>
        </p:nvPicPr>
        <p:blipFill>
          <a:blip r:embed="rId1">
            <a:clrChange>
              <a:clrFrom>
                <a:srgbClr val="FFFFFF"/>
              </a:clrFrom>
              <a:clrTo>
                <a:srgbClr val="FFFFFF">
                  <a:alpha val="0"/>
                </a:srgbClr>
              </a:clrTo>
            </a:clrChange>
          </a:blip>
          <a:stretch>
            <a:fillRect/>
          </a:stretch>
        </p:blipFill>
        <p:spPr>
          <a:xfrm>
            <a:off x="3619500" y="5903913"/>
            <a:ext cx="774700" cy="800100"/>
          </a:xfrm>
          <a:prstGeom prst="rect">
            <a:avLst/>
          </a:prstGeom>
          <a:noFill/>
          <a:ln w="9525">
            <a:noFill/>
          </a:ln>
        </p:spPr>
      </p:pic>
      <p:pic>
        <p:nvPicPr>
          <p:cNvPr id="2452491" name="图片 2452490" descr="SNAG-0241"/>
          <p:cNvPicPr>
            <a:picLocks noChangeAspect="1"/>
          </p:cNvPicPr>
          <p:nvPr/>
        </p:nvPicPr>
        <p:blipFill>
          <a:blip r:embed="rId1">
            <a:clrChange>
              <a:clrFrom>
                <a:srgbClr val="FFFFFF"/>
              </a:clrFrom>
              <a:clrTo>
                <a:srgbClr val="FFFFFF">
                  <a:alpha val="0"/>
                </a:srgbClr>
              </a:clrTo>
            </a:clrChange>
          </a:blip>
          <a:stretch>
            <a:fillRect/>
          </a:stretch>
        </p:blipFill>
        <p:spPr>
          <a:xfrm>
            <a:off x="3683000" y="1866900"/>
            <a:ext cx="774700" cy="800100"/>
          </a:xfrm>
          <a:prstGeom prst="rect">
            <a:avLst/>
          </a:prstGeom>
          <a:noFill/>
          <a:ln w="9525">
            <a:noFill/>
          </a:ln>
        </p:spPr>
      </p:pic>
      <p:pic>
        <p:nvPicPr>
          <p:cNvPr id="2452492" name="图片 2452491" descr="SNAG-023"/>
          <p:cNvPicPr>
            <a:picLocks noChangeAspect="1"/>
          </p:cNvPicPr>
          <p:nvPr/>
        </p:nvPicPr>
        <p:blipFill>
          <a:blip r:embed="rId2">
            <a:clrChange>
              <a:clrFrom>
                <a:srgbClr val="FFFFFF"/>
              </a:clrFrom>
              <a:clrTo>
                <a:srgbClr val="FFFFFF">
                  <a:alpha val="0"/>
                </a:srgbClr>
              </a:clrTo>
            </a:clrChange>
          </a:blip>
          <a:stretch>
            <a:fillRect/>
          </a:stretch>
        </p:blipFill>
        <p:spPr>
          <a:xfrm>
            <a:off x="6356350" y="1339850"/>
            <a:ext cx="996950" cy="704850"/>
          </a:xfrm>
          <a:prstGeom prst="rect">
            <a:avLst/>
          </a:prstGeom>
          <a:noFill/>
          <a:ln w="9525">
            <a:noFill/>
          </a:ln>
        </p:spPr>
      </p:pic>
      <p:sp>
        <p:nvSpPr>
          <p:cNvPr id="2452493" name="任意多边形 2452492"/>
          <p:cNvSpPr/>
          <p:nvPr/>
        </p:nvSpPr>
        <p:spPr>
          <a:xfrm>
            <a:off x="7289800" y="1465263"/>
            <a:ext cx="1612900" cy="4718050"/>
          </a:xfrm>
          <a:custGeom>
            <a:avLst/>
            <a:gdLst/>
            <a:ahLst/>
            <a:cxnLst/>
            <a:rect l="0" t="0" r="0" b="0"/>
            <a:pathLst>
              <a:path w="1016" h="2972">
                <a:moveTo>
                  <a:pt x="521" y="16"/>
                </a:moveTo>
                <a:cubicBezTo>
                  <a:pt x="409" y="0"/>
                  <a:pt x="198" y="64"/>
                  <a:pt x="124" y="237"/>
                </a:cubicBezTo>
                <a:cubicBezTo>
                  <a:pt x="50" y="410"/>
                  <a:pt x="68" y="821"/>
                  <a:pt x="76" y="1053"/>
                </a:cubicBezTo>
                <a:cubicBezTo>
                  <a:pt x="84" y="1285"/>
                  <a:pt x="172" y="1341"/>
                  <a:pt x="172" y="1629"/>
                </a:cubicBezTo>
                <a:cubicBezTo>
                  <a:pt x="172" y="1917"/>
                  <a:pt x="0" y="2590"/>
                  <a:pt x="76" y="2781"/>
                </a:cubicBezTo>
                <a:cubicBezTo>
                  <a:pt x="152" y="2972"/>
                  <a:pt x="478" y="2967"/>
                  <a:pt x="630" y="2775"/>
                </a:cubicBezTo>
                <a:cubicBezTo>
                  <a:pt x="782" y="2583"/>
                  <a:pt x="960" y="2036"/>
                  <a:pt x="988" y="1629"/>
                </a:cubicBezTo>
                <a:cubicBezTo>
                  <a:pt x="1016" y="1222"/>
                  <a:pt x="874" y="602"/>
                  <a:pt x="796" y="333"/>
                </a:cubicBezTo>
                <a:cubicBezTo>
                  <a:pt x="718" y="64"/>
                  <a:pt x="633" y="32"/>
                  <a:pt x="521" y="16"/>
                </a:cubicBezTo>
                <a:close/>
              </a:path>
            </a:pathLst>
          </a:custGeom>
          <a:solidFill>
            <a:schemeClr val="hlink"/>
          </a:solidFill>
          <a:ln w="9525" cap="flat" cmpd="sng">
            <a:solidFill>
              <a:schemeClr val="tx1"/>
            </a:solidFill>
            <a:prstDash val="solid"/>
            <a:headEnd type="none" w="med" len="med"/>
            <a:tailEnd type="none" w="med" len="med"/>
          </a:ln>
        </p:spPr>
        <p:txBody>
          <a:bodyPr/>
          <a:lstStyle/>
          <a:p>
            <a:endParaRPr lang="zh-CN" altLang="en-US"/>
          </a:p>
        </p:txBody>
      </p:sp>
      <p:sp>
        <p:nvSpPr>
          <p:cNvPr id="2452494" name="矩形 2452493"/>
          <p:cNvSpPr/>
          <p:nvPr/>
        </p:nvSpPr>
        <p:spPr>
          <a:xfrm>
            <a:off x="6751638" y="3981450"/>
            <a:ext cx="339725" cy="844550"/>
          </a:xfrm>
          <a:prstGeom prst="rect">
            <a:avLst/>
          </a:prstGeom>
          <a:solidFill>
            <a:srgbClr val="FFCC00"/>
          </a:solidFill>
          <a:ln w="3175" cap="flat" cmpd="sng">
            <a:prstDash val="solid"/>
            <a:miter/>
            <a:headEnd type="none" w="med" len="med"/>
            <a:tailEnd type="none" w="med" len="med"/>
          </a:ln>
          <a:scene3d>
            <a:camera prst="legacyObliqueTopRight">
              <a:rot lat="600000" lon="1800000" rev="0"/>
            </a:camera>
            <a:lightRig rig="legacyFlat3" dir="b"/>
          </a:scene3d>
          <a:sp3d extrusionH="100000" prstMaterial="legacyMatte">
            <a:bevelT w="13500" h="13500" prst="angle"/>
            <a:bevelB w="13500" h="13500" prst="angle"/>
            <a:extrusionClr>
              <a:srgbClr val="FFCC00"/>
            </a:extrusionClr>
          </a:sp3d>
        </p:spPr>
        <p:txBody>
          <a:bodyPr/>
          <a:lstStyle/>
          <a:p>
            <a:endParaRPr lang="zh-CN" altLang="en-US"/>
          </a:p>
        </p:txBody>
      </p:sp>
      <p:grpSp>
        <p:nvGrpSpPr>
          <p:cNvPr id="2452495" name="组合 2452494"/>
          <p:cNvGrpSpPr/>
          <p:nvPr/>
        </p:nvGrpSpPr>
        <p:grpSpPr>
          <a:xfrm>
            <a:off x="3657600" y="3721100"/>
            <a:ext cx="3282950" cy="1152525"/>
            <a:chOff x="1360" y="1602"/>
            <a:chExt cx="2068" cy="726"/>
          </a:xfrm>
        </p:grpSpPr>
        <p:sp>
          <p:nvSpPr>
            <p:cNvPr id="2452496" name="直接连接符 2452495"/>
            <p:cNvSpPr/>
            <p:nvPr/>
          </p:nvSpPr>
          <p:spPr>
            <a:xfrm>
              <a:off x="1360" y="2038"/>
              <a:ext cx="2068" cy="0"/>
            </a:xfrm>
            <a:prstGeom prst="line">
              <a:avLst/>
            </a:prstGeom>
            <a:ln w="57150" cap="flat" cmpd="sng">
              <a:solidFill>
                <a:schemeClr val="bg2"/>
              </a:solidFill>
              <a:prstDash val="solid"/>
              <a:headEnd type="none" w="med" len="med"/>
              <a:tailEnd type="none" w="med" len="med"/>
            </a:ln>
          </p:spPr>
        </p:sp>
        <p:sp>
          <p:nvSpPr>
            <p:cNvPr id="2452497" name="直接连接符 2452496"/>
            <p:cNvSpPr/>
            <p:nvPr/>
          </p:nvSpPr>
          <p:spPr>
            <a:xfrm>
              <a:off x="1645" y="1747"/>
              <a:ext cx="0" cy="291"/>
            </a:xfrm>
            <a:prstGeom prst="line">
              <a:avLst/>
            </a:prstGeom>
            <a:ln w="57150" cap="flat" cmpd="sng">
              <a:solidFill>
                <a:schemeClr val="bg2"/>
              </a:solidFill>
              <a:prstDash val="solid"/>
              <a:headEnd type="none" w="med" len="med"/>
              <a:tailEnd type="none" w="med" len="med"/>
            </a:ln>
          </p:spPr>
        </p:sp>
        <p:sp>
          <p:nvSpPr>
            <p:cNvPr id="2452498" name="直接连接符 2452497"/>
            <p:cNvSpPr/>
            <p:nvPr/>
          </p:nvSpPr>
          <p:spPr>
            <a:xfrm>
              <a:off x="1550" y="2038"/>
              <a:ext cx="0" cy="290"/>
            </a:xfrm>
            <a:prstGeom prst="line">
              <a:avLst/>
            </a:prstGeom>
            <a:ln w="57150" cap="flat" cmpd="sng">
              <a:solidFill>
                <a:schemeClr val="bg2"/>
              </a:solidFill>
              <a:prstDash val="solid"/>
              <a:headEnd type="none" w="med" len="med"/>
              <a:tailEnd type="none" w="med" len="med"/>
            </a:ln>
          </p:spPr>
        </p:sp>
        <p:sp>
          <p:nvSpPr>
            <p:cNvPr id="2452499" name="直接连接符 2452498"/>
            <p:cNvSpPr/>
            <p:nvPr/>
          </p:nvSpPr>
          <p:spPr>
            <a:xfrm>
              <a:off x="2905" y="2038"/>
              <a:ext cx="0" cy="290"/>
            </a:xfrm>
            <a:prstGeom prst="line">
              <a:avLst/>
            </a:prstGeom>
            <a:ln w="57150" cap="flat" cmpd="sng">
              <a:solidFill>
                <a:schemeClr val="bg2"/>
              </a:solidFill>
              <a:prstDash val="solid"/>
              <a:headEnd type="none" w="med" len="med"/>
              <a:tailEnd type="none" w="med" len="med"/>
            </a:ln>
          </p:spPr>
        </p:sp>
        <p:sp>
          <p:nvSpPr>
            <p:cNvPr id="2452500" name="直接连接符 2452499"/>
            <p:cNvSpPr/>
            <p:nvPr/>
          </p:nvSpPr>
          <p:spPr>
            <a:xfrm>
              <a:off x="2121" y="1602"/>
              <a:ext cx="0" cy="436"/>
            </a:xfrm>
            <a:prstGeom prst="line">
              <a:avLst/>
            </a:prstGeom>
            <a:ln w="57150" cap="flat" cmpd="sng">
              <a:solidFill>
                <a:schemeClr val="bg2"/>
              </a:solidFill>
              <a:prstDash val="solid"/>
              <a:headEnd type="none" w="med" len="med"/>
              <a:tailEnd type="none" w="med" len="med"/>
            </a:ln>
          </p:spPr>
        </p:sp>
        <p:sp>
          <p:nvSpPr>
            <p:cNvPr id="2452501" name="直接连接符 2452500"/>
            <p:cNvSpPr/>
            <p:nvPr/>
          </p:nvSpPr>
          <p:spPr>
            <a:xfrm>
              <a:off x="2121" y="1602"/>
              <a:ext cx="142" cy="0"/>
            </a:xfrm>
            <a:prstGeom prst="line">
              <a:avLst/>
            </a:prstGeom>
            <a:ln w="57150" cap="flat" cmpd="sng">
              <a:solidFill>
                <a:schemeClr val="bg2"/>
              </a:solidFill>
              <a:prstDash val="solid"/>
              <a:headEnd type="none" w="med" len="med"/>
              <a:tailEnd type="none" w="med" len="med"/>
            </a:ln>
          </p:spPr>
        </p:sp>
      </p:grpSp>
      <p:sp>
        <p:nvSpPr>
          <p:cNvPr id="2452502" name="任意多边形 2452501"/>
          <p:cNvSpPr/>
          <p:nvPr/>
        </p:nvSpPr>
        <p:spPr>
          <a:xfrm>
            <a:off x="7138988" y="4397375"/>
            <a:ext cx="412750" cy="3175"/>
          </a:xfrm>
          <a:custGeom>
            <a:avLst/>
            <a:gdLst/>
            <a:ahLst/>
            <a:cxnLst/>
            <a:rect l="0" t="0" r="0" b="0"/>
            <a:pathLst>
              <a:path w="260" h="2">
                <a:moveTo>
                  <a:pt x="0" y="0"/>
                </a:moveTo>
                <a:lnTo>
                  <a:pt x="260" y="2"/>
                </a:lnTo>
              </a:path>
            </a:pathLst>
          </a:custGeom>
          <a:noFill/>
          <a:ln w="57150" cap="flat" cmpd="sng">
            <a:solidFill>
              <a:schemeClr val="bg2"/>
            </a:solidFill>
            <a:prstDash val="solid"/>
            <a:headEnd type="none" w="med" len="med"/>
            <a:tailEnd type="none" w="med" len="med"/>
          </a:ln>
        </p:spPr>
        <p:txBody>
          <a:bodyPr/>
          <a:lstStyle/>
          <a:p>
            <a:endParaRPr lang="zh-CN" altLang="en-US"/>
          </a:p>
        </p:txBody>
      </p:sp>
      <p:sp>
        <p:nvSpPr>
          <p:cNvPr id="2452503" name="文本框 2452502"/>
          <p:cNvSpPr txBox="1"/>
          <p:nvPr/>
        </p:nvSpPr>
        <p:spPr>
          <a:xfrm>
            <a:off x="7810500" y="3694748"/>
            <a:ext cx="838200" cy="306705"/>
          </a:xfrm>
          <a:prstGeom prst="rect">
            <a:avLst/>
          </a:prstGeom>
          <a:noFill/>
          <a:ln w="57150">
            <a:noFill/>
          </a:ln>
        </p:spPr>
        <p:txBody>
          <a:bodyPr anchor="ctr" anchorCtr="0">
            <a:spAutoFit/>
          </a:bodyPr>
          <a:lstStyle/>
          <a:p>
            <a:pPr algn="ctr">
              <a:spcBef>
                <a:spcPct val="50000"/>
              </a:spcBef>
            </a:pPr>
            <a:r>
              <a:rPr lang="en-US" altLang="zh-CN" sz="1400">
                <a:solidFill>
                  <a:schemeClr val="tx1"/>
                </a:solidFill>
                <a:latin typeface="Arial" panose="020B0604020202020204" pitchFamily="34" charset="0"/>
                <a:ea typeface="宋体" panose="02010600030101010101" pitchFamily="2" charset="-122"/>
              </a:rPr>
              <a:t>Internet</a:t>
            </a:r>
            <a:endParaRPr lang="en-US" altLang="zh-CN" sz="1400">
              <a:solidFill>
                <a:schemeClr val="tx1"/>
              </a:solidFill>
              <a:latin typeface="Arial" panose="020B0604020202020204" pitchFamily="34" charset="0"/>
              <a:ea typeface="宋体" panose="02010600030101010101" pitchFamily="2" charset="-122"/>
            </a:endParaRPr>
          </a:p>
        </p:txBody>
      </p:sp>
      <p:sp>
        <p:nvSpPr>
          <p:cNvPr id="2452504" name="文本框 2452503"/>
          <p:cNvSpPr txBox="1"/>
          <p:nvPr/>
        </p:nvSpPr>
        <p:spPr>
          <a:xfrm>
            <a:off x="6593523" y="4773296"/>
            <a:ext cx="792480" cy="337185"/>
          </a:xfrm>
          <a:prstGeom prst="rect">
            <a:avLst/>
          </a:prstGeom>
          <a:noFill/>
          <a:ln w="57150">
            <a:noFill/>
          </a:ln>
        </p:spPr>
        <p:txBody>
          <a:bodyPr wrap="none" anchor="ctr" anchorCtr="0">
            <a:spAutoFit/>
          </a:bodyPr>
          <a:lstStyle/>
          <a:p>
            <a:pPr algn="ctr">
              <a:spcBef>
                <a:spcPct val="50000"/>
              </a:spcBef>
            </a:pPr>
            <a:r>
              <a:rPr lang="zh-CN" altLang="en-US" sz="1600" dirty="0">
                <a:solidFill>
                  <a:schemeClr val="tx1"/>
                </a:solidFill>
                <a:latin typeface="Times New Roman" panose="02020603050405020304" pitchFamily="18" charset="0"/>
                <a:ea typeface="宋体" panose="02010600030101010101" pitchFamily="2" charset="-122"/>
              </a:rPr>
              <a:t>防火墙</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452505" name="文本框 2452504"/>
          <p:cNvSpPr txBox="1"/>
          <p:nvPr/>
        </p:nvSpPr>
        <p:spPr>
          <a:xfrm>
            <a:off x="5258435" y="4577080"/>
            <a:ext cx="792480" cy="583565"/>
          </a:xfrm>
          <a:prstGeom prst="rect">
            <a:avLst/>
          </a:prstGeom>
          <a:noFill/>
          <a:ln w="57150">
            <a:noFill/>
          </a:ln>
        </p:spPr>
        <p:txBody>
          <a:bodyPr wrap="none" anchor="ctr" anchorCtr="0">
            <a:spAutoFit/>
          </a:bodyPr>
          <a:lstStyle/>
          <a:p>
            <a:pPr algn="ctr"/>
            <a:r>
              <a:rPr lang="zh-CN" altLang="en-US" sz="1600" dirty="0">
                <a:solidFill>
                  <a:schemeClr val="tx1"/>
                </a:solidFill>
                <a:latin typeface="Times New Roman" panose="02020603050405020304" pitchFamily="18" charset="0"/>
                <a:ea typeface="宋体" panose="02010600030101010101" pitchFamily="2" charset="-122"/>
              </a:rPr>
              <a:t>组织的</a:t>
            </a:r>
            <a:endParaRPr lang="zh-CN" altLang="en-US" sz="1600" dirty="0">
              <a:solidFill>
                <a:schemeClr val="tx1"/>
              </a:solidFill>
              <a:latin typeface="Times New Roman" panose="02020603050405020304" pitchFamily="18" charset="0"/>
              <a:ea typeface="宋体" panose="02010600030101010101" pitchFamily="2" charset="-122"/>
            </a:endParaRPr>
          </a:p>
          <a:p>
            <a:pPr algn="ctr"/>
            <a:r>
              <a:rPr lang="zh-CN" altLang="en-US" sz="1600" dirty="0">
                <a:solidFill>
                  <a:schemeClr val="tx1"/>
                </a:solidFill>
                <a:latin typeface="Times New Roman" panose="02020603050405020304" pitchFamily="18" charset="0"/>
                <a:ea typeface="宋体" panose="02010600030101010101" pitchFamily="2" charset="-122"/>
              </a:rPr>
              <a:t>服务器</a:t>
            </a:r>
            <a:endParaRPr lang="zh-CN" altLang="en-US" sz="1600" dirty="0">
              <a:solidFill>
                <a:schemeClr val="tx1"/>
              </a:solidFill>
              <a:latin typeface="Times New Roman" panose="02020603050405020304" pitchFamily="18" charset="0"/>
              <a:ea typeface="宋体" panose="02010600030101010101" pitchFamily="2" charset="-122"/>
            </a:endParaRPr>
          </a:p>
        </p:txBody>
      </p:sp>
      <p:graphicFrame>
        <p:nvGraphicFramePr>
          <p:cNvPr id="2452506" name="对象 2452505">
            <a:hlinkClick r:id="" action="ppaction://ole?verb=0"/>
          </p:cNvPr>
          <p:cNvGraphicFramePr/>
          <p:nvPr/>
        </p:nvGraphicFramePr>
        <p:xfrm>
          <a:off x="4457700" y="2181225"/>
          <a:ext cx="557213" cy="411163"/>
        </p:xfrm>
        <a:graphic>
          <a:graphicData uri="http://schemas.openxmlformats.org/presentationml/2006/ole">
            <mc:AlternateContent xmlns:mc="http://schemas.openxmlformats.org/markup-compatibility/2006">
              <mc:Choice xmlns:v="urn:schemas-microsoft-com:vml" Requires="v">
                <p:oleObj spid="_x0000_s7181" name="" r:id="rId3" imgW="3124200" imgH="2933700" progId="MS_ClipArt_Gallery.2">
                  <p:embed/>
                </p:oleObj>
              </mc:Choice>
              <mc:Fallback>
                <p:oleObj name="" r:id="rId3" imgW="3124200" imgH="2933700" progId="MS_ClipArt_Gallery.2">
                  <p:embed/>
                  <p:pic>
                    <p:nvPicPr>
                      <p:cNvPr id="0" name="图片 3079"/>
                      <p:cNvPicPr/>
                      <p:nvPr/>
                    </p:nvPicPr>
                    <p:blipFill>
                      <a:blip r:embed="rId4"/>
                      <a:stretch>
                        <a:fillRect/>
                      </a:stretch>
                    </p:blipFill>
                    <p:spPr>
                      <a:xfrm>
                        <a:off x="4457700" y="2181225"/>
                        <a:ext cx="557213" cy="411163"/>
                      </a:xfrm>
                      <a:prstGeom prst="rect">
                        <a:avLst/>
                      </a:prstGeom>
                      <a:noFill/>
                      <a:ln w="38100">
                        <a:noFill/>
                        <a:miter/>
                      </a:ln>
                    </p:spPr>
                  </p:pic>
                </p:oleObj>
              </mc:Fallback>
            </mc:AlternateContent>
          </a:graphicData>
        </a:graphic>
      </p:graphicFrame>
      <p:sp>
        <p:nvSpPr>
          <p:cNvPr id="2452507" name="任意多边形 2452506"/>
          <p:cNvSpPr/>
          <p:nvPr/>
        </p:nvSpPr>
        <p:spPr>
          <a:xfrm>
            <a:off x="4305300" y="2352675"/>
            <a:ext cx="266700" cy="4763"/>
          </a:xfrm>
          <a:custGeom>
            <a:avLst/>
            <a:gdLst/>
            <a:ahLst/>
            <a:cxnLst/>
            <a:rect l="0" t="0" r="0" b="0"/>
            <a:pathLst>
              <a:path w="168" h="3">
                <a:moveTo>
                  <a:pt x="0" y="3"/>
                </a:moveTo>
                <a:lnTo>
                  <a:pt x="168"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sp>
        <p:nvSpPr>
          <p:cNvPr id="2452508" name="任意多边形 2452507"/>
          <p:cNvSpPr/>
          <p:nvPr/>
        </p:nvSpPr>
        <p:spPr>
          <a:xfrm>
            <a:off x="5067300" y="2390775"/>
            <a:ext cx="1600200" cy="1588"/>
          </a:xfrm>
          <a:custGeom>
            <a:avLst/>
            <a:gdLst/>
            <a:ahLst/>
            <a:cxnLst/>
            <a:rect l="0" t="0" r="0" b="0"/>
            <a:pathLst>
              <a:path w="1008" h="1">
                <a:moveTo>
                  <a:pt x="0" y="0"/>
                </a:moveTo>
                <a:lnTo>
                  <a:pt x="1008" y="0"/>
                </a:lnTo>
              </a:path>
            </a:pathLst>
          </a:custGeom>
          <a:noFill/>
          <a:ln w="38100" cap="flat" cmpd="dbl">
            <a:solidFill>
              <a:srgbClr val="0000FF">
                <a:alpha val="100000"/>
              </a:srgbClr>
            </a:solidFill>
            <a:prstDash val="solid"/>
            <a:headEnd type="none" w="med" len="med"/>
            <a:tailEnd type="none" w="med" len="med"/>
          </a:ln>
        </p:spPr>
        <p:txBody>
          <a:bodyPr/>
          <a:lstStyle/>
          <a:p>
            <a:endParaRPr lang="zh-CN" altLang="en-US"/>
          </a:p>
        </p:txBody>
      </p:sp>
      <p:sp>
        <p:nvSpPr>
          <p:cNvPr id="2452509" name="文本框 2452508"/>
          <p:cNvSpPr txBox="1"/>
          <p:nvPr/>
        </p:nvSpPr>
        <p:spPr>
          <a:xfrm>
            <a:off x="5286852" y="2237423"/>
            <a:ext cx="943610" cy="306705"/>
          </a:xfrm>
          <a:prstGeom prst="rect">
            <a:avLst/>
          </a:prstGeom>
          <a:solidFill>
            <a:schemeClr val="bg1"/>
          </a:solidFill>
          <a:ln w="57150">
            <a:noFill/>
          </a:ln>
        </p:spPr>
        <p:txBody>
          <a:bodyPr wrap="none" anchor="ctr" anchorCtr="0">
            <a:spAutoFit/>
          </a:bodyPr>
          <a:lstStyle/>
          <a:p>
            <a:pPr algn="ctr"/>
            <a:r>
              <a:rPr lang="zh-CN" altLang="en-US" sz="1400" b="0" dirty="0">
                <a:solidFill>
                  <a:schemeClr val="tx1"/>
                </a:solidFill>
                <a:latin typeface="Times New Roman" panose="02020603050405020304" pitchFamily="18" charset="0"/>
                <a:ea typeface="宋体" panose="02010600030101010101" pitchFamily="2" charset="-122"/>
              </a:rPr>
              <a:t>长话</a:t>
            </a:r>
            <a:r>
              <a:rPr lang="en-US" altLang="zh-CN" sz="1400" b="0">
                <a:solidFill>
                  <a:schemeClr val="tx1"/>
                </a:solidFill>
                <a:latin typeface="Times New Roman" panose="02020603050405020304" pitchFamily="18" charset="0"/>
                <a:ea typeface="宋体" panose="02010600030101010101" pitchFamily="2" charset="-122"/>
              </a:rPr>
              <a:t>/</a:t>
            </a:r>
            <a:r>
              <a:rPr lang="zh-CN" altLang="en-US" sz="1400" b="0" dirty="0">
                <a:solidFill>
                  <a:schemeClr val="tx1"/>
                </a:solidFill>
                <a:latin typeface="Times New Roman" panose="02020603050405020304" pitchFamily="18" charset="0"/>
                <a:ea typeface="宋体" panose="02010600030101010101" pitchFamily="2" charset="-122"/>
              </a:rPr>
              <a:t>市话</a:t>
            </a:r>
            <a:endParaRPr lang="zh-CN" altLang="en-US" sz="1400" b="0">
              <a:solidFill>
                <a:schemeClr val="tx1"/>
              </a:solidFill>
              <a:latin typeface="Times New Roman" panose="02020603050405020304" pitchFamily="18" charset="0"/>
              <a:ea typeface="宋体" panose="02010600030101010101" pitchFamily="2" charset="-122"/>
            </a:endParaRPr>
          </a:p>
        </p:txBody>
      </p:sp>
      <p:sp>
        <p:nvSpPr>
          <p:cNvPr id="2452510" name="文本框 2452509"/>
          <p:cNvSpPr txBox="1"/>
          <p:nvPr/>
        </p:nvSpPr>
        <p:spPr>
          <a:xfrm>
            <a:off x="4377055" y="1901508"/>
            <a:ext cx="815340" cy="337185"/>
          </a:xfrm>
          <a:prstGeom prst="rect">
            <a:avLst/>
          </a:prstGeom>
          <a:noFill/>
          <a:ln w="57150">
            <a:noFill/>
          </a:ln>
        </p:spPr>
        <p:txBody>
          <a:bodyPr wrap="none" anchor="ctr" anchorCtr="0">
            <a:spAutoFit/>
          </a:bodyPr>
          <a:lstStyle/>
          <a:p>
            <a:pPr algn="ctr"/>
            <a:r>
              <a:rPr lang="en-US" altLang="zh-CN" sz="1600">
                <a:solidFill>
                  <a:schemeClr val="tx1"/>
                </a:solidFill>
                <a:latin typeface="Times New Roman" panose="02020603050405020304" pitchFamily="18" charset="0"/>
                <a:ea typeface="宋体" panose="02010600030101010101" pitchFamily="2" charset="-122"/>
              </a:rPr>
              <a:t>Modem</a:t>
            </a:r>
            <a:endParaRPr lang="en-US" altLang="zh-CN" sz="1600">
              <a:solidFill>
                <a:schemeClr val="tx1"/>
              </a:solidFill>
              <a:latin typeface="Times New Roman" panose="02020603050405020304" pitchFamily="18" charset="0"/>
              <a:ea typeface="宋体" panose="02010600030101010101" pitchFamily="2" charset="-122"/>
            </a:endParaRPr>
          </a:p>
        </p:txBody>
      </p:sp>
      <p:sp>
        <p:nvSpPr>
          <p:cNvPr id="2452511" name="文本框 2452510"/>
          <p:cNvSpPr txBox="1"/>
          <p:nvPr/>
        </p:nvSpPr>
        <p:spPr>
          <a:xfrm>
            <a:off x="3315653" y="1603058"/>
            <a:ext cx="1334770" cy="337185"/>
          </a:xfrm>
          <a:prstGeom prst="rect">
            <a:avLst/>
          </a:prstGeom>
          <a:noFill/>
          <a:ln w="57150">
            <a:noFill/>
          </a:ln>
        </p:spPr>
        <p:txBody>
          <a:bodyPr wrap="none" anchor="ctr" anchorCtr="0">
            <a:spAutoFit/>
          </a:bodyPr>
          <a:lstStyle/>
          <a:p>
            <a:pPr algn="ctr"/>
            <a:r>
              <a:rPr lang="en-US" altLang="zh-CN" sz="1600">
                <a:solidFill>
                  <a:schemeClr val="tx1"/>
                </a:solidFill>
                <a:latin typeface="Times New Roman" panose="02020603050405020304" pitchFamily="18" charset="0"/>
                <a:ea typeface="宋体" panose="02010600030101010101" pitchFamily="2" charset="-122"/>
              </a:rPr>
              <a:t>(</a:t>
            </a:r>
            <a:r>
              <a:rPr lang="zh-CN" altLang="en-US" sz="1600" dirty="0">
                <a:solidFill>
                  <a:schemeClr val="tx1"/>
                </a:solidFill>
                <a:latin typeface="Times New Roman" panose="02020603050405020304" pitchFamily="18" charset="0"/>
                <a:ea typeface="宋体" panose="02010600030101010101" pitchFamily="2" charset="-122"/>
              </a:rPr>
              <a:t>家庭</a:t>
            </a:r>
            <a:r>
              <a:rPr lang="en-US" altLang="zh-CN" sz="1600">
                <a:solidFill>
                  <a:schemeClr val="tx1"/>
                </a:solidFill>
                <a:latin typeface="Times New Roman" panose="02020603050405020304" pitchFamily="18" charset="0"/>
                <a:ea typeface="宋体" panose="02010600030101010101" pitchFamily="2" charset="-122"/>
              </a:rPr>
              <a:t>)</a:t>
            </a:r>
            <a:r>
              <a:rPr lang="zh-CN" altLang="en-US" sz="1600" dirty="0">
                <a:solidFill>
                  <a:schemeClr val="tx1"/>
                </a:solidFill>
                <a:latin typeface="Times New Roman" panose="02020603050405020304" pitchFamily="18" charset="0"/>
                <a:ea typeface="宋体" panose="02010600030101010101" pitchFamily="2" charset="-122"/>
              </a:rPr>
              <a:t>计算机</a:t>
            </a: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2452512" name="任意多边形 2452511"/>
          <p:cNvSpPr/>
          <p:nvPr/>
        </p:nvSpPr>
        <p:spPr>
          <a:xfrm>
            <a:off x="6848475" y="1985963"/>
            <a:ext cx="1588" cy="271462"/>
          </a:xfrm>
          <a:custGeom>
            <a:avLst/>
            <a:gdLst/>
            <a:ahLst/>
            <a:cxnLst/>
            <a:rect l="0" t="0" r="0" b="0"/>
            <a:pathLst>
              <a:path w="1" h="171">
                <a:moveTo>
                  <a:pt x="0" y="171"/>
                </a:moveTo>
                <a:lnTo>
                  <a:pt x="1"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graphicFrame>
        <p:nvGraphicFramePr>
          <p:cNvPr id="2452513" name="对象 2452512">
            <a:hlinkClick r:id="" action="ppaction://ole?verb=0"/>
          </p:cNvPr>
          <p:cNvGraphicFramePr/>
          <p:nvPr/>
        </p:nvGraphicFramePr>
        <p:xfrm>
          <a:off x="6529388" y="2181225"/>
          <a:ext cx="557212" cy="411163"/>
        </p:xfrm>
        <a:graphic>
          <a:graphicData uri="http://schemas.openxmlformats.org/presentationml/2006/ole">
            <mc:AlternateContent xmlns:mc="http://schemas.openxmlformats.org/markup-compatibility/2006">
              <mc:Choice xmlns:v="urn:schemas-microsoft-com:vml" Requires="v">
                <p:oleObj spid="_x0000_s7182" name="" r:id="rId5" imgW="3124200" imgH="2933700" progId="MS_ClipArt_Gallery.2">
                  <p:embed/>
                </p:oleObj>
              </mc:Choice>
              <mc:Fallback>
                <p:oleObj name="" r:id="rId5" imgW="3124200" imgH="2933700" progId="MS_ClipArt_Gallery.2">
                  <p:embed/>
                  <p:pic>
                    <p:nvPicPr>
                      <p:cNvPr id="0" name="图片 3078"/>
                      <p:cNvPicPr/>
                      <p:nvPr/>
                    </p:nvPicPr>
                    <p:blipFill>
                      <a:blip r:embed="rId4"/>
                      <a:stretch>
                        <a:fillRect/>
                      </a:stretch>
                    </p:blipFill>
                    <p:spPr>
                      <a:xfrm>
                        <a:off x="6529388" y="2181225"/>
                        <a:ext cx="557212" cy="411163"/>
                      </a:xfrm>
                      <a:prstGeom prst="rect">
                        <a:avLst/>
                      </a:prstGeom>
                      <a:noFill/>
                      <a:ln w="38100">
                        <a:noFill/>
                        <a:miter/>
                      </a:ln>
                    </p:spPr>
                  </p:pic>
                </p:oleObj>
              </mc:Fallback>
            </mc:AlternateContent>
          </a:graphicData>
        </a:graphic>
      </p:graphicFrame>
      <p:sp>
        <p:nvSpPr>
          <p:cNvPr id="2452514" name="任意多边形 2452513"/>
          <p:cNvSpPr/>
          <p:nvPr/>
        </p:nvSpPr>
        <p:spPr>
          <a:xfrm>
            <a:off x="7251700" y="1857375"/>
            <a:ext cx="238125" cy="1588"/>
          </a:xfrm>
          <a:custGeom>
            <a:avLst/>
            <a:gdLst/>
            <a:ahLst/>
            <a:cxnLst/>
            <a:rect l="0" t="0" r="0" b="0"/>
            <a:pathLst>
              <a:path w="150" h="1">
                <a:moveTo>
                  <a:pt x="0" y="0"/>
                </a:moveTo>
                <a:lnTo>
                  <a:pt x="150"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sp>
        <p:nvSpPr>
          <p:cNvPr id="2452515" name="文本框 2452514"/>
          <p:cNvSpPr txBox="1"/>
          <p:nvPr/>
        </p:nvSpPr>
        <p:spPr>
          <a:xfrm>
            <a:off x="5185569" y="994411"/>
            <a:ext cx="3638550" cy="398780"/>
          </a:xfrm>
          <a:prstGeom prst="rect">
            <a:avLst/>
          </a:prstGeom>
          <a:noFill/>
          <a:ln w="57150">
            <a:noFill/>
          </a:ln>
        </p:spPr>
        <p:txBody>
          <a:bodyPr wrap="none" anchor="ctr" anchorCtr="0">
            <a:spAutoFit/>
          </a:bodyPr>
          <a:lstStyle/>
          <a:p>
            <a:pPr algn="ctr"/>
            <a:r>
              <a:rPr lang="en-US" altLang="zh-CN" sz="2000">
                <a:solidFill>
                  <a:schemeClr val="tx1"/>
                </a:solidFill>
                <a:latin typeface="Arial" panose="020B0604020202020204" pitchFamily="34" charset="0"/>
                <a:ea typeface="宋体" panose="02010600030101010101" pitchFamily="2" charset="-122"/>
              </a:rPr>
              <a:t>ISP</a:t>
            </a:r>
            <a:r>
              <a:rPr lang="zh-CN" altLang="en-US" sz="2000" dirty="0">
                <a:solidFill>
                  <a:schemeClr val="tx1"/>
                </a:solidFill>
                <a:latin typeface="Arial" panose="020B0604020202020204" pitchFamily="34" charset="0"/>
                <a:ea typeface="宋体" panose="02010600030101010101" pitchFamily="2" charset="-122"/>
              </a:rPr>
              <a:t>：</a:t>
            </a:r>
            <a:r>
              <a:rPr lang="en-US" altLang="zh-CN" sz="2000">
                <a:solidFill>
                  <a:schemeClr val="tx1"/>
                </a:solidFill>
                <a:latin typeface="Arial" panose="020B0604020202020204" pitchFamily="34" charset="0"/>
                <a:ea typeface="宋体" panose="02010600030101010101" pitchFamily="2" charset="-122"/>
              </a:rPr>
              <a:t>Internet Service Provider</a:t>
            </a:r>
            <a:endParaRPr lang="en-US" altLang="zh-CN" sz="2000">
              <a:solidFill>
                <a:schemeClr val="tx1"/>
              </a:solidFill>
              <a:latin typeface="Arial" panose="020B0604020202020204" pitchFamily="34" charset="0"/>
              <a:ea typeface="宋体" panose="02010600030101010101" pitchFamily="2" charset="-122"/>
            </a:endParaRPr>
          </a:p>
        </p:txBody>
      </p:sp>
      <p:sp>
        <p:nvSpPr>
          <p:cNvPr id="2452516" name="文本框 2452515"/>
          <p:cNvSpPr txBox="1"/>
          <p:nvPr/>
        </p:nvSpPr>
        <p:spPr>
          <a:xfrm>
            <a:off x="3455035" y="2971483"/>
            <a:ext cx="1198880" cy="337185"/>
          </a:xfrm>
          <a:prstGeom prst="rect">
            <a:avLst/>
          </a:prstGeom>
          <a:noFill/>
          <a:ln w="57150">
            <a:noFill/>
          </a:ln>
        </p:spPr>
        <p:txBody>
          <a:bodyPr wrap="none" anchor="ctr" anchorCtr="0">
            <a:spAutoFit/>
          </a:bodyPr>
          <a:lstStyle/>
          <a:p>
            <a:pPr algn="ctr"/>
            <a:r>
              <a:rPr lang="zh-CN" altLang="en-US" sz="1600" dirty="0">
                <a:solidFill>
                  <a:schemeClr val="tx1"/>
                </a:solidFill>
                <a:latin typeface="Times New Roman" panose="02020603050405020304" pitchFamily="18" charset="0"/>
                <a:ea typeface="宋体" panose="02010600030101010101" pitchFamily="2" charset="-122"/>
              </a:rPr>
              <a:t>个人计算机</a:t>
            </a:r>
            <a:endParaRPr lang="zh-CN" altLang="en-US" sz="1600" dirty="0">
              <a:solidFill>
                <a:schemeClr val="tx1"/>
              </a:solidFill>
              <a:latin typeface="Times New Roman" panose="02020603050405020304" pitchFamily="18" charset="0"/>
              <a:ea typeface="宋体" panose="02010600030101010101" pitchFamily="2" charset="-122"/>
            </a:endParaRPr>
          </a:p>
        </p:txBody>
      </p:sp>
      <p:graphicFrame>
        <p:nvGraphicFramePr>
          <p:cNvPr id="2452517" name="对象 2452516">
            <a:hlinkClick r:id="" action="ppaction://ole?verb=0"/>
          </p:cNvPr>
          <p:cNvGraphicFramePr/>
          <p:nvPr/>
        </p:nvGraphicFramePr>
        <p:xfrm>
          <a:off x="4371975" y="6207125"/>
          <a:ext cx="557213" cy="411163"/>
        </p:xfrm>
        <a:graphic>
          <a:graphicData uri="http://schemas.openxmlformats.org/presentationml/2006/ole">
            <mc:AlternateContent xmlns:mc="http://schemas.openxmlformats.org/markup-compatibility/2006">
              <mc:Choice xmlns:v="urn:schemas-microsoft-com:vml" Requires="v">
                <p:oleObj spid="_x0000_s7183" name="" r:id="rId6" imgW="3124200" imgH="2933700" progId="MS_ClipArt_Gallery.2">
                  <p:embed/>
                </p:oleObj>
              </mc:Choice>
              <mc:Fallback>
                <p:oleObj name="" r:id="rId6" imgW="3124200" imgH="2933700" progId="MS_ClipArt_Gallery.2">
                  <p:embed/>
                  <p:pic>
                    <p:nvPicPr>
                      <p:cNvPr id="0" name="图片 3080"/>
                      <p:cNvPicPr/>
                      <p:nvPr/>
                    </p:nvPicPr>
                    <p:blipFill>
                      <a:blip r:embed="rId4"/>
                      <a:stretch>
                        <a:fillRect/>
                      </a:stretch>
                    </p:blipFill>
                    <p:spPr>
                      <a:xfrm>
                        <a:off x="4371975" y="6207125"/>
                        <a:ext cx="557213" cy="411163"/>
                      </a:xfrm>
                      <a:prstGeom prst="rect">
                        <a:avLst/>
                      </a:prstGeom>
                      <a:noFill/>
                      <a:ln w="38100">
                        <a:noFill/>
                        <a:miter/>
                      </a:ln>
                    </p:spPr>
                  </p:pic>
                </p:oleObj>
              </mc:Fallback>
            </mc:AlternateContent>
          </a:graphicData>
        </a:graphic>
      </p:graphicFrame>
      <p:sp>
        <p:nvSpPr>
          <p:cNvPr id="2452518" name="任意多边形 2452517"/>
          <p:cNvSpPr/>
          <p:nvPr/>
        </p:nvSpPr>
        <p:spPr>
          <a:xfrm>
            <a:off x="4219575" y="6378575"/>
            <a:ext cx="266700" cy="4763"/>
          </a:xfrm>
          <a:custGeom>
            <a:avLst/>
            <a:gdLst/>
            <a:ahLst/>
            <a:cxnLst/>
            <a:rect l="0" t="0" r="0" b="0"/>
            <a:pathLst>
              <a:path w="168" h="3">
                <a:moveTo>
                  <a:pt x="0" y="3"/>
                </a:moveTo>
                <a:lnTo>
                  <a:pt x="168"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sp>
        <p:nvSpPr>
          <p:cNvPr id="2452519" name="文本框 2452518"/>
          <p:cNvSpPr txBox="1"/>
          <p:nvPr/>
        </p:nvSpPr>
        <p:spPr>
          <a:xfrm>
            <a:off x="4240530" y="5930583"/>
            <a:ext cx="815340" cy="337185"/>
          </a:xfrm>
          <a:prstGeom prst="rect">
            <a:avLst/>
          </a:prstGeom>
          <a:noFill/>
          <a:ln w="57150">
            <a:noFill/>
          </a:ln>
        </p:spPr>
        <p:txBody>
          <a:bodyPr wrap="none" anchor="ctr" anchorCtr="0">
            <a:spAutoFit/>
          </a:bodyPr>
          <a:lstStyle/>
          <a:p>
            <a:pPr algn="ctr"/>
            <a:r>
              <a:rPr lang="en-US" altLang="zh-CN" sz="1600">
                <a:solidFill>
                  <a:schemeClr val="tx1"/>
                </a:solidFill>
                <a:latin typeface="Times New Roman" panose="02020603050405020304" pitchFamily="18" charset="0"/>
                <a:ea typeface="宋体" panose="02010600030101010101" pitchFamily="2" charset="-122"/>
              </a:rPr>
              <a:t>Modem</a:t>
            </a:r>
            <a:endParaRPr lang="en-US" altLang="zh-CN" sz="1600">
              <a:solidFill>
                <a:schemeClr val="tx1"/>
              </a:solidFill>
              <a:latin typeface="Times New Roman" panose="02020603050405020304" pitchFamily="18" charset="0"/>
              <a:ea typeface="宋体" panose="02010600030101010101" pitchFamily="2" charset="-122"/>
            </a:endParaRPr>
          </a:p>
        </p:txBody>
      </p:sp>
      <p:sp>
        <p:nvSpPr>
          <p:cNvPr id="2452520" name="文本框 2452519"/>
          <p:cNvSpPr txBox="1"/>
          <p:nvPr/>
        </p:nvSpPr>
        <p:spPr>
          <a:xfrm>
            <a:off x="3296285" y="5628958"/>
            <a:ext cx="1198880" cy="337185"/>
          </a:xfrm>
          <a:prstGeom prst="rect">
            <a:avLst/>
          </a:prstGeom>
          <a:noFill/>
          <a:ln w="57150">
            <a:noFill/>
          </a:ln>
        </p:spPr>
        <p:txBody>
          <a:bodyPr wrap="none" anchor="ctr" anchorCtr="0">
            <a:spAutoFit/>
          </a:bodyPr>
          <a:lstStyle/>
          <a:p>
            <a:pPr algn="ctr"/>
            <a:r>
              <a:rPr lang="zh-CN" altLang="en-US" sz="1600" dirty="0">
                <a:solidFill>
                  <a:schemeClr val="tx1"/>
                </a:solidFill>
                <a:latin typeface="Times New Roman" panose="02020603050405020304" pitchFamily="18" charset="0"/>
                <a:ea typeface="宋体" panose="02010600030101010101" pitchFamily="2" charset="-122"/>
              </a:rPr>
              <a:t>个人计算机</a:t>
            </a: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2452521" name="任意多边形 2452520"/>
          <p:cNvSpPr/>
          <p:nvPr/>
        </p:nvSpPr>
        <p:spPr>
          <a:xfrm>
            <a:off x="4848225" y="6416675"/>
            <a:ext cx="1600200" cy="1588"/>
          </a:xfrm>
          <a:custGeom>
            <a:avLst/>
            <a:gdLst/>
            <a:ahLst/>
            <a:cxnLst/>
            <a:rect l="0" t="0" r="0" b="0"/>
            <a:pathLst>
              <a:path w="1008" h="1">
                <a:moveTo>
                  <a:pt x="0" y="0"/>
                </a:moveTo>
                <a:lnTo>
                  <a:pt x="1008" y="0"/>
                </a:lnTo>
              </a:path>
            </a:pathLst>
          </a:custGeom>
          <a:noFill/>
          <a:ln w="38100" cap="flat" cmpd="dbl">
            <a:solidFill>
              <a:srgbClr val="0000FF">
                <a:alpha val="100000"/>
              </a:srgbClr>
            </a:solidFill>
            <a:prstDash val="solid"/>
            <a:headEnd type="none" w="med" len="med"/>
            <a:tailEnd type="none" w="med" len="med"/>
          </a:ln>
        </p:spPr>
        <p:txBody>
          <a:bodyPr/>
          <a:lstStyle/>
          <a:p>
            <a:endParaRPr lang="zh-CN" altLang="en-US"/>
          </a:p>
        </p:txBody>
      </p:sp>
      <p:sp>
        <p:nvSpPr>
          <p:cNvPr id="2452522" name="文本框 2452521"/>
          <p:cNvSpPr txBox="1"/>
          <p:nvPr/>
        </p:nvSpPr>
        <p:spPr>
          <a:xfrm>
            <a:off x="5067777" y="6263323"/>
            <a:ext cx="943610" cy="306705"/>
          </a:xfrm>
          <a:prstGeom prst="rect">
            <a:avLst/>
          </a:prstGeom>
          <a:solidFill>
            <a:schemeClr val="bg1"/>
          </a:solidFill>
          <a:ln w="57150">
            <a:noFill/>
          </a:ln>
        </p:spPr>
        <p:txBody>
          <a:bodyPr wrap="none" anchor="ctr" anchorCtr="0">
            <a:spAutoFit/>
          </a:bodyPr>
          <a:lstStyle/>
          <a:p>
            <a:pPr algn="ctr"/>
            <a:r>
              <a:rPr lang="zh-CN" altLang="en-US" sz="1400" b="0" dirty="0">
                <a:solidFill>
                  <a:schemeClr val="tx1"/>
                </a:solidFill>
                <a:latin typeface="Times New Roman" panose="02020603050405020304" pitchFamily="18" charset="0"/>
                <a:ea typeface="宋体" panose="02010600030101010101" pitchFamily="2" charset="-122"/>
              </a:rPr>
              <a:t>长话</a:t>
            </a:r>
            <a:r>
              <a:rPr lang="en-US" altLang="zh-CN" sz="1400" b="0">
                <a:solidFill>
                  <a:schemeClr val="tx1"/>
                </a:solidFill>
                <a:latin typeface="Times New Roman" panose="02020603050405020304" pitchFamily="18" charset="0"/>
                <a:ea typeface="宋体" panose="02010600030101010101" pitchFamily="2" charset="-122"/>
              </a:rPr>
              <a:t>/</a:t>
            </a:r>
            <a:r>
              <a:rPr lang="zh-CN" altLang="en-US" sz="1400" b="0" dirty="0">
                <a:solidFill>
                  <a:schemeClr val="tx1"/>
                </a:solidFill>
                <a:latin typeface="Times New Roman" panose="02020603050405020304" pitchFamily="18" charset="0"/>
                <a:ea typeface="宋体" panose="02010600030101010101" pitchFamily="2" charset="-122"/>
              </a:rPr>
              <a:t>市话</a:t>
            </a:r>
            <a:endParaRPr lang="zh-CN" altLang="en-US" sz="1400" b="0">
              <a:solidFill>
                <a:schemeClr val="tx1"/>
              </a:solidFill>
              <a:latin typeface="Times New Roman" panose="02020603050405020304" pitchFamily="18" charset="0"/>
              <a:ea typeface="宋体" panose="02010600030101010101" pitchFamily="2" charset="-122"/>
            </a:endParaRPr>
          </a:p>
        </p:txBody>
      </p:sp>
      <p:sp>
        <p:nvSpPr>
          <p:cNvPr id="2452523" name="任意多边形 2452522"/>
          <p:cNvSpPr/>
          <p:nvPr/>
        </p:nvSpPr>
        <p:spPr>
          <a:xfrm>
            <a:off x="6629400" y="5445125"/>
            <a:ext cx="1588" cy="838200"/>
          </a:xfrm>
          <a:custGeom>
            <a:avLst/>
            <a:gdLst/>
            <a:ahLst/>
            <a:cxnLst/>
            <a:rect l="0" t="0" r="0" b="0"/>
            <a:pathLst>
              <a:path w="1" h="528">
                <a:moveTo>
                  <a:pt x="0" y="528"/>
                </a:moveTo>
                <a:lnTo>
                  <a:pt x="0"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graphicFrame>
        <p:nvGraphicFramePr>
          <p:cNvPr id="2452524" name="对象 2452523">
            <a:hlinkClick r:id="" action="ppaction://ole?verb=0"/>
          </p:cNvPr>
          <p:cNvGraphicFramePr/>
          <p:nvPr/>
        </p:nvGraphicFramePr>
        <p:xfrm>
          <a:off x="6310313" y="6207125"/>
          <a:ext cx="557212" cy="411163"/>
        </p:xfrm>
        <a:graphic>
          <a:graphicData uri="http://schemas.openxmlformats.org/presentationml/2006/ole">
            <mc:AlternateContent xmlns:mc="http://schemas.openxmlformats.org/markup-compatibility/2006">
              <mc:Choice xmlns:v="urn:schemas-microsoft-com:vml" Requires="v">
                <p:oleObj spid="_x0000_s7184" name="" r:id="rId7" imgW="3124200" imgH="2933700" progId="MS_ClipArt_Gallery.2">
                  <p:embed/>
                </p:oleObj>
              </mc:Choice>
              <mc:Fallback>
                <p:oleObj name="" r:id="rId7" imgW="3124200" imgH="2933700" progId="MS_ClipArt_Gallery.2">
                  <p:embed/>
                  <p:pic>
                    <p:nvPicPr>
                      <p:cNvPr id="0" name="图片 3081"/>
                      <p:cNvPicPr/>
                      <p:nvPr/>
                    </p:nvPicPr>
                    <p:blipFill>
                      <a:blip r:embed="rId4"/>
                      <a:stretch>
                        <a:fillRect/>
                      </a:stretch>
                    </p:blipFill>
                    <p:spPr>
                      <a:xfrm>
                        <a:off x="6310313" y="6207125"/>
                        <a:ext cx="557212" cy="411163"/>
                      </a:xfrm>
                      <a:prstGeom prst="rect">
                        <a:avLst/>
                      </a:prstGeom>
                      <a:noFill/>
                      <a:ln w="38100">
                        <a:noFill/>
                        <a:miter/>
                      </a:ln>
                    </p:spPr>
                  </p:pic>
                </p:oleObj>
              </mc:Fallback>
            </mc:AlternateContent>
          </a:graphicData>
        </a:graphic>
      </p:graphicFrame>
      <p:sp>
        <p:nvSpPr>
          <p:cNvPr id="2452525" name="任意多边形 2452524"/>
          <p:cNvSpPr/>
          <p:nvPr/>
        </p:nvSpPr>
        <p:spPr>
          <a:xfrm>
            <a:off x="6438900" y="5407025"/>
            <a:ext cx="228600" cy="19050"/>
          </a:xfrm>
          <a:custGeom>
            <a:avLst/>
            <a:gdLst/>
            <a:ahLst/>
            <a:cxnLst/>
            <a:rect l="0" t="0" r="0" b="0"/>
            <a:pathLst>
              <a:path w="144" h="12">
                <a:moveTo>
                  <a:pt x="0" y="12"/>
                </a:moveTo>
                <a:lnTo>
                  <a:pt x="144" y="0"/>
                </a:lnTo>
              </a:path>
            </a:pathLst>
          </a:custGeom>
          <a:noFill/>
          <a:ln w="57150" cap="flat" cmpd="sng">
            <a:solidFill>
              <a:schemeClr val="bg2">
                <a:alpha val="100000"/>
              </a:schemeClr>
            </a:solidFill>
            <a:prstDash val="solid"/>
            <a:headEnd type="none" w="med" len="med"/>
            <a:tailEnd type="none" w="med" len="med"/>
          </a:ln>
        </p:spPr>
        <p:txBody>
          <a:bodyPr/>
          <a:lstStyle/>
          <a:p>
            <a:endParaRPr lang="zh-CN" altLang="en-US"/>
          </a:p>
        </p:txBody>
      </p:sp>
      <p:sp>
        <p:nvSpPr>
          <p:cNvPr id="2452527" name="矩形 2452526"/>
          <p:cNvSpPr/>
          <p:nvPr/>
        </p:nvSpPr>
        <p:spPr>
          <a:xfrm>
            <a:off x="1671638" y="901700"/>
            <a:ext cx="2164080" cy="460375"/>
          </a:xfrm>
          <a:prstGeom prst="rect">
            <a:avLst/>
          </a:prstGeom>
          <a:noFill/>
          <a:ln w="9525">
            <a:noFill/>
          </a:ln>
        </p:spPr>
        <p:txBody>
          <a:bodyPr wrap="none" anchor="t" anchorCtr="0">
            <a:spAutoFit/>
          </a:bodyPr>
          <a:lstStyle/>
          <a:p>
            <a:r>
              <a:rPr lang="zh-CN" altLang="en-US" sz="2400" dirty="0">
                <a:solidFill>
                  <a:schemeClr val="tx1"/>
                </a:solidFill>
                <a:latin typeface="楷体" panose="02010609060101010101" charset="-122"/>
                <a:ea typeface="楷体" panose="02010609060101010101" charset="-122"/>
                <a:cs typeface="楷体" panose="02010609060101010101" charset="-122"/>
              </a:rPr>
              <a:t>接入</a:t>
            </a:r>
            <a:r>
              <a:rPr lang="en-US" altLang="zh-CN" sz="2400">
                <a:solidFill>
                  <a:schemeClr val="tx1"/>
                </a:solidFill>
                <a:latin typeface="楷体" panose="02010609060101010101" charset="-122"/>
                <a:ea typeface="楷体" panose="02010609060101010101" charset="-122"/>
                <a:cs typeface="楷体" panose="02010609060101010101" charset="-122"/>
              </a:rPr>
              <a:t>Internet?</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43" name="图片 42" descr="校徽"/>
          <p:cNvPicPr>
            <a:picLocks noChangeAspect="1"/>
          </p:cNvPicPr>
          <p:nvPr/>
        </p:nvPicPr>
        <p:blipFill>
          <a:blip r:embed="rId8">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452486"/>
                                        </p:tgtEl>
                                        <p:attrNameLst>
                                          <p:attrName>style.visibility</p:attrName>
                                        </p:attrNameLst>
                                      </p:cBhvr>
                                      <p:to>
                                        <p:strVal val="visible"/>
                                      </p:to>
                                    </p:set>
                                    <p:animEffect transition="in" filter="fade">
                                      <p:cBhvr>
                                        <p:cTn id="7" dur="770" decel="100000"/>
                                        <p:tgtEl>
                                          <p:spTgt spid="2452486"/>
                                        </p:tgtEl>
                                      </p:cBhvr>
                                    </p:animEffect>
                                    <p:animScale>
                                      <p:cBhvr>
                                        <p:cTn id="8" dur="770" decel="100000"/>
                                        <p:tgtEl>
                                          <p:spTgt spid="2452486"/>
                                        </p:tgtEl>
                                      </p:cBhvr>
                                      <p:from x="10000" y="10000"/>
                                      <p:to x="200000" y="450000"/>
                                    </p:animScale>
                                    <p:animScale>
                                      <p:cBhvr>
                                        <p:cTn id="9" dur="1230" accel="100000" fill="hold">
                                          <p:stCondLst>
                                            <p:cond delay="770"/>
                                          </p:stCondLst>
                                        </p:cTn>
                                        <p:tgtEl>
                                          <p:spTgt spid="2452486"/>
                                        </p:tgtEl>
                                      </p:cBhvr>
                                      <p:from x="200000" y="450000"/>
                                      <p:to x="100000" y="100000"/>
                                    </p:animScale>
                                    <p:set>
                                      <p:cBhvr>
                                        <p:cTn id="10" dur="770" fill="hold"/>
                                        <p:tgtEl>
                                          <p:spTgt spid="2452486"/>
                                        </p:tgtEl>
                                        <p:attrNameLst>
                                          <p:attrName>ppt_x</p:attrName>
                                        </p:attrNameLst>
                                      </p:cBhvr>
                                      <p:to>
                                        <p:strVal val="(0.5)"/>
                                      </p:to>
                                    </p:set>
                                    <p:anim from="(0.5)" to="(#ppt_x)" calcmode="lin" valueType="num">
                                      <p:cBhvr>
                                        <p:cTn id="11" dur="1230" accel="100000" fill="hold">
                                          <p:stCondLst>
                                            <p:cond delay="770"/>
                                          </p:stCondLst>
                                        </p:cTn>
                                        <p:tgtEl>
                                          <p:spTgt spid="2452486"/>
                                        </p:tgtEl>
                                        <p:attrNameLst>
                                          <p:attrName>ppt_x</p:attrName>
                                        </p:attrNameLst>
                                      </p:cBhvr>
                                    </p:anim>
                                    <p:set>
                                      <p:cBhvr>
                                        <p:cTn id="12" dur="770" fill="hold"/>
                                        <p:tgtEl>
                                          <p:spTgt spid="2452486"/>
                                        </p:tgtEl>
                                        <p:attrNameLst>
                                          <p:attrName>ppt_y</p:attrName>
                                        </p:attrNameLst>
                                      </p:cBhvr>
                                      <p:to>
                                        <p:strVal val="(#ppt_y+0.4)"/>
                                      </p:to>
                                    </p:set>
                                    <p:anim from="(#ppt_y+0.4)" to="(#ppt_y)" calcmode="lin" valueType="num">
                                      <p:cBhvr>
                                        <p:cTn id="13" dur="1230" accel="100000" fill="hold">
                                          <p:stCondLst>
                                            <p:cond delay="770"/>
                                          </p:stCondLst>
                                        </p:cTn>
                                        <p:tgtEl>
                                          <p:spTgt spid="2452486"/>
                                        </p:tgtEl>
                                        <p:attrNameLst>
                                          <p:attrName>ppt_y</p:attrName>
                                        </p:attrNameLst>
                                      </p:cBhvr>
                                    </p:anim>
                                  </p:childTnLst>
                                </p:cTn>
                              </p:par>
                              <p:par>
                                <p:cTn id="14" presetID="51" presetClass="entr" presetSubtype="0" fill="hold" nodeType="withEffect">
                                  <p:stCondLst>
                                    <p:cond delay="0"/>
                                  </p:stCondLst>
                                  <p:childTnLst>
                                    <p:set>
                                      <p:cBhvr>
                                        <p:cTn id="15" dur="1" fill="hold">
                                          <p:stCondLst>
                                            <p:cond delay="0"/>
                                          </p:stCondLst>
                                        </p:cTn>
                                        <p:tgtEl>
                                          <p:spTgt spid="2452487"/>
                                        </p:tgtEl>
                                        <p:attrNameLst>
                                          <p:attrName>style.visibility</p:attrName>
                                        </p:attrNameLst>
                                      </p:cBhvr>
                                      <p:to>
                                        <p:strVal val="visible"/>
                                      </p:to>
                                    </p:set>
                                    <p:animEffect transition="in" filter="fade">
                                      <p:cBhvr>
                                        <p:cTn id="16" dur="770" decel="100000"/>
                                        <p:tgtEl>
                                          <p:spTgt spid="2452487"/>
                                        </p:tgtEl>
                                      </p:cBhvr>
                                    </p:animEffect>
                                    <p:animScale>
                                      <p:cBhvr>
                                        <p:cTn id="17" dur="770" decel="100000"/>
                                        <p:tgtEl>
                                          <p:spTgt spid="2452487"/>
                                        </p:tgtEl>
                                      </p:cBhvr>
                                      <p:from x="10000" y="10000"/>
                                      <p:to x="200000" y="450000"/>
                                    </p:animScale>
                                    <p:animScale>
                                      <p:cBhvr>
                                        <p:cTn id="18" dur="1230" accel="100000" fill="hold">
                                          <p:stCondLst>
                                            <p:cond delay="770"/>
                                          </p:stCondLst>
                                        </p:cTn>
                                        <p:tgtEl>
                                          <p:spTgt spid="2452487"/>
                                        </p:tgtEl>
                                      </p:cBhvr>
                                      <p:from x="200000" y="450000"/>
                                      <p:to x="100000" y="100000"/>
                                    </p:animScale>
                                    <p:set>
                                      <p:cBhvr>
                                        <p:cTn id="19" dur="770" fill="hold"/>
                                        <p:tgtEl>
                                          <p:spTgt spid="2452487"/>
                                        </p:tgtEl>
                                        <p:attrNameLst>
                                          <p:attrName>ppt_x</p:attrName>
                                        </p:attrNameLst>
                                      </p:cBhvr>
                                      <p:to>
                                        <p:strVal val="(0.5)"/>
                                      </p:to>
                                    </p:set>
                                    <p:anim from="(0.5)" to="(#ppt_x)" calcmode="lin" valueType="num">
                                      <p:cBhvr>
                                        <p:cTn id="20" dur="1230" accel="100000" fill="hold">
                                          <p:stCondLst>
                                            <p:cond delay="770"/>
                                          </p:stCondLst>
                                        </p:cTn>
                                        <p:tgtEl>
                                          <p:spTgt spid="2452487"/>
                                        </p:tgtEl>
                                        <p:attrNameLst>
                                          <p:attrName>ppt_x</p:attrName>
                                        </p:attrNameLst>
                                      </p:cBhvr>
                                    </p:anim>
                                    <p:set>
                                      <p:cBhvr>
                                        <p:cTn id="21" dur="770" fill="hold"/>
                                        <p:tgtEl>
                                          <p:spTgt spid="2452487"/>
                                        </p:tgtEl>
                                        <p:attrNameLst>
                                          <p:attrName>ppt_y</p:attrName>
                                        </p:attrNameLst>
                                      </p:cBhvr>
                                      <p:to>
                                        <p:strVal val="(#ppt_y+0.4)"/>
                                      </p:to>
                                    </p:set>
                                    <p:anim from="(#ppt_y+0.4)" to="(#ppt_y)" calcmode="lin" valueType="num">
                                      <p:cBhvr>
                                        <p:cTn id="22" dur="1230" accel="100000" fill="hold">
                                          <p:stCondLst>
                                            <p:cond delay="770"/>
                                          </p:stCondLst>
                                        </p:cTn>
                                        <p:tgtEl>
                                          <p:spTgt spid="2452487"/>
                                        </p:tgtEl>
                                        <p:attrNameLst>
                                          <p:attrName>ppt_y</p:attrName>
                                        </p:attrNameLst>
                                      </p:cBhvr>
                                    </p:anim>
                                  </p:childTnLst>
                                </p:cTn>
                              </p:par>
                              <p:par>
                                <p:cTn id="23" presetID="51" presetClass="entr" presetSubtype="0" fill="hold" nodeType="withEffect">
                                  <p:stCondLst>
                                    <p:cond delay="0"/>
                                  </p:stCondLst>
                                  <p:childTnLst>
                                    <p:set>
                                      <p:cBhvr>
                                        <p:cTn id="24" dur="1" fill="hold">
                                          <p:stCondLst>
                                            <p:cond delay="0"/>
                                          </p:stCondLst>
                                        </p:cTn>
                                        <p:tgtEl>
                                          <p:spTgt spid="2452488"/>
                                        </p:tgtEl>
                                        <p:attrNameLst>
                                          <p:attrName>style.visibility</p:attrName>
                                        </p:attrNameLst>
                                      </p:cBhvr>
                                      <p:to>
                                        <p:strVal val="visible"/>
                                      </p:to>
                                    </p:set>
                                    <p:animEffect transition="in" filter="fade">
                                      <p:cBhvr>
                                        <p:cTn id="25" dur="770" decel="100000"/>
                                        <p:tgtEl>
                                          <p:spTgt spid="2452488"/>
                                        </p:tgtEl>
                                      </p:cBhvr>
                                    </p:animEffect>
                                    <p:animScale>
                                      <p:cBhvr>
                                        <p:cTn id="26" dur="770" decel="100000"/>
                                        <p:tgtEl>
                                          <p:spTgt spid="2452488"/>
                                        </p:tgtEl>
                                      </p:cBhvr>
                                      <p:from x="10000" y="10000"/>
                                      <p:to x="200000" y="450000"/>
                                    </p:animScale>
                                    <p:animScale>
                                      <p:cBhvr>
                                        <p:cTn id="27" dur="1230" accel="100000" fill="hold">
                                          <p:stCondLst>
                                            <p:cond delay="770"/>
                                          </p:stCondLst>
                                        </p:cTn>
                                        <p:tgtEl>
                                          <p:spTgt spid="2452488"/>
                                        </p:tgtEl>
                                      </p:cBhvr>
                                      <p:from x="200000" y="450000"/>
                                      <p:to x="100000" y="100000"/>
                                    </p:animScale>
                                    <p:set>
                                      <p:cBhvr>
                                        <p:cTn id="28" dur="770" fill="hold"/>
                                        <p:tgtEl>
                                          <p:spTgt spid="2452488"/>
                                        </p:tgtEl>
                                        <p:attrNameLst>
                                          <p:attrName>ppt_x</p:attrName>
                                        </p:attrNameLst>
                                      </p:cBhvr>
                                      <p:to>
                                        <p:strVal val="(0.5)"/>
                                      </p:to>
                                    </p:set>
                                    <p:anim from="(0.5)" to="(#ppt_x)" calcmode="lin" valueType="num">
                                      <p:cBhvr>
                                        <p:cTn id="29" dur="1230" accel="100000" fill="hold">
                                          <p:stCondLst>
                                            <p:cond delay="770"/>
                                          </p:stCondLst>
                                        </p:cTn>
                                        <p:tgtEl>
                                          <p:spTgt spid="2452488"/>
                                        </p:tgtEl>
                                        <p:attrNameLst>
                                          <p:attrName>ppt_x</p:attrName>
                                        </p:attrNameLst>
                                      </p:cBhvr>
                                    </p:anim>
                                    <p:set>
                                      <p:cBhvr>
                                        <p:cTn id="30" dur="770" fill="hold"/>
                                        <p:tgtEl>
                                          <p:spTgt spid="2452488"/>
                                        </p:tgtEl>
                                        <p:attrNameLst>
                                          <p:attrName>ppt_y</p:attrName>
                                        </p:attrNameLst>
                                      </p:cBhvr>
                                      <p:to>
                                        <p:strVal val="(#ppt_y+0.4)"/>
                                      </p:to>
                                    </p:set>
                                    <p:anim from="(#ppt_y+0.4)" to="(#ppt_y)" calcmode="lin" valueType="num">
                                      <p:cBhvr>
                                        <p:cTn id="31" dur="1230" accel="100000" fill="hold">
                                          <p:stCondLst>
                                            <p:cond delay="770"/>
                                          </p:stCondLst>
                                        </p:cTn>
                                        <p:tgtEl>
                                          <p:spTgt spid="2452488"/>
                                        </p:tgtEl>
                                        <p:attrNameLst>
                                          <p:attrName>ppt_y</p:attrName>
                                        </p:attrNameLst>
                                      </p:cBhvr>
                                    </p:anim>
                                  </p:childTnLst>
                                </p:cTn>
                              </p:par>
                              <p:par>
                                <p:cTn id="32" presetID="51" presetClass="entr" presetSubtype="0" fill="hold" nodeType="withEffect">
                                  <p:stCondLst>
                                    <p:cond delay="0"/>
                                  </p:stCondLst>
                                  <p:childTnLst>
                                    <p:set>
                                      <p:cBhvr>
                                        <p:cTn id="33" dur="1" fill="hold">
                                          <p:stCondLst>
                                            <p:cond delay="0"/>
                                          </p:stCondLst>
                                        </p:cTn>
                                        <p:tgtEl>
                                          <p:spTgt spid="2452489"/>
                                        </p:tgtEl>
                                        <p:attrNameLst>
                                          <p:attrName>style.visibility</p:attrName>
                                        </p:attrNameLst>
                                      </p:cBhvr>
                                      <p:to>
                                        <p:strVal val="visible"/>
                                      </p:to>
                                    </p:set>
                                    <p:animEffect transition="in" filter="fade">
                                      <p:cBhvr>
                                        <p:cTn id="34" dur="770" decel="100000"/>
                                        <p:tgtEl>
                                          <p:spTgt spid="2452489"/>
                                        </p:tgtEl>
                                      </p:cBhvr>
                                    </p:animEffect>
                                    <p:animScale>
                                      <p:cBhvr>
                                        <p:cTn id="35" dur="770" decel="100000"/>
                                        <p:tgtEl>
                                          <p:spTgt spid="2452489"/>
                                        </p:tgtEl>
                                      </p:cBhvr>
                                      <p:from x="10000" y="10000"/>
                                      <p:to x="200000" y="450000"/>
                                    </p:animScale>
                                    <p:animScale>
                                      <p:cBhvr>
                                        <p:cTn id="36" dur="1230" accel="100000" fill="hold">
                                          <p:stCondLst>
                                            <p:cond delay="770"/>
                                          </p:stCondLst>
                                        </p:cTn>
                                        <p:tgtEl>
                                          <p:spTgt spid="2452489"/>
                                        </p:tgtEl>
                                      </p:cBhvr>
                                      <p:from x="200000" y="450000"/>
                                      <p:to x="100000" y="100000"/>
                                    </p:animScale>
                                    <p:set>
                                      <p:cBhvr>
                                        <p:cTn id="37" dur="770" fill="hold"/>
                                        <p:tgtEl>
                                          <p:spTgt spid="2452489"/>
                                        </p:tgtEl>
                                        <p:attrNameLst>
                                          <p:attrName>ppt_x</p:attrName>
                                        </p:attrNameLst>
                                      </p:cBhvr>
                                      <p:to>
                                        <p:strVal val="(0.5)"/>
                                      </p:to>
                                    </p:set>
                                    <p:anim from="(0.5)" to="(#ppt_x)" calcmode="lin" valueType="num">
                                      <p:cBhvr>
                                        <p:cTn id="38" dur="1230" accel="100000" fill="hold">
                                          <p:stCondLst>
                                            <p:cond delay="770"/>
                                          </p:stCondLst>
                                        </p:cTn>
                                        <p:tgtEl>
                                          <p:spTgt spid="2452489"/>
                                        </p:tgtEl>
                                        <p:attrNameLst>
                                          <p:attrName>ppt_x</p:attrName>
                                        </p:attrNameLst>
                                      </p:cBhvr>
                                    </p:anim>
                                    <p:set>
                                      <p:cBhvr>
                                        <p:cTn id="39" dur="770" fill="hold"/>
                                        <p:tgtEl>
                                          <p:spTgt spid="2452489"/>
                                        </p:tgtEl>
                                        <p:attrNameLst>
                                          <p:attrName>ppt_y</p:attrName>
                                        </p:attrNameLst>
                                      </p:cBhvr>
                                      <p:to>
                                        <p:strVal val="(#ppt_y+0.4)"/>
                                      </p:to>
                                    </p:set>
                                    <p:anim from="(#ppt_y+0.4)" to="(#ppt_y)" calcmode="lin" valueType="num">
                                      <p:cBhvr>
                                        <p:cTn id="40" dur="1230" accel="100000" fill="hold">
                                          <p:stCondLst>
                                            <p:cond delay="770"/>
                                          </p:stCondLst>
                                        </p:cTn>
                                        <p:tgtEl>
                                          <p:spTgt spid="2452489"/>
                                        </p:tgtEl>
                                        <p:attrNameLst>
                                          <p:attrName>ppt_y</p:attrName>
                                        </p:attrNameLst>
                                      </p:cBhvr>
                                    </p:anim>
                                  </p:childTnLst>
                                </p:cTn>
                              </p:par>
                              <p:par>
                                <p:cTn id="41" presetID="51" presetClass="entr" presetSubtype="0" fill="hold" nodeType="withEffect">
                                  <p:stCondLst>
                                    <p:cond delay="0"/>
                                  </p:stCondLst>
                                  <p:childTnLst>
                                    <p:set>
                                      <p:cBhvr>
                                        <p:cTn id="42" dur="1" fill="hold">
                                          <p:stCondLst>
                                            <p:cond delay="0"/>
                                          </p:stCondLst>
                                        </p:cTn>
                                        <p:tgtEl>
                                          <p:spTgt spid="2452490"/>
                                        </p:tgtEl>
                                        <p:attrNameLst>
                                          <p:attrName>style.visibility</p:attrName>
                                        </p:attrNameLst>
                                      </p:cBhvr>
                                      <p:to>
                                        <p:strVal val="visible"/>
                                      </p:to>
                                    </p:set>
                                    <p:animEffect transition="in" filter="fade">
                                      <p:cBhvr>
                                        <p:cTn id="43" dur="770" decel="100000"/>
                                        <p:tgtEl>
                                          <p:spTgt spid="2452490"/>
                                        </p:tgtEl>
                                      </p:cBhvr>
                                    </p:animEffect>
                                    <p:animScale>
                                      <p:cBhvr>
                                        <p:cTn id="44" dur="770" decel="100000"/>
                                        <p:tgtEl>
                                          <p:spTgt spid="2452490"/>
                                        </p:tgtEl>
                                      </p:cBhvr>
                                      <p:from x="10000" y="10000"/>
                                      <p:to x="200000" y="450000"/>
                                    </p:animScale>
                                    <p:animScale>
                                      <p:cBhvr>
                                        <p:cTn id="45" dur="1230" accel="100000" fill="hold">
                                          <p:stCondLst>
                                            <p:cond delay="770"/>
                                          </p:stCondLst>
                                        </p:cTn>
                                        <p:tgtEl>
                                          <p:spTgt spid="2452490"/>
                                        </p:tgtEl>
                                      </p:cBhvr>
                                      <p:from x="200000" y="450000"/>
                                      <p:to x="100000" y="100000"/>
                                    </p:animScale>
                                    <p:set>
                                      <p:cBhvr>
                                        <p:cTn id="46" dur="770" fill="hold"/>
                                        <p:tgtEl>
                                          <p:spTgt spid="2452490"/>
                                        </p:tgtEl>
                                        <p:attrNameLst>
                                          <p:attrName>ppt_x</p:attrName>
                                        </p:attrNameLst>
                                      </p:cBhvr>
                                      <p:to>
                                        <p:strVal val="(0.5)"/>
                                      </p:to>
                                    </p:set>
                                    <p:anim from="(0.5)" to="(#ppt_x)" calcmode="lin" valueType="num">
                                      <p:cBhvr>
                                        <p:cTn id="47" dur="1230" accel="100000" fill="hold">
                                          <p:stCondLst>
                                            <p:cond delay="770"/>
                                          </p:stCondLst>
                                        </p:cTn>
                                        <p:tgtEl>
                                          <p:spTgt spid="2452490"/>
                                        </p:tgtEl>
                                        <p:attrNameLst>
                                          <p:attrName>ppt_x</p:attrName>
                                        </p:attrNameLst>
                                      </p:cBhvr>
                                    </p:anim>
                                    <p:set>
                                      <p:cBhvr>
                                        <p:cTn id="48" dur="770" fill="hold"/>
                                        <p:tgtEl>
                                          <p:spTgt spid="2452490"/>
                                        </p:tgtEl>
                                        <p:attrNameLst>
                                          <p:attrName>ppt_y</p:attrName>
                                        </p:attrNameLst>
                                      </p:cBhvr>
                                      <p:to>
                                        <p:strVal val="(#ppt_y+0.4)"/>
                                      </p:to>
                                    </p:set>
                                    <p:anim from="(#ppt_y+0.4)" to="(#ppt_y)" calcmode="lin" valueType="num">
                                      <p:cBhvr>
                                        <p:cTn id="49" dur="1230" accel="100000" fill="hold">
                                          <p:stCondLst>
                                            <p:cond delay="770"/>
                                          </p:stCondLst>
                                        </p:cTn>
                                        <p:tgtEl>
                                          <p:spTgt spid="2452490"/>
                                        </p:tgtEl>
                                        <p:attrNameLst>
                                          <p:attrName>ppt_y</p:attrName>
                                        </p:attrNameLst>
                                      </p:cBhvr>
                                    </p:anim>
                                  </p:childTnLst>
                                </p:cTn>
                              </p:par>
                              <p:par>
                                <p:cTn id="50" presetID="51" presetClass="entr" presetSubtype="0" fill="hold" nodeType="withEffect">
                                  <p:stCondLst>
                                    <p:cond delay="0"/>
                                  </p:stCondLst>
                                  <p:childTnLst>
                                    <p:set>
                                      <p:cBhvr>
                                        <p:cTn id="51" dur="1" fill="hold">
                                          <p:stCondLst>
                                            <p:cond delay="0"/>
                                          </p:stCondLst>
                                        </p:cTn>
                                        <p:tgtEl>
                                          <p:spTgt spid="2452494"/>
                                        </p:tgtEl>
                                        <p:attrNameLst>
                                          <p:attrName>style.visibility</p:attrName>
                                        </p:attrNameLst>
                                      </p:cBhvr>
                                      <p:to>
                                        <p:strVal val="visible"/>
                                      </p:to>
                                    </p:set>
                                    <p:animEffect transition="in" filter="fade">
                                      <p:cBhvr>
                                        <p:cTn id="52" dur="770" decel="100000"/>
                                        <p:tgtEl>
                                          <p:spTgt spid="2452494"/>
                                        </p:tgtEl>
                                      </p:cBhvr>
                                    </p:animEffect>
                                    <p:animScale>
                                      <p:cBhvr>
                                        <p:cTn id="53" dur="770" decel="100000"/>
                                        <p:tgtEl>
                                          <p:spTgt spid="2452494"/>
                                        </p:tgtEl>
                                      </p:cBhvr>
                                      <p:from x="10000" y="10000"/>
                                      <p:to x="200000" y="450000"/>
                                    </p:animScale>
                                    <p:animScale>
                                      <p:cBhvr>
                                        <p:cTn id="54" dur="1230" accel="100000" fill="hold">
                                          <p:stCondLst>
                                            <p:cond delay="770"/>
                                          </p:stCondLst>
                                        </p:cTn>
                                        <p:tgtEl>
                                          <p:spTgt spid="2452494"/>
                                        </p:tgtEl>
                                      </p:cBhvr>
                                      <p:from x="200000" y="450000"/>
                                      <p:to x="100000" y="100000"/>
                                    </p:animScale>
                                    <p:set>
                                      <p:cBhvr>
                                        <p:cTn id="55" dur="770" fill="hold"/>
                                        <p:tgtEl>
                                          <p:spTgt spid="2452494"/>
                                        </p:tgtEl>
                                        <p:attrNameLst>
                                          <p:attrName>ppt_x</p:attrName>
                                        </p:attrNameLst>
                                      </p:cBhvr>
                                      <p:to>
                                        <p:strVal val="(0.5)"/>
                                      </p:to>
                                    </p:set>
                                    <p:anim from="(0.5)" to="(#ppt_x)" calcmode="lin" valueType="num">
                                      <p:cBhvr>
                                        <p:cTn id="56" dur="1230" accel="100000" fill="hold">
                                          <p:stCondLst>
                                            <p:cond delay="770"/>
                                          </p:stCondLst>
                                        </p:cTn>
                                        <p:tgtEl>
                                          <p:spTgt spid="2452494"/>
                                        </p:tgtEl>
                                        <p:attrNameLst>
                                          <p:attrName>ppt_x</p:attrName>
                                        </p:attrNameLst>
                                      </p:cBhvr>
                                    </p:anim>
                                    <p:set>
                                      <p:cBhvr>
                                        <p:cTn id="57" dur="770" fill="hold"/>
                                        <p:tgtEl>
                                          <p:spTgt spid="2452494"/>
                                        </p:tgtEl>
                                        <p:attrNameLst>
                                          <p:attrName>ppt_y</p:attrName>
                                        </p:attrNameLst>
                                      </p:cBhvr>
                                      <p:to>
                                        <p:strVal val="(#ppt_y+0.4)"/>
                                      </p:to>
                                    </p:set>
                                    <p:anim from="(#ppt_y+0.4)" to="(#ppt_y)" calcmode="lin" valueType="num">
                                      <p:cBhvr>
                                        <p:cTn id="58" dur="1230" accel="100000" fill="hold">
                                          <p:stCondLst>
                                            <p:cond delay="770"/>
                                          </p:stCondLst>
                                        </p:cTn>
                                        <p:tgtEl>
                                          <p:spTgt spid="2452494"/>
                                        </p:tgtEl>
                                        <p:attrNameLst>
                                          <p:attrName>ppt_y</p:attrName>
                                        </p:attrNameLst>
                                      </p:cBhvr>
                                    </p:anim>
                                  </p:childTnLst>
                                </p:cTn>
                              </p:par>
                              <p:par>
                                <p:cTn id="59" presetID="51" presetClass="entr" presetSubtype="0" fill="hold" nodeType="withEffect">
                                  <p:stCondLst>
                                    <p:cond delay="0"/>
                                  </p:stCondLst>
                                  <p:childTnLst>
                                    <p:set>
                                      <p:cBhvr>
                                        <p:cTn id="60" dur="1" fill="hold">
                                          <p:stCondLst>
                                            <p:cond delay="0"/>
                                          </p:stCondLst>
                                        </p:cTn>
                                        <p:tgtEl>
                                          <p:spTgt spid="2452495"/>
                                        </p:tgtEl>
                                        <p:attrNameLst>
                                          <p:attrName>style.visibility</p:attrName>
                                        </p:attrNameLst>
                                      </p:cBhvr>
                                      <p:to>
                                        <p:strVal val="visible"/>
                                      </p:to>
                                    </p:set>
                                    <p:animEffect transition="in" filter="fade">
                                      <p:cBhvr>
                                        <p:cTn id="61" dur="770" decel="100000"/>
                                        <p:tgtEl>
                                          <p:spTgt spid="2452495"/>
                                        </p:tgtEl>
                                      </p:cBhvr>
                                    </p:animEffect>
                                    <p:animScale>
                                      <p:cBhvr>
                                        <p:cTn id="62" dur="770" decel="100000"/>
                                        <p:tgtEl>
                                          <p:spTgt spid="2452495"/>
                                        </p:tgtEl>
                                      </p:cBhvr>
                                      <p:from x="10000" y="10000"/>
                                      <p:to x="200000" y="450000"/>
                                    </p:animScale>
                                    <p:animScale>
                                      <p:cBhvr>
                                        <p:cTn id="63" dur="1230" accel="100000" fill="hold">
                                          <p:stCondLst>
                                            <p:cond delay="770"/>
                                          </p:stCondLst>
                                        </p:cTn>
                                        <p:tgtEl>
                                          <p:spTgt spid="2452495"/>
                                        </p:tgtEl>
                                      </p:cBhvr>
                                      <p:from x="200000" y="450000"/>
                                      <p:to x="100000" y="100000"/>
                                    </p:animScale>
                                    <p:set>
                                      <p:cBhvr>
                                        <p:cTn id="64" dur="770" fill="hold"/>
                                        <p:tgtEl>
                                          <p:spTgt spid="2452495"/>
                                        </p:tgtEl>
                                        <p:attrNameLst>
                                          <p:attrName>ppt_x</p:attrName>
                                        </p:attrNameLst>
                                      </p:cBhvr>
                                      <p:to>
                                        <p:strVal val="(0.5)"/>
                                      </p:to>
                                    </p:set>
                                    <p:anim from="(0.5)" to="(#ppt_x)" calcmode="lin" valueType="num">
                                      <p:cBhvr>
                                        <p:cTn id="65" dur="1230" accel="100000" fill="hold">
                                          <p:stCondLst>
                                            <p:cond delay="770"/>
                                          </p:stCondLst>
                                        </p:cTn>
                                        <p:tgtEl>
                                          <p:spTgt spid="2452495"/>
                                        </p:tgtEl>
                                        <p:attrNameLst>
                                          <p:attrName>ppt_x</p:attrName>
                                        </p:attrNameLst>
                                      </p:cBhvr>
                                    </p:anim>
                                    <p:set>
                                      <p:cBhvr>
                                        <p:cTn id="66" dur="770" fill="hold"/>
                                        <p:tgtEl>
                                          <p:spTgt spid="2452495"/>
                                        </p:tgtEl>
                                        <p:attrNameLst>
                                          <p:attrName>ppt_y</p:attrName>
                                        </p:attrNameLst>
                                      </p:cBhvr>
                                      <p:to>
                                        <p:strVal val="(#ppt_y+0.4)"/>
                                      </p:to>
                                    </p:set>
                                    <p:anim from="(#ppt_y+0.4)" to="(#ppt_y)" calcmode="lin" valueType="num">
                                      <p:cBhvr>
                                        <p:cTn id="67" dur="1230" accel="100000" fill="hold">
                                          <p:stCondLst>
                                            <p:cond delay="770"/>
                                          </p:stCondLst>
                                        </p:cTn>
                                        <p:tgtEl>
                                          <p:spTgt spid="2452495"/>
                                        </p:tgtEl>
                                        <p:attrNameLst>
                                          <p:attrName>ppt_y</p:attrName>
                                        </p:attrNameLst>
                                      </p:cBhvr>
                                    </p:anim>
                                  </p:childTnLst>
                                </p:cTn>
                              </p:par>
                              <p:par>
                                <p:cTn id="68" presetID="51" presetClass="entr" presetSubtype="0" fill="hold" nodeType="withEffect">
                                  <p:stCondLst>
                                    <p:cond delay="0"/>
                                  </p:stCondLst>
                                  <p:childTnLst>
                                    <p:set>
                                      <p:cBhvr>
                                        <p:cTn id="69" dur="1" fill="hold">
                                          <p:stCondLst>
                                            <p:cond delay="0"/>
                                          </p:stCondLst>
                                        </p:cTn>
                                        <p:tgtEl>
                                          <p:spTgt spid="2452502"/>
                                        </p:tgtEl>
                                        <p:attrNameLst>
                                          <p:attrName>style.visibility</p:attrName>
                                        </p:attrNameLst>
                                      </p:cBhvr>
                                      <p:to>
                                        <p:strVal val="visible"/>
                                      </p:to>
                                    </p:set>
                                    <p:animEffect transition="in" filter="fade">
                                      <p:cBhvr>
                                        <p:cTn id="70" dur="770" decel="100000"/>
                                        <p:tgtEl>
                                          <p:spTgt spid="2452502"/>
                                        </p:tgtEl>
                                      </p:cBhvr>
                                    </p:animEffect>
                                    <p:animScale>
                                      <p:cBhvr>
                                        <p:cTn id="71" dur="770" decel="100000"/>
                                        <p:tgtEl>
                                          <p:spTgt spid="2452502"/>
                                        </p:tgtEl>
                                      </p:cBhvr>
                                      <p:from x="10000" y="10000"/>
                                      <p:to x="200000" y="450000"/>
                                    </p:animScale>
                                    <p:animScale>
                                      <p:cBhvr>
                                        <p:cTn id="72" dur="1230" accel="100000" fill="hold">
                                          <p:stCondLst>
                                            <p:cond delay="770"/>
                                          </p:stCondLst>
                                        </p:cTn>
                                        <p:tgtEl>
                                          <p:spTgt spid="2452502"/>
                                        </p:tgtEl>
                                      </p:cBhvr>
                                      <p:from x="200000" y="450000"/>
                                      <p:to x="100000" y="100000"/>
                                    </p:animScale>
                                    <p:set>
                                      <p:cBhvr>
                                        <p:cTn id="73" dur="770" fill="hold"/>
                                        <p:tgtEl>
                                          <p:spTgt spid="2452502"/>
                                        </p:tgtEl>
                                        <p:attrNameLst>
                                          <p:attrName>ppt_x</p:attrName>
                                        </p:attrNameLst>
                                      </p:cBhvr>
                                      <p:to>
                                        <p:strVal val="(0.5)"/>
                                      </p:to>
                                    </p:set>
                                    <p:anim from="(0.5)" to="(#ppt_x)" calcmode="lin" valueType="num">
                                      <p:cBhvr>
                                        <p:cTn id="74" dur="1230" accel="100000" fill="hold">
                                          <p:stCondLst>
                                            <p:cond delay="770"/>
                                          </p:stCondLst>
                                        </p:cTn>
                                        <p:tgtEl>
                                          <p:spTgt spid="2452502"/>
                                        </p:tgtEl>
                                        <p:attrNameLst>
                                          <p:attrName>ppt_x</p:attrName>
                                        </p:attrNameLst>
                                      </p:cBhvr>
                                    </p:anim>
                                    <p:set>
                                      <p:cBhvr>
                                        <p:cTn id="75" dur="770" fill="hold"/>
                                        <p:tgtEl>
                                          <p:spTgt spid="2452502"/>
                                        </p:tgtEl>
                                        <p:attrNameLst>
                                          <p:attrName>ppt_y</p:attrName>
                                        </p:attrNameLst>
                                      </p:cBhvr>
                                      <p:to>
                                        <p:strVal val="(#ppt_y+0.4)"/>
                                      </p:to>
                                    </p:set>
                                    <p:anim from="(#ppt_y+0.4)" to="(#ppt_y)" calcmode="lin" valueType="num">
                                      <p:cBhvr>
                                        <p:cTn id="76" dur="1230" accel="100000" fill="hold">
                                          <p:stCondLst>
                                            <p:cond delay="770"/>
                                          </p:stCondLst>
                                        </p:cTn>
                                        <p:tgtEl>
                                          <p:spTgt spid="2452502"/>
                                        </p:tgtEl>
                                        <p:attrNameLst>
                                          <p:attrName>ppt_y</p:attrName>
                                        </p:attrNameLst>
                                      </p:cBhvr>
                                    </p:anim>
                                  </p:childTnLst>
                                </p:cTn>
                              </p:par>
                              <p:par>
                                <p:cTn id="77" presetID="51" presetClass="entr" presetSubtype="0" fill="hold" grpId="0" nodeType="withEffect">
                                  <p:stCondLst>
                                    <p:cond delay="0"/>
                                  </p:stCondLst>
                                  <p:childTnLst>
                                    <p:set>
                                      <p:cBhvr>
                                        <p:cTn id="78" dur="1" fill="hold">
                                          <p:stCondLst>
                                            <p:cond delay="0"/>
                                          </p:stCondLst>
                                        </p:cTn>
                                        <p:tgtEl>
                                          <p:spTgt spid="2452504"/>
                                        </p:tgtEl>
                                        <p:attrNameLst>
                                          <p:attrName>style.visibility</p:attrName>
                                        </p:attrNameLst>
                                      </p:cBhvr>
                                      <p:to>
                                        <p:strVal val="visible"/>
                                      </p:to>
                                    </p:set>
                                    <p:animEffect transition="in" filter="fade">
                                      <p:cBhvr>
                                        <p:cTn id="79" dur="770" decel="100000"/>
                                        <p:tgtEl>
                                          <p:spTgt spid="2452504"/>
                                        </p:tgtEl>
                                      </p:cBhvr>
                                    </p:animEffect>
                                    <p:animScale>
                                      <p:cBhvr>
                                        <p:cTn id="80" dur="770" decel="100000"/>
                                        <p:tgtEl>
                                          <p:spTgt spid="2452504"/>
                                        </p:tgtEl>
                                      </p:cBhvr>
                                      <p:from x="10000" y="10000"/>
                                      <p:to x="200000" y="450000"/>
                                    </p:animScale>
                                    <p:animScale>
                                      <p:cBhvr>
                                        <p:cTn id="81" dur="1230" accel="100000" fill="hold">
                                          <p:stCondLst>
                                            <p:cond delay="770"/>
                                          </p:stCondLst>
                                        </p:cTn>
                                        <p:tgtEl>
                                          <p:spTgt spid="2452504"/>
                                        </p:tgtEl>
                                      </p:cBhvr>
                                      <p:from x="200000" y="450000"/>
                                      <p:to x="100000" y="100000"/>
                                    </p:animScale>
                                    <p:set>
                                      <p:cBhvr>
                                        <p:cTn id="82" dur="770" fill="hold"/>
                                        <p:tgtEl>
                                          <p:spTgt spid="2452504"/>
                                        </p:tgtEl>
                                        <p:attrNameLst>
                                          <p:attrName>ppt_x</p:attrName>
                                        </p:attrNameLst>
                                      </p:cBhvr>
                                      <p:to>
                                        <p:strVal val="(0.5)"/>
                                      </p:to>
                                    </p:set>
                                    <p:anim from="(0.5)" to="(#ppt_x)" calcmode="lin" valueType="num">
                                      <p:cBhvr>
                                        <p:cTn id="83" dur="1230" accel="100000" fill="hold">
                                          <p:stCondLst>
                                            <p:cond delay="770"/>
                                          </p:stCondLst>
                                        </p:cTn>
                                        <p:tgtEl>
                                          <p:spTgt spid="2452504"/>
                                        </p:tgtEl>
                                        <p:attrNameLst>
                                          <p:attrName>ppt_x</p:attrName>
                                        </p:attrNameLst>
                                      </p:cBhvr>
                                    </p:anim>
                                    <p:set>
                                      <p:cBhvr>
                                        <p:cTn id="84" dur="770" fill="hold"/>
                                        <p:tgtEl>
                                          <p:spTgt spid="2452504"/>
                                        </p:tgtEl>
                                        <p:attrNameLst>
                                          <p:attrName>ppt_y</p:attrName>
                                        </p:attrNameLst>
                                      </p:cBhvr>
                                      <p:to>
                                        <p:strVal val="(#ppt_y+0.4)"/>
                                      </p:to>
                                    </p:set>
                                    <p:anim from="(#ppt_y+0.4)" to="(#ppt_y)" calcmode="lin" valueType="num">
                                      <p:cBhvr>
                                        <p:cTn id="85" dur="1230" accel="100000" fill="hold">
                                          <p:stCondLst>
                                            <p:cond delay="770"/>
                                          </p:stCondLst>
                                        </p:cTn>
                                        <p:tgtEl>
                                          <p:spTgt spid="2452504"/>
                                        </p:tgtEl>
                                        <p:attrNameLst>
                                          <p:attrName>ppt_y</p:attrName>
                                        </p:attrNameLst>
                                      </p:cBhvr>
                                    </p:anim>
                                  </p:childTnLst>
                                </p:cTn>
                              </p:par>
                              <p:par>
                                <p:cTn id="86" presetID="51" presetClass="entr" presetSubtype="0" fill="hold" grpId="0" nodeType="withEffect">
                                  <p:stCondLst>
                                    <p:cond delay="0"/>
                                  </p:stCondLst>
                                  <p:childTnLst>
                                    <p:set>
                                      <p:cBhvr>
                                        <p:cTn id="87" dur="1" fill="hold">
                                          <p:stCondLst>
                                            <p:cond delay="0"/>
                                          </p:stCondLst>
                                        </p:cTn>
                                        <p:tgtEl>
                                          <p:spTgt spid="2452505"/>
                                        </p:tgtEl>
                                        <p:attrNameLst>
                                          <p:attrName>style.visibility</p:attrName>
                                        </p:attrNameLst>
                                      </p:cBhvr>
                                      <p:to>
                                        <p:strVal val="visible"/>
                                      </p:to>
                                    </p:set>
                                    <p:animEffect transition="in" filter="fade">
                                      <p:cBhvr>
                                        <p:cTn id="88" dur="770" decel="100000"/>
                                        <p:tgtEl>
                                          <p:spTgt spid="2452505"/>
                                        </p:tgtEl>
                                      </p:cBhvr>
                                    </p:animEffect>
                                    <p:animScale>
                                      <p:cBhvr>
                                        <p:cTn id="89" dur="770" decel="100000"/>
                                        <p:tgtEl>
                                          <p:spTgt spid="2452505"/>
                                        </p:tgtEl>
                                      </p:cBhvr>
                                      <p:from x="10000" y="10000"/>
                                      <p:to x="200000" y="450000"/>
                                    </p:animScale>
                                    <p:animScale>
                                      <p:cBhvr>
                                        <p:cTn id="90" dur="1230" accel="100000" fill="hold">
                                          <p:stCondLst>
                                            <p:cond delay="770"/>
                                          </p:stCondLst>
                                        </p:cTn>
                                        <p:tgtEl>
                                          <p:spTgt spid="2452505"/>
                                        </p:tgtEl>
                                      </p:cBhvr>
                                      <p:from x="200000" y="450000"/>
                                      <p:to x="100000" y="100000"/>
                                    </p:animScale>
                                    <p:set>
                                      <p:cBhvr>
                                        <p:cTn id="91" dur="770" fill="hold"/>
                                        <p:tgtEl>
                                          <p:spTgt spid="2452505"/>
                                        </p:tgtEl>
                                        <p:attrNameLst>
                                          <p:attrName>ppt_x</p:attrName>
                                        </p:attrNameLst>
                                      </p:cBhvr>
                                      <p:to>
                                        <p:strVal val="(0.5)"/>
                                      </p:to>
                                    </p:set>
                                    <p:anim from="(0.5)" to="(#ppt_x)" calcmode="lin" valueType="num">
                                      <p:cBhvr>
                                        <p:cTn id="92" dur="1230" accel="100000" fill="hold">
                                          <p:stCondLst>
                                            <p:cond delay="770"/>
                                          </p:stCondLst>
                                        </p:cTn>
                                        <p:tgtEl>
                                          <p:spTgt spid="2452505"/>
                                        </p:tgtEl>
                                        <p:attrNameLst>
                                          <p:attrName>ppt_x</p:attrName>
                                        </p:attrNameLst>
                                      </p:cBhvr>
                                    </p:anim>
                                    <p:set>
                                      <p:cBhvr>
                                        <p:cTn id="93" dur="770" fill="hold"/>
                                        <p:tgtEl>
                                          <p:spTgt spid="2452505"/>
                                        </p:tgtEl>
                                        <p:attrNameLst>
                                          <p:attrName>ppt_y</p:attrName>
                                        </p:attrNameLst>
                                      </p:cBhvr>
                                      <p:to>
                                        <p:strVal val="(#ppt_y+0.4)"/>
                                      </p:to>
                                    </p:set>
                                    <p:anim from="(#ppt_y+0.4)" to="(#ppt_y)" calcmode="lin" valueType="num">
                                      <p:cBhvr>
                                        <p:cTn id="94" dur="1230" accel="100000" fill="hold">
                                          <p:stCondLst>
                                            <p:cond delay="770"/>
                                          </p:stCondLst>
                                        </p:cTn>
                                        <p:tgtEl>
                                          <p:spTgt spid="2452505"/>
                                        </p:tgtEl>
                                        <p:attrNameLst>
                                          <p:attrName>ppt_y</p:attrName>
                                        </p:attrNameLst>
                                      </p:cBhvr>
                                    </p:anim>
                                  </p:childTnLst>
                                </p:cTn>
                              </p:par>
                              <p:par>
                                <p:cTn id="95" presetID="51" presetClass="entr" presetSubtype="0" fill="hold" grpId="0" nodeType="withEffect">
                                  <p:stCondLst>
                                    <p:cond delay="0"/>
                                  </p:stCondLst>
                                  <p:childTnLst>
                                    <p:set>
                                      <p:cBhvr>
                                        <p:cTn id="96" dur="1" fill="hold">
                                          <p:stCondLst>
                                            <p:cond delay="0"/>
                                          </p:stCondLst>
                                        </p:cTn>
                                        <p:tgtEl>
                                          <p:spTgt spid="2452516"/>
                                        </p:tgtEl>
                                        <p:attrNameLst>
                                          <p:attrName>style.visibility</p:attrName>
                                        </p:attrNameLst>
                                      </p:cBhvr>
                                      <p:to>
                                        <p:strVal val="visible"/>
                                      </p:to>
                                    </p:set>
                                    <p:animEffect transition="in" filter="fade">
                                      <p:cBhvr>
                                        <p:cTn id="97" dur="770" decel="100000"/>
                                        <p:tgtEl>
                                          <p:spTgt spid="2452516"/>
                                        </p:tgtEl>
                                      </p:cBhvr>
                                    </p:animEffect>
                                    <p:animScale>
                                      <p:cBhvr>
                                        <p:cTn id="98" dur="770" decel="100000"/>
                                        <p:tgtEl>
                                          <p:spTgt spid="2452516"/>
                                        </p:tgtEl>
                                      </p:cBhvr>
                                      <p:from x="10000" y="10000"/>
                                      <p:to x="200000" y="450000"/>
                                    </p:animScale>
                                    <p:animScale>
                                      <p:cBhvr>
                                        <p:cTn id="99" dur="1230" accel="100000" fill="hold">
                                          <p:stCondLst>
                                            <p:cond delay="770"/>
                                          </p:stCondLst>
                                        </p:cTn>
                                        <p:tgtEl>
                                          <p:spTgt spid="2452516"/>
                                        </p:tgtEl>
                                      </p:cBhvr>
                                      <p:from x="200000" y="450000"/>
                                      <p:to x="100000" y="100000"/>
                                    </p:animScale>
                                    <p:set>
                                      <p:cBhvr>
                                        <p:cTn id="100" dur="770" fill="hold"/>
                                        <p:tgtEl>
                                          <p:spTgt spid="2452516"/>
                                        </p:tgtEl>
                                        <p:attrNameLst>
                                          <p:attrName>ppt_x</p:attrName>
                                        </p:attrNameLst>
                                      </p:cBhvr>
                                      <p:to>
                                        <p:strVal val="(0.5)"/>
                                      </p:to>
                                    </p:set>
                                    <p:anim from="(0.5)" to="(#ppt_x)" calcmode="lin" valueType="num">
                                      <p:cBhvr>
                                        <p:cTn id="101" dur="1230" accel="100000" fill="hold">
                                          <p:stCondLst>
                                            <p:cond delay="770"/>
                                          </p:stCondLst>
                                        </p:cTn>
                                        <p:tgtEl>
                                          <p:spTgt spid="2452516"/>
                                        </p:tgtEl>
                                        <p:attrNameLst>
                                          <p:attrName>ppt_x</p:attrName>
                                        </p:attrNameLst>
                                      </p:cBhvr>
                                    </p:anim>
                                    <p:set>
                                      <p:cBhvr>
                                        <p:cTn id="102" dur="770" fill="hold"/>
                                        <p:tgtEl>
                                          <p:spTgt spid="2452516"/>
                                        </p:tgtEl>
                                        <p:attrNameLst>
                                          <p:attrName>ppt_y</p:attrName>
                                        </p:attrNameLst>
                                      </p:cBhvr>
                                      <p:to>
                                        <p:strVal val="(#ppt_y+0.4)"/>
                                      </p:to>
                                    </p:set>
                                    <p:anim from="(#ppt_y+0.4)" to="(#ppt_y)" calcmode="lin" valueType="num">
                                      <p:cBhvr>
                                        <p:cTn id="103" dur="1230" accel="100000" fill="hold">
                                          <p:stCondLst>
                                            <p:cond delay="770"/>
                                          </p:stCondLst>
                                        </p:cTn>
                                        <p:tgtEl>
                                          <p:spTgt spid="2452516"/>
                                        </p:tgtEl>
                                        <p:attrNameLst>
                                          <p:attrName>ppt_y</p:attrName>
                                        </p:attrNameLst>
                                      </p:cBhvr>
                                    </p:anim>
                                  </p:childTnLst>
                                </p:cTn>
                              </p:par>
                              <p:par>
                                <p:cTn id="104" presetID="51" presetClass="entr" presetSubtype="0" fill="hold" nodeType="withEffect">
                                  <p:stCondLst>
                                    <p:cond delay="0"/>
                                  </p:stCondLst>
                                  <p:childTnLst>
                                    <p:set>
                                      <p:cBhvr>
                                        <p:cTn id="105" dur="1" fill="hold">
                                          <p:stCondLst>
                                            <p:cond delay="0"/>
                                          </p:stCondLst>
                                        </p:cTn>
                                        <p:tgtEl>
                                          <p:spTgt spid="2452517"/>
                                        </p:tgtEl>
                                        <p:attrNameLst>
                                          <p:attrName>style.visibility</p:attrName>
                                        </p:attrNameLst>
                                      </p:cBhvr>
                                      <p:to>
                                        <p:strVal val="visible"/>
                                      </p:to>
                                    </p:set>
                                    <p:animEffect transition="in" filter="fade">
                                      <p:cBhvr>
                                        <p:cTn id="106" dur="770" decel="100000"/>
                                        <p:tgtEl>
                                          <p:spTgt spid="2452517"/>
                                        </p:tgtEl>
                                      </p:cBhvr>
                                    </p:animEffect>
                                    <p:animScale>
                                      <p:cBhvr>
                                        <p:cTn id="107" dur="770" decel="100000"/>
                                        <p:tgtEl>
                                          <p:spTgt spid="2452517"/>
                                        </p:tgtEl>
                                      </p:cBhvr>
                                      <p:from x="10000" y="10000"/>
                                      <p:to x="200000" y="450000"/>
                                    </p:animScale>
                                    <p:animScale>
                                      <p:cBhvr>
                                        <p:cTn id="108" dur="1230" accel="100000" fill="hold">
                                          <p:stCondLst>
                                            <p:cond delay="770"/>
                                          </p:stCondLst>
                                        </p:cTn>
                                        <p:tgtEl>
                                          <p:spTgt spid="2452517"/>
                                        </p:tgtEl>
                                      </p:cBhvr>
                                      <p:from x="200000" y="450000"/>
                                      <p:to x="100000" y="100000"/>
                                    </p:animScale>
                                    <p:set>
                                      <p:cBhvr>
                                        <p:cTn id="109" dur="770" fill="hold"/>
                                        <p:tgtEl>
                                          <p:spTgt spid="2452517"/>
                                        </p:tgtEl>
                                        <p:attrNameLst>
                                          <p:attrName>ppt_x</p:attrName>
                                        </p:attrNameLst>
                                      </p:cBhvr>
                                      <p:to>
                                        <p:strVal val="(0.5)"/>
                                      </p:to>
                                    </p:set>
                                    <p:anim from="(0.5)" to="(#ppt_x)" calcmode="lin" valueType="num">
                                      <p:cBhvr>
                                        <p:cTn id="110" dur="1230" accel="100000" fill="hold">
                                          <p:stCondLst>
                                            <p:cond delay="770"/>
                                          </p:stCondLst>
                                        </p:cTn>
                                        <p:tgtEl>
                                          <p:spTgt spid="2452517"/>
                                        </p:tgtEl>
                                        <p:attrNameLst>
                                          <p:attrName>ppt_x</p:attrName>
                                        </p:attrNameLst>
                                      </p:cBhvr>
                                    </p:anim>
                                    <p:set>
                                      <p:cBhvr>
                                        <p:cTn id="111" dur="770" fill="hold"/>
                                        <p:tgtEl>
                                          <p:spTgt spid="2452517"/>
                                        </p:tgtEl>
                                        <p:attrNameLst>
                                          <p:attrName>ppt_y</p:attrName>
                                        </p:attrNameLst>
                                      </p:cBhvr>
                                      <p:to>
                                        <p:strVal val="(#ppt_y+0.4)"/>
                                      </p:to>
                                    </p:set>
                                    <p:anim from="(#ppt_y+0.4)" to="(#ppt_y)" calcmode="lin" valueType="num">
                                      <p:cBhvr>
                                        <p:cTn id="112" dur="1230" accel="100000" fill="hold">
                                          <p:stCondLst>
                                            <p:cond delay="770"/>
                                          </p:stCondLst>
                                        </p:cTn>
                                        <p:tgtEl>
                                          <p:spTgt spid="2452517"/>
                                        </p:tgtEl>
                                        <p:attrNameLst>
                                          <p:attrName>ppt_y</p:attrName>
                                        </p:attrNameLst>
                                      </p:cBhvr>
                                    </p:anim>
                                  </p:childTnLst>
                                </p:cTn>
                              </p:par>
                              <p:par>
                                <p:cTn id="113" presetID="51" presetClass="entr" presetSubtype="0" fill="hold" nodeType="withEffect">
                                  <p:stCondLst>
                                    <p:cond delay="0"/>
                                  </p:stCondLst>
                                  <p:childTnLst>
                                    <p:set>
                                      <p:cBhvr>
                                        <p:cTn id="114" dur="1" fill="hold">
                                          <p:stCondLst>
                                            <p:cond delay="0"/>
                                          </p:stCondLst>
                                        </p:cTn>
                                        <p:tgtEl>
                                          <p:spTgt spid="2452518"/>
                                        </p:tgtEl>
                                        <p:attrNameLst>
                                          <p:attrName>style.visibility</p:attrName>
                                        </p:attrNameLst>
                                      </p:cBhvr>
                                      <p:to>
                                        <p:strVal val="visible"/>
                                      </p:to>
                                    </p:set>
                                    <p:animEffect transition="in" filter="fade">
                                      <p:cBhvr>
                                        <p:cTn id="115" dur="770" decel="100000"/>
                                        <p:tgtEl>
                                          <p:spTgt spid="2452518"/>
                                        </p:tgtEl>
                                      </p:cBhvr>
                                    </p:animEffect>
                                    <p:animScale>
                                      <p:cBhvr>
                                        <p:cTn id="116" dur="770" decel="100000"/>
                                        <p:tgtEl>
                                          <p:spTgt spid="2452518"/>
                                        </p:tgtEl>
                                      </p:cBhvr>
                                      <p:from x="10000" y="10000"/>
                                      <p:to x="200000" y="450000"/>
                                    </p:animScale>
                                    <p:animScale>
                                      <p:cBhvr>
                                        <p:cTn id="117" dur="1230" accel="100000" fill="hold">
                                          <p:stCondLst>
                                            <p:cond delay="770"/>
                                          </p:stCondLst>
                                        </p:cTn>
                                        <p:tgtEl>
                                          <p:spTgt spid="2452518"/>
                                        </p:tgtEl>
                                      </p:cBhvr>
                                      <p:from x="200000" y="450000"/>
                                      <p:to x="100000" y="100000"/>
                                    </p:animScale>
                                    <p:set>
                                      <p:cBhvr>
                                        <p:cTn id="118" dur="770" fill="hold"/>
                                        <p:tgtEl>
                                          <p:spTgt spid="2452518"/>
                                        </p:tgtEl>
                                        <p:attrNameLst>
                                          <p:attrName>ppt_x</p:attrName>
                                        </p:attrNameLst>
                                      </p:cBhvr>
                                      <p:to>
                                        <p:strVal val="(0.5)"/>
                                      </p:to>
                                    </p:set>
                                    <p:anim from="(0.5)" to="(#ppt_x)" calcmode="lin" valueType="num">
                                      <p:cBhvr>
                                        <p:cTn id="119" dur="1230" accel="100000" fill="hold">
                                          <p:stCondLst>
                                            <p:cond delay="770"/>
                                          </p:stCondLst>
                                        </p:cTn>
                                        <p:tgtEl>
                                          <p:spTgt spid="2452518"/>
                                        </p:tgtEl>
                                        <p:attrNameLst>
                                          <p:attrName>ppt_x</p:attrName>
                                        </p:attrNameLst>
                                      </p:cBhvr>
                                    </p:anim>
                                    <p:set>
                                      <p:cBhvr>
                                        <p:cTn id="120" dur="770" fill="hold"/>
                                        <p:tgtEl>
                                          <p:spTgt spid="2452518"/>
                                        </p:tgtEl>
                                        <p:attrNameLst>
                                          <p:attrName>ppt_y</p:attrName>
                                        </p:attrNameLst>
                                      </p:cBhvr>
                                      <p:to>
                                        <p:strVal val="(#ppt_y+0.4)"/>
                                      </p:to>
                                    </p:set>
                                    <p:anim from="(#ppt_y+0.4)" to="(#ppt_y)" calcmode="lin" valueType="num">
                                      <p:cBhvr>
                                        <p:cTn id="121" dur="1230" accel="100000" fill="hold">
                                          <p:stCondLst>
                                            <p:cond delay="770"/>
                                          </p:stCondLst>
                                        </p:cTn>
                                        <p:tgtEl>
                                          <p:spTgt spid="2452518"/>
                                        </p:tgtEl>
                                        <p:attrNameLst>
                                          <p:attrName>ppt_y</p:attrName>
                                        </p:attrNameLst>
                                      </p:cBhvr>
                                    </p:anim>
                                  </p:childTnLst>
                                </p:cTn>
                              </p:par>
                              <p:par>
                                <p:cTn id="122" presetID="51" presetClass="entr" presetSubtype="0" fill="hold" grpId="0" nodeType="withEffect">
                                  <p:stCondLst>
                                    <p:cond delay="0"/>
                                  </p:stCondLst>
                                  <p:childTnLst>
                                    <p:set>
                                      <p:cBhvr>
                                        <p:cTn id="123" dur="1" fill="hold">
                                          <p:stCondLst>
                                            <p:cond delay="0"/>
                                          </p:stCondLst>
                                        </p:cTn>
                                        <p:tgtEl>
                                          <p:spTgt spid="2452519"/>
                                        </p:tgtEl>
                                        <p:attrNameLst>
                                          <p:attrName>style.visibility</p:attrName>
                                        </p:attrNameLst>
                                      </p:cBhvr>
                                      <p:to>
                                        <p:strVal val="visible"/>
                                      </p:to>
                                    </p:set>
                                    <p:animEffect transition="in" filter="fade">
                                      <p:cBhvr>
                                        <p:cTn id="124" dur="770" decel="100000"/>
                                        <p:tgtEl>
                                          <p:spTgt spid="2452519"/>
                                        </p:tgtEl>
                                      </p:cBhvr>
                                    </p:animEffect>
                                    <p:animScale>
                                      <p:cBhvr>
                                        <p:cTn id="125" dur="770" decel="100000"/>
                                        <p:tgtEl>
                                          <p:spTgt spid="2452519"/>
                                        </p:tgtEl>
                                      </p:cBhvr>
                                      <p:from x="10000" y="10000"/>
                                      <p:to x="200000" y="450000"/>
                                    </p:animScale>
                                    <p:animScale>
                                      <p:cBhvr>
                                        <p:cTn id="126" dur="1230" accel="100000" fill="hold">
                                          <p:stCondLst>
                                            <p:cond delay="770"/>
                                          </p:stCondLst>
                                        </p:cTn>
                                        <p:tgtEl>
                                          <p:spTgt spid="2452519"/>
                                        </p:tgtEl>
                                      </p:cBhvr>
                                      <p:from x="200000" y="450000"/>
                                      <p:to x="100000" y="100000"/>
                                    </p:animScale>
                                    <p:set>
                                      <p:cBhvr>
                                        <p:cTn id="127" dur="770" fill="hold"/>
                                        <p:tgtEl>
                                          <p:spTgt spid="2452519"/>
                                        </p:tgtEl>
                                        <p:attrNameLst>
                                          <p:attrName>ppt_x</p:attrName>
                                        </p:attrNameLst>
                                      </p:cBhvr>
                                      <p:to>
                                        <p:strVal val="(0.5)"/>
                                      </p:to>
                                    </p:set>
                                    <p:anim from="(0.5)" to="(#ppt_x)" calcmode="lin" valueType="num">
                                      <p:cBhvr>
                                        <p:cTn id="128" dur="1230" accel="100000" fill="hold">
                                          <p:stCondLst>
                                            <p:cond delay="770"/>
                                          </p:stCondLst>
                                        </p:cTn>
                                        <p:tgtEl>
                                          <p:spTgt spid="2452519"/>
                                        </p:tgtEl>
                                        <p:attrNameLst>
                                          <p:attrName>ppt_x</p:attrName>
                                        </p:attrNameLst>
                                      </p:cBhvr>
                                    </p:anim>
                                    <p:set>
                                      <p:cBhvr>
                                        <p:cTn id="129" dur="770" fill="hold"/>
                                        <p:tgtEl>
                                          <p:spTgt spid="2452519"/>
                                        </p:tgtEl>
                                        <p:attrNameLst>
                                          <p:attrName>ppt_y</p:attrName>
                                        </p:attrNameLst>
                                      </p:cBhvr>
                                      <p:to>
                                        <p:strVal val="(#ppt_y+0.4)"/>
                                      </p:to>
                                    </p:set>
                                    <p:anim from="(#ppt_y+0.4)" to="(#ppt_y)" calcmode="lin" valueType="num">
                                      <p:cBhvr>
                                        <p:cTn id="130" dur="1230" accel="100000" fill="hold">
                                          <p:stCondLst>
                                            <p:cond delay="770"/>
                                          </p:stCondLst>
                                        </p:cTn>
                                        <p:tgtEl>
                                          <p:spTgt spid="2452519"/>
                                        </p:tgtEl>
                                        <p:attrNameLst>
                                          <p:attrName>ppt_y</p:attrName>
                                        </p:attrNameLst>
                                      </p:cBhvr>
                                    </p:anim>
                                  </p:childTnLst>
                                </p:cTn>
                              </p:par>
                              <p:par>
                                <p:cTn id="131" presetID="51" presetClass="entr" presetSubtype="0" fill="hold" grpId="0" nodeType="withEffect">
                                  <p:stCondLst>
                                    <p:cond delay="0"/>
                                  </p:stCondLst>
                                  <p:childTnLst>
                                    <p:set>
                                      <p:cBhvr>
                                        <p:cTn id="132" dur="1" fill="hold">
                                          <p:stCondLst>
                                            <p:cond delay="0"/>
                                          </p:stCondLst>
                                        </p:cTn>
                                        <p:tgtEl>
                                          <p:spTgt spid="2452520"/>
                                        </p:tgtEl>
                                        <p:attrNameLst>
                                          <p:attrName>style.visibility</p:attrName>
                                        </p:attrNameLst>
                                      </p:cBhvr>
                                      <p:to>
                                        <p:strVal val="visible"/>
                                      </p:to>
                                    </p:set>
                                    <p:animEffect transition="in" filter="fade">
                                      <p:cBhvr>
                                        <p:cTn id="133" dur="770" decel="100000"/>
                                        <p:tgtEl>
                                          <p:spTgt spid="2452520"/>
                                        </p:tgtEl>
                                      </p:cBhvr>
                                    </p:animEffect>
                                    <p:animScale>
                                      <p:cBhvr>
                                        <p:cTn id="134" dur="770" decel="100000"/>
                                        <p:tgtEl>
                                          <p:spTgt spid="2452520"/>
                                        </p:tgtEl>
                                      </p:cBhvr>
                                      <p:from x="10000" y="10000"/>
                                      <p:to x="200000" y="450000"/>
                                    </p:animScale>
                                    <p:animScale>
                                      <p:cBhvr>
                                        <p:cTn id="135" dur="1230" accel="100000" fill="hold">
                                          <p:stCondLst>
                                            <p:cond delay="770"/>
                                          </p:stCondLst>
                                        </p:cTn>
                                        <p:tgtEl>
                                          <p:spTgt spid="2452520"/>
                                        </p:tgtEl>
                                      </p:cBhvr>
                                      <p:from x="200000" y="450000"/>
                                      <p:to x="100000" y="100000"/>
                                    </p:animScale>
                                    <p:set>
                                      <p:cBhvr>
                                        <p:cTn id="136" dur="770" fill="hold"/>
                                        <p:tgtEl>
                                          <p:spTgt spid="2452520"/>
                                        </p:tgtEl>
                                        <p:attrNameLst>
                                          <p:attrName>ppt_x</p:attrName>
                                        </p:attrNameLst>
                                      </p:cBhvr>
                                      <p:to>
                                        <p:strVal val="(0.5)"/>
                                      </p:to>
                                    </p:set>
                                    <p:anim from="(0.5)" to="(#ppt_x)" calcmode="lin" valueType="num">
                                      <p:cBhvr>
                                        <p:cTn id="137" dur="1230" accel="100000" fill="hold">
                                          <p:stCondLst>
                                            <p:cond delay="770"/>
                                          </p:stCondLst>
                                        </p:cTn>
                                        <p:tgtEl>
                                          <p:spTgt spid="2452520"/>
                                        </p:tgtEl>
                                        <p:attrNameLst>
                                          <p:attrName>ppt_x</p:attrName>
                                        </p:attrNameLst>
                                      </p:cBhvr>
                                    </p:anim>
                                    <p:set>
                                      <p:cBhvr>
                                        <p:cTn id="138" dur="770" fill="hold"/>
                                        <p:tgtEl>
                                          <p:spTgt spid="2452520"/>
                                        </p:tgtEl>
                                        <p:attrNameLst>
                                          <p:attrName>ppt_y</p:attrName>
                                        </p:attrNameLst>
                                      </p:cBhvr>
                                      <p:to>
                                        <p:strVal val="(#ppt_y+0.4)"/>
                                      </p:to>
                                    </p:set>
                                    <p:anim from="(#ppt_y+0.4)" to="(#ppt_y)" calcmode="lin" valueType="num">
                                      <p:cBhvr>
                                        <p:cTn id="139" dur="1230" accel="100000" fill="hold">
                                          <p:stCondLst>
                                            <p:cond delay="770"/>
                                          </p:stCondLst>
                                        </p:cTn>
                                        <p:tgtEl>
                                          <p:spTgt spid="2452520"/>
                                        </p:tgtEl>
                                        <p:attrNameLst>
                                          <p:attrName>ppt_y</p:attrName>
                                        </p:attrNameLst>
                                      </p:cBhvr>
                                    </p:anim>
                                  </p:childTnLst>
                                </p:cTn>
                              </p:par>
                              <p:par>
                                <p:cTn id="140" presetID="51" presetClass="entr" presetSubtype="0" fill="hold" nodeType="withEffect">
                                  <p:stCondLst>
                                    <p:cond delay="0"/>
                                  </p:stCondLst>
                                  <p:childTnLst>
                                    <p:set>
                                      <p:cBhvr>
                                        <p:cTn id="141" dur="1" fill="hold">
                                          <p:stCondLst>
                                            <p:cond delay="0"/>
                                          </p:stCondLst>
                                        </p:cTn>
                                        <p:tgtEl>
                                          <p:spTgt spid="2452521"/>
                                        </p:tgtEl>
                                        <p:attrNameLst>
                                          <p:attrName>style.visibility</p:attrName>
                                        </p:attrNameLst>
                                      </p:cBhvr>
                                      <p:to>
                                        <p:strVal val="visible"/>
                                      </p:to>
                                    </p:set>
                                    <p:animEffect transition="in" filter="fade">
                                      <p:cBhvr>
                                        <p:cTn id="142" dur="770" decel="100000"/>
                                        <p:tgtEl>
                                          <p:spTgt spid="2452521"/>
                                        </p:tgtEl>
                                      </p:cBhvr>
                                    </p:animEffect>
                                    <p:animScale>
                                      <p:cBhvr>
                                        <p:cTn id="143" dur="770" decel="100000"/>
                                        <p:tgtEl>
                                          <p:spTgt spid="2452521"/>
                                        </p:tgtEl>
                                      </p:cBhvr>
                                      <p:from x="10000" y="10000"/>
                                      <p:to x="200000" y="450000"/>
                                    </p:animScale>
                                    <p:animScale>
                                      <p:cBhvr>
                                        <p:cTn id="144" dur="1230" accel="100000" fill="hold">
                                          <p:stCondLst>
                                            <p:cond delay="770"/>
                                          </p:stCondLst>
                                        </p:cTn>
                                        <p:tgtEl>
                                          <p:spTgt spid="2452521"/>
                                        </p:tgtEl>
                                      </p:cBhvr>
                                      <p:from x="200000" y="450000"/>
                                      <p:to x="100000" y="100000"/>
                                    </p:animScale>
                                    <p:set>
                                      <p:cBhvr>
                                        <p:cTn id="145" dur="770" fill="hold"/>
                                        <p:tgtEl>
                                          <p:spTgt spid="2452521"/>
                                        </p:tgtEl>
                                        <p:attrNameLst>
                                          <p:attrName>ppt_x</p:attrName>
                                        </p:attrNameLst>
                                      </p:cBhvr>
                                      <p:to>
                                        <p:strVal val="(0.5)"/>
                                      </p:to>
                                    </p:set>
                                    <p:anim from="(0.5)" to="(#ppt_x)" calcmode="lin" valueType="num">
                                      <p:cBhvr>
                                        <p:cTn id="146" dur="1230" accel="100000" fill="hold">
                                          <p:stCondLst>
                                            <p:cond delay="770"/>
                                          </p:stCondLst>
                                        </p:cTn>
                                        <p:tgtEl>
                                          <p:spTgt spid="2452521"/>
                                        </p:tgtEl>
                                        <p:attrNameLst>
                                          <p:attrName>ppt_x</p:attrName>
                                        </p:attrNameLst>
                                      </p:cBhvr>
                                    </p:anim>
                                    <p:set>
                                      <p:cBhvr>
                                        <p:cTn id="147" dur="770" fill="hold"/>
                                        <p:tgtEl>
                                          <p:spTgt spid="2452521"/>
                                        </p:tgtEl>
                                        <p:attrNameLst>
                                          <p:attrName>ppt_y</p:attrName>
                                        </p:attrNameLst>
                                      </p:cBhvr>
                                      <p:to>
                                        <p:strVal val="(#ppt_y+0.4)"/>
                                      </p:to>
                                    </p:set>
                                    <p:anim from="(#ppt_y+0.4)" to="(#ppt_y)" calcmode="lin" valueType="num">
                                      <p:cBhvr>
                                        <p:cTn id="148" dur="1230" accel="100000" fill="hold">
                                          <p:stCondLst>
                                            <p:cond delay="770"/>
                                          </p:stCondLst>
                                        </p:cTn>
                                        <p:tgtEl>
                                          <p:spTgt spid="2452521"/>
                                        </p:tgtEl>
                                        <p:attrNameLst>
                                          <p:attrName>ppt_y</p:attrName>
                                        </p:attrNameLst>
                                      </p:cBhvr>
                                    </p:anim>
                                  </p:childTnLst>
                                </p:cTn>
                              </p:par>
                              <p:par>
                                <p:cTn id="149" presetID="51" presetClass="entr" presetSubtype="0" fill="hold" grpId="0" nodeType="withEffect">
                                  <p:stCondLst>
                                    <p:cond delay="0"/>
                                  </p:stCondLst>
                                  <p:childTnLst>
                                    <p:set>
                                      <p:cBhvr>
                                        <p:cTn id="150" dur="1" fill="hold">
                                          <p:stCondLst>
                                            <p:cond delay="0"/>
                                          </p:stCondLst>
                                        </p:cTn>
                                        <p:tgtEl>
                                          <p:spTgt spid="2452522"/>
                                        </p:tgtEl>
                                        <p:attrNameLst>
                                          <p:attrName>style.visibility</p:attrName>
                                        </p:attrNameLst>
                                      </p:cBhvr>
                                      <p:to>
                                        <p:strVal val="visible"/>
                                      </p:to>
                                    </p:set>
                                    <p:animEffect transition="in" filter="fade">
                                      <p:cBhvr>
                                        <p:cTn id="151" dur="770" decel="100000"/>
                                        <p:tgtEl>
                                          <p:spTgt spid="2452522"/>
                                        </p:tgtEl>
                                      </p:cBhvr>
                                    </p:animEffect>
                                    <p:animScale>
                                      <p:cBhvr>
                                        <p:cTn id="152" dur="770" decel="100000"/>
                                        <p:tgtEl>
                                          <p:spTgt spid="2452522"/>
                                        </p:tgtEl>
                                      </p:cBhvr>
                                      <p:from x="10000" y="10000"/>
                                      <p:to x="200000" y="450000"/>
                                    </p:animScale>
                                    <p:animScale>
                                      <p:cBhvr>
                                        <p:cTn id="153" dur="1230" accel="100000" fill="hold">
                                          <p:stCondLst>
                                            <p:cond delay="770"/>
                                          </p:stCondLst>
                                        </p:cTn>
                                        <p:tgtEl>
                                          <p:spTgt spid="2452522"/>
                                        </p:tgtEl>
                                      </p:cBhvr>
                                      <p:from x="200000" y="450000"/>
                                      <p:to x="100000" y="100000"/>
                                    </p:animScale>
                                    <p:set>
                                      <p:cBhvr>
                                        <p:cTn id="154" dur="770" fill="hold"/>
                                        <p:tgtEl>
                                          <p:spTgt spid="2452522"/>
                                        </p:tgtEl>
                                        <p:attrNameLst>
                                          <p:attrName>ppt_x</p:attrName>
                                        </p:attrNameLst>
                                      </p:cBhvr>
                                      <p:to>
                                        <p:strVal val="(0.5)"/>
                                      </p:to>
                                    </p:set>
                                    <p:anim from="(0.5)" to="(#ppt_x)" calcmode="lin" valueType="num">
                                      <p:cBhvr>
                                        <p:cTn id="155" dur="1230" accel="100000" fill="hold">
                                          <p:stCondLst>
                                            <p:cond delay="770"/>
                                          </p:stCondLst>
                                        </p:cTn>
                                        <p:tgtEl>
                                          <p:spTgt spid="2452522"/>
                                        </p:tgtEl>
                                        <p:attrNameLst>
                                          <p:attrName>ppt_x</p:attrName>
                                        </p:attrNameLst>
                                      </p:cBhvr>
                                    </p:anim>
                                    <p:set>
                                      <p:cBhvr>
                                        <p:cTn id="156" dur="770" fill="hold"/>
                                        <p:tgtEl>
                                          <p:spTgt spid="2452522"/>
                                        </p:tgtEl>
                                        <p:attrNameLst>
                                          <p:attrName>ppt_y</p:attrName>
                                        </p:attrNameLst>
                                      </p:cBhvr>
                                      <p:to>
                                        <p:strVal val="(#ppt_y+0.4)"/>
                                      </p:to>
                                    </p:set>
                                    <p:anim from="(#ppt_y+0.4)" to="(#ppt_y)" calcmode="lin" valueType="num">
                                      <p:cBhvr>
                                        <p:cTn id="157" dur="1230" accel="100000" fill="hold">
                                          <p:stCondLst>
                                            <p:cond delay="770"/>
                                          </p:stCondLst>
                                        </p:cTn>
                                        <p:tgtEl>
                                          <p:spTgt spid="2452522"/>
                                        </p:tgtEl>
                                        <p:attrNameLst>
                                          <p:attrName>ppt_y</p:attrName>
                                        </p:attrNameLst>
                                      </p:cBhvr>
                                    </p:anim>
                                  </p:childTnLst>
                                </p:cTn>
                              </p:par>
                              <p:par>
                                <p:cTn id="158" presetID="51" presetClass="entr" presetSubtype="0" fill="hold" nodeType="withEffect">
                                  <p:stCondLst>
                                    <p:cond delay="0"/>
                                  </p:stCondLst>
                                  <p:childTnLst>
                                    <p:set>
                                      <p:cBhvr>
                                        <p:cTn id="159" dur="1" fill="hold">
                                          <p:stCondLst>
                                            <p:cond delay="0"/>
                                          </p:stCondLst>
                                        </p:cTn>
                                        <p:tgtEl>
                                          <p:spTgt spid="2452523"/>
                                        </p:tgtEl>
                                        <p:attrNameLst>
                                          <p:attrName>style.visibility</p:attrName>
                                        </p:attrNameLst>
                                      </p:cBhvr>
                                      <p:to>
                                        <p:strVal val="visible"/>
                                      </p:to>
                                    </p:set>
                                    <p:animEffect transition="in" filter="fade">
                                      <p:cBhvr>
                                        <p:cTn id="160" dur="770" decel="100000"/>
                                        <p:tgtEl>
                                          <p:spTgt spid="2452523"/>
                                        </p:tgtEl>
                                      </p:cBhvr>
                                    </p:animEffect>
                                    <p:animScale>
                                      <p:cBhvr>
                                        <p:cTn id="161" dur="770" decel="100000"/>
                                        <p:tgtEl>
                                          <p:spTgt spid="2452523"/>
                                        </p:tgtEl>
                                      </p:cBhvr>
                                      <p:from x="10000" y="10000"/>
                                      <p:to x="200000" y="450000"/>
                                    </p:animScale>
                                    <p:animScale>
                                      <p:cBhvr>
                                        <p:cTn id="162" dur="1230" accel="100000" fill="hold">
                                          <p:stCondLst>
                                            <p:cond delay="770"/>
                                          </p:stCondLst>
                                        </p:cTn>
                                        <p:tgtEl>
                                          <p:spTgt spid="2452523"/>
                                        </p:tgtEl>
                                      </p:cBhvr>
                                      <p:from x="200000" y="450000"/>
                                      <p:to x="100000" y="100000"/>
                                    </p:animScale>
                                    <p:set>
                                      <p:cBhvr>
                                        <p:cTn id="163" dur="770" fill="hold"/>
                                        <p:tgtEl>
                                          <p:spTgt spid="2452523"/>
                                        </p:tgtEl>
                                        <p:attrNameLst>
                                          <p:attrName>ppt_x</p:attrName>
                                        </p:attrNameLst>
                                      </p:cBhvr>
                                      <p:to>
                                        <p:strVal val="(0.5)"/>
                                      </p:to>
                                    </p:set>
                                    <p:anim from="(0.5)" to="(#ppt_x)" calcmode="lin" valueType="num">
                                      <p:cBhvr>
                                        <p:cTn id="164" dur="1230" accel="100000" fill="hold">
                                          <p:stCondLst>
                                            <p:cond delay="770"/>
                                          </p:stCondLst>
                                        </p:cTn>
                                        <p:tgtEl>
                                          <p:spTgt spid="2452523"/>
                                        </p:tgtEl>
                                        <p:attrNameLst>
                                          <p:attrName>ppt_x</p:attrName>
                                        </p:attrNameLst>
                                      </p:cBhvr>
                                    </p:anim>
                                    <p:set>
                                      <p:cBhvr>
                                        <p:cTn id="165" dur="770" fill="hold"/>
                                        <p:tgtEl>
                                          <p:spTgt spid="2452523"/>
                                        </p:tgtEl>
                                        <p:attrNameLst>
                                          <p:attrName>ppt_y</p:attrName>
                                        </p:attrNameLst>
                                      </p:cBhvr>
                                      <p:to>
                                        <p:strVal val="(#ppt_y+0.4)"/>
                                      </p:to>
                                    </p:set>
                                    <p:anim from="(#ppt_y+0.4)" to="(#ppt_y)" calcmode="lin" valueType="num">
                                      <p:cBhvr>
                                        <p:cTn id="166" dur="1230" accel="100000" fill="hold">
                                          <p:stCondLst>
                                            <p:cond delay="770"/>
                                          </p:stCondLst>
                                        </p:cTn>
                                        <p:tgtEl>
                                          <p:spTgt spid="2452523"/>
                                        </p:tgtEl>
                                        <p:attrNameLst>
                                          <p:attrName>ppt_y</p:attrName>
                                        </p:attrNameLst>
                                      </p:cBhvr>
                                    </p:anim>
                                  </p:childTnLst>
                                </p:cTn>
                              </p:par>
                              <p:par>
                                <p:cTn id="167" presetID="51" presetClass="entr" presetSubtype="0" fill="hold" nodeType="withEffect">
                                  <p:stCondLst>
                                    <p:cond delay="0"/>
                                  </p:stCondLst>
                                  <p:childTnLst>
                                    <p:set>
                                      <p:cBhvr>
                                        <p:cTn id="168" dur="1" fill="hold">
                                          <p:stCondLst>
                                            <p:cond delay="0"/>
                                          </p:stCondLst>
                                        </p:cTn>
                                        <p:tgtEl>
                                          <p:spTgt spid="2452524"/>
                                        </p:tgtEl>
                                        <p:attrNameLst>
                                          <p:attrName>style.visibility</p:attrName>
                                        </p:attrNameLst>
                                      </p:cBhvr>
                                      <p:to>
                                        <p:strVal val="visible"/>
                                      </p:to>
                                    </p:set>
                                    <p:animEffect transition="in" filter="fade">
                                      <p:cBhvr>
                                        <p:cTn id="169" dur="770" decel="100000"/>
                                        <p:tgtEl>
                                          <p:spTgt spid="2452524"/>
                                        </p:tgtEl>
                                      </p:cBhvr>
                                    </p:animEffect>
                                    <p:animScale>
                                      <p:cBhvr>
                                        <p:cTn id="170" dur="770" decel="100000"/>
                                        <p:tgtEl>
                                          <p:spTgt spid="2452524"/>
                                        </p:tgtEl>
                                      </p:cBhvr>
                                      <p:from x="10000" y="10000"/>
                                      <p:to x="200000" y="450000"/>
                                    </p:animScale>
                                    <p:animScale>
                                      <p:cBhvr>
                                        <p:cTn id="171" dur="1230" accel="100000" fill="hold">
                                          <p:stCondLst>
                                            <p:cond delay="770"/>
                                          </p:stCondLst>
                                        </p:cTn>
                                        <p:tgtEl>
                                          <p:spTgt spid="2452524"/>
                                        </p:tgtEl>
                                      </p:cBhvr>
                                      <p:from x="200000" y="450000"/>
                                      <p:to x="100000" y="100000"/>
                                    </p:animScale>
                                    <p:set>
                                      <p:cBhvr>
                                        <p:cTn id="172" dur="770" fill="hold"/>
                                        <p:tgtEl>
                                          <p:spTgt spid="2452524"/>
                                        </p:tgtEl>
                                        <p:attrNameLst>
                                          <p:attrName>ppt_x</p:attrName>
                                        </p:attrNameLst>
                                      </p:cBhvr>
                                      <p:to>
                                        <p:strVal val="(0.5)"/>
                                      </p:to>
                                    </p:set>
                                    <p:anim from="(0.5)" to="(#ppt_x)" calcmode="lin" valueType="num">
                                      <p:cBhvr>
                                        <p:cTn id="173" dur="1230" accel="100000" fill="hold">
                                          <p:stCondLst>
                                            <p:cond delay="770"/>
                                          </p:stCondLst>
                                        </p:cTn>
                                        <p:tgtEl>
                                          <p:spTgt spid="2452524"/>
                                        </p:tgtEl>
                                        <p:attrNameLst>
                                          <p:attrName>ppt_x</p:attrName>
                                        </p:attrNameLst>
                                      </p:cBhvr>
                                    </p:anim>
                                    <p:set>
                                      <p:cBhvr>
                                        <p:cTn id="174" dur="770" fill="hold"/>
                                        <p:tgtEl>
                                          <p:spTgt spid="2452524"/>
                                        </p:tgtEl>
                                        <p:attrNameLst>
                                          <p:attrName>ppt_y</p:attrName>
                                        </p:attrNameLst>
                                      </p:cBhvr>
                                      <p:to>
                                        <p:strVal val="(#ppt_y+0.4)"/>
                                      </p:to>
                                    </p:set>
                                    <p:anim from="(#ppt_y+0.4)" to="(#ppt_y)" calcmode="lin" valueType="num">
                                      <p:cBhvr>
                                        <p:cTn id="175" dur="1230" accel="100000" fill="hold">
                                          <p:stCondLst>
                                            <p:cond delay="770"/>
                                          </p:stCondLst>
                                        </p:cTn>
                                        <p:tgtEl>
                                          <p:spTgt spid="2452524"/>
                                        </p:tgtEl>
                                        <p:attrNameLst>
                                          <p:attrName>ppt_y</p:attrName>
                                        </p:attrNameLst>
                                      </p:cBhvr>
                                    </p:anim>
                                  </p:childTnLst>
                                </p:cTn>
                              </p:par>
                              <p:par>
                                <p:cTn id="176" presetID="51" presetClass="entr" presetSubtype="0" fill="hold" nodeType="withEffect">
                                  <p:stCondLst>
                                    <p:cond delay="0"/>
                                  </p:stCondLst>
                                  <p:childTnLst>
                                    <p:set>
                                      <p:cBhvr>
                                        <p:cTn id="177" dur="1" fill="hold">
                                          <p:stCondLst>
                                            <p:cond delay="0"/>
                                          </p:stCondLst>
                                        </p:cTn>
                                        <p:tgtEl>
                                          <p:spTgt spid="2452525"/>
                                        </p:tgtEl>
                                        <p:attrNameLst>
                                          <p:attrName>style.visibility</p:attrName>
                                        </p:attrNameLst>
                                      </p:cBhvr>
                                      <p:to>
                                        <p:strVal val="visible"/>
                                      </p:to>
                                    </p:set>
                                    <p:animEffect transition="in" filter="fade">
                                      <p:cBhvr>
                                        <p:cTn id="178" dur="770" decel="100000"/>
                                        <p:tgtEl>
                                          <p:spTgt spid="2452525"/>
                                        </p:tgtEl>
                                      </p:cBhvr>
                                    </p:animEffect>
                                    <p:animScale>
                                      <p:cBhvr>
                                        <p:cTn id="179" dur="770" decel="100000"/>
                                        <p:tgtEl>
                                          <p:spTgt spid="2452525"/>
                                        </p:tgtEl>
                                      </p:cBhvr>
                                      <p:from x="10000" y="10000"/>
                                      <p:to x="200000" y="450000"/>
                                    </p:animScale>
                                    <p:animScale>
                                      <p:cBhvr>
                                        <p:cTn id="180" dur="1230" accel="100000" fill="hold">
                                          <p:stCondLst>
                                            <p:cond delay="770"/>
                                          </p:stCondLst>
                                        </p:cTn>
                                        <p:tgtEl>
                                          <p:spTgt spid="2452525"/>
                                        </p:tgtEl>
                                      </p:cBhvr>
                                      <p:from x="200000" y="450000"/>
                                      <p:to x="100000" y="100000"/>
                                    </p:animScale>
                                    <p:set>
                                      <p:cBhvr>
                                        <p:cTn id="181" dur="770" fill="hold"/>
                                        <p:tgtEl>
                                          <p:spTgt spid="2452525"/>
                                        </p:tgtEl>
                                        <p:attrNameLst>
                                          <p:attrName>ppt_x</p:attrName>
                                        </p:attrNameLst>
                                      </p:cBhvr>
                                      <p:to>
                                        <p:strVal val="(0.5)"/>
                                      </p:to>
                                    </p:set>
                                    <p:anim from="(0.5)" to="(#ppt_x)" calcmode="lin" valueType="num">
                                      <p:cBhvr>
                                        <p:cTn id="182" dur="1230" accel="100000" fill="hold">
                                          <p:stCondLst>
                                            <p:cond delay="770"/>
                                          </p:stCondLst>
                                        </p:cTn>
                                        <p:tgtEl>
                                          <p:spTgt spid="2452525"/>
                                        </p:tgtEl>
                                        <p:attrNameLst>
                                          <p:attrName>ppt_x</p:attrName>
                                        </p:attrNameLst>
                                      </p:cBhvr>
                                    </p:anim>
                                    <p:set>
                                      <p:cBhvr>
                                        <p:cTn id="183" dur="770" fill="hold"/>
                                        <p:tgtEl>
                                          <p:spTgt spid="2452525"/>
                                        </p:tgtEl>
                                        <p:attrNameLst>
                                          <p:attrName>ppt_y</p:attrName>
                                        </p:attrNameLst>
                                      </p:cBhvr>
                                      <p:to>
                                        <p:strVal val="(#ppt_y+0.4)"/>
                                      </p:to>
                                    </p:set>
                                    <p:anim from="(#ppt_y+0.4)" to="(#ppt_y)" calcmode="lin" valueType="num">
                                      <p:cBhvr>
                                        <p:cTn id="184" dur="1230" accel="100000" fill="hold">
                                          <p:stCondLst>
                                            <p:cond delay="770"/>
                                          </p:stCondLst>
                                        </p:cTn>
                                        <p:tgtEl>
                                          <p:spTgt spid="245252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2504" grpId="0"/>
      <p:bldP spid="2452505" grpId="0"/>
      <p:bldP spid="2452516" grpId="0"/>
      <p:bldP spid="2452519" grpId="0"/>
      <p:bldP spid="2452520" grpId="0"/>
      <p:bldP spid="245252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8834" name="组合 2168833"/>
          <p:cNvGrpSpPr/>
          <p:nvPr/>
        </p:nvGrpSpPr>
        <p:grpSpPr>
          <a:xfrm>
            <a:off x="2540000" y="2379663"/>
            <a:ext cx="2208213" cy="1804987"/>
            <a:chOff x="610" y="1529"/>
            <a:chExt cx="1391" cy="1137"/>
          </a:xfrm>
        </p:grpSpPr>
        <p:grpSp>
          <p:nvGrpSpPr>
            <p:cNvPr id="2168835" name="组合 2168834"/>
            <p:cNvGrpSpPr/>
            <p:nvPr/>
          </p:nvGrpSpPr>
          <p:grpSpPr>
            <a:xfrm>
              <a:off x="610" y="1551"/>
              <a:ext cx="1391" cy="1115"/>
              <a:chOff x="31" y="39"/>
              <a:chExt cx="728" cy="509"/>
            </a:xfrm>
          </p:grpSpPr>
          <p:sp>
            <p:nvSpPr>
              <p:cNvPr id="2168836" name="任意多边形 2168835"/>
              <p:cNvSpPr/>
              <p:nvPr/>
            </p:nvSpPr>
            <p:spPr>
              <a:xfrm>
                <a:off x="458" y="364"/>
                <a:ext cx="155" cy="73"/>
              </a:xfrm>
              <a:custGeom>
                <a:avLst/>
                <a:gdLst/>
                <a:ahLst/>
                <a:cxnLst/>
                <a:rect l="0" t="0" r="0" b="0"/>
                <a:pathLst>
                  <a:path w="311" h="147">
                    <a:moveTo>
                      <a:pt x="0" y="15"/>
                    </a:moveTo>
                    <a:lnTo>
                      <a:pt x="116" y="0"/>
                    </a:lnTo>
                    <a:lnTo>
                      <a:pt x="142" y="5"/>
                    </a:lnTo>
                    <a:lnTo>
                      <a:pt x="162" y="19"/>
                    </a:lnTo>
                    <a:lnTo>
                      <a:pt x="189" y="91"/>
                    </a:lnTo>
                    <a:lnTo>
                      <a:pt x="207" y="118"/>
                    </a:lnTo>
                    <a:lnTo>
                      <a:pt x="222" y="132"/>
                    </a:lnTo>
                    <a:lnTo>
                      <a:pt x="238" y="138"/>
                    </a:lnTo>
                    <a:lnTo>
                      <a:pt x="262" y="143"/>
                    </a:lnTo>
                    <a:lnTo>
                      <a:pt x="311" y="147"/>
                    </a:lnTo>
                  </a:path>
                </a:pathLst>
              </a:custGeom>
              <a:noFill/>
              <a:ln w="15875" cap="flat" cmpd="sng">
                <a:solidFill>
                  <a:srgbClr val="000000"/>
                </a:solidFill>
                <a:prstDash val="solid"/>
                <a:headEnd type="none" w="med" len="med"/>
                <a:tailEnd type="none" w="med" len="med"/>
              </a:ln>
            </p:spPr>
            <p:txBody>
              <a:bodyPr/>
              <a:lstStyle/>
              <a:p>
                <a:endParaRPr lang="zh-CN" altLang="en-US"/>
              </a:p>
            </p:txBody>
          </p:sp>
          <p:grpSp>
            <p:nvGrpSpPr>
              <p:cNvPr id="2168837" name="组合 2168836"/>
              <p:cNvGrpSpPr/>
              <p:nvPr/>
            </p:nvGrpSpPr>
            <p:grpSpPr>
              <a:xfrm>
                <a:off x="31" y="198"/>
                <a:ext cx="566" cy="350"/>
                <a:chOff x="31" y="198"/>
                <a:chExt cx="566" cy="350"/>
              </a:xfrm>
            </p:grpSpPr>
            <p:grpSp>
              <p:nvGrpSpPr>
                <p:cNvPr id="2168838" name="组合 2168837"/>
                <p:cNvGrpSpPr/>
                <p:nvPr/>
              </p:nvGrpSpPr>
              <p:grpSpPr>
                <a:xfrm>
                  <a:off x="31" y="446"/>
                  <a:ext cx="566" cy="102"/>
                  <a:chOff x="31" y="446"/>
                  <a:chExt cx="566" cy="102"/>
                </a:xfrm>
              </p:grpSpPr>
              <p:sp>
                <p:nvSpPr>
                  <p:cNvPr id="2168839" name="任意多边形 2168838"/>
                  <p:cNvSpPr/>
                  <p:nvPr/>
                </p:nvSpPr>
                <p:spPr>
                  <a:xfrm>
                    <a:off x="31" y="446"/>
                    <a:ext cx="566" cy="102"/>
                  </a:xfrm>
                  <a:custGeom>
                    <a:avLst/>
                    <a:gdLst/>
                    <a:ahLst/>
                    <a:cxnLst/>
                    <a:rect l="0" t="0" r="0" b="0"/>
                    <a:pathLst>
                      <a:path w="1132" h="203">
                        <a:moveTo>
                          <a:pt x="140" y="0"/>
                        </a:moveTo>
                        <a:lnTo>
                          <a:pt x="996" y="0"/>
                        </a:lnTo>
                        <a:lnTo>
                          <a:pt x="1131" y="184"/>
                        </a:lnTo>
                        <a:lnTo>
                          <a:pt x="1132" y="193"/>
                        </a:lnTo>
                        <a:lnTo>
                          <a:pt x="1127" y="200"/>
                        </a:lnTo>
                        <a:lnTo>
                          <a:pt x="1119" y="203"/>
                        </a:lnTo>
                        <a:lnTo>
                          <a:pt x="16" y="203"/>
                        </a:lnTo>
                        <a:lnTo>
                          <a:pt x="5" y="199"/>
                        </a:lnTo>
                        <a:lnTo>
                          <a:pt x="0" y="190"/>
                        </a:lnTo>
                        <a:lnTo>
                          <a:pt x="2" y="180"/>
                        </a:lnTo>
                        <a:lnTo>
                          <a:pt x="14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40" name="任意多边形 2168839"/>
                  <p:cNvSpPr/>
                  <p:nvPr/>
                </p:nvSpPr>
                <p:spPr>
                  <a:xfrm>
                    <a:off x="62" y="468"/>
                    <a:ext cx="377" cy="65"/>
                  </a:xfrm>
                  <a:custGeom>
                    <a:avLst/>
                    <a:gdLst/>
                    <a:ahLst/>
                    <a:cxnLst/>
                    <a:rect l="0" t="0" r="0" b="0"/>
                    <a:pathLst>
                      <a:path w="753" h="130">
                        <a:moveTo>
                          <a:pt x="102" y="0"/>
                        </a:moveTo>
                        <a:lnTo>
                          <a:pt x="718" y="0"/>
                        </a:lnTo>
                        <a:lnTo>
                          <a:pt x="753" y="130"/>
                        </a:lnTo>
                        <a:lnTo>
                          <a:pt x="0" y="130"/>
                        </a:lnTo>
                        <a:lnTo>
                          <a:pt x="10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41" name="任意多边形 2168840"/>
                  <p:cNvSpPr/>
                  <p:nvPr/>
                </p:nvSpPr>
                <p:spPr>
                  <a:xfrm>
                    <a:off x="451" y="468"/>
                    <a:ext cx="114" cy="65"/>
                  </a:xfrm>
                  <a:custGeom>
                    <a:avLst/>
                    <a:gdLst/>
                    <a:ahLst/>
                    <a:cxnLst/>
                    <a:rect l="0" t="0" r="0" b="0"/>
                    <a:pathLst>
                      <a:path w="228" h="130">
                        <a:moveTo>
                          <a:pt x="0" y="0"/>
                        </a:moveTo>
                        <a:lnTo>
                          <a:pt x="136" y="0"/>
                        </a:lnTo>
                        <a:lnTo>
                          <a:pt x="228" y="130"/>
                        </a:lnTo>
                        <a:lnTo>
                          <a:pt x="43" y="130"/>
                        </a:lnTo>
                        <a:lnTo>
                          <a:pt x="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sp>
              <p:nvSpPr>
                <p:cNvPr id="2168842" name="矩形 2168841"/>
                <p:cNvSpPr/>
                <p:nvPr/>
              </p:nvSpPr>
              <p:spPr>
                <a:xfrm>
                  <a:off x="159" y="198"/>
                  <a:ext cx="309" cy="245"/>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43" name="矩形 2168842"/>
                <p:cNvSpPr/>
                <p:nvPr/>
              </p:nvSpPr>
              <p:spPr>
                <a:xfrm>
                  <a:off x="202" y="232"/>
                  <a:ext cx="223" cy="169"/>
                </a:xfrm>
                <a:prstGeom prst="rect">
                  <a:avLst/>
                </a:prstGeom>
                <a:solidFill>
                  <a:srgbClr val="114FFB"/>
                </a:solidFill>
                <a:ln w="7938" cap="flat" cmpd="sng">
                  <a:solidFill>
                    <a:srgbClr val="000000"/>
                  </a:solidFill>
                  <a:prstDash val="solid"/>
                  <a:miter/>
                  <a:headEnd type="none" w="med" len="med"/>
                  <a:tailEnd type="none" w="med" len="med"/>
                </a:ln>
              </p:spPr>
              <p:txBody>
                <a:bodyPr/>
                <a:lstStyle/>
                <a:p>
                  <a:endParaRPr lang="zh-CN" altLang="en-US"/>
                </a:p>
              </p:txBody>
            </p:sp>
            <p:sp>
              <p:nvSpPr>
                <p:cNvPr id="2168844" name="矩形 2168843"/>
                <p:cNvSpPr/>
                <p:nvPr/>
              </p:nvSpPr>
              <p:spPr>
                <a:xfrm>
                  <a:off x="398" y="416"/>
                  <a:ext cx="28" cy="14"/>
                </a:xfrm>
                <a:prstGeom prst="rect">
                  <a:avLst/>
                </a:prstGeom>
                <a:solidFill>
                  <a:srgbClr val="000000"/>
                </a:solidFill>
                <a:ln w="9525">
                  <a:noFill/>
                </a:ln>
              </p:spPr>
              <p:txBody>
                <a:bodyPr/>
                <a:lstStyle/>
                <a:p>
                  <a:endParaRPr lang="zh-CN" altLang="en-US"/>
                </a:p>
              </p:txBody>
            </p:sp>
          </p:grpSp>
          <p:sp>
            <p:nvSpPr>
              <p:cNvPr id="2168845" name="矩形 2168844"/>
              <p:cNvSpPr/>
              <p:nvPr/>
            </p:nvSpPr>
            <p:spPr>
              <a:xfrm>
                <a:off x="602" y="39"/>
                <a:ext cx="157" cy="486"/>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46" name="矩形 2168845"/>
              <p:cNvSpPr/>
              <p:nvPr/>
            </p:nvSpPr>
            <p:spPr>
              <a:xfrm>
                <a:off x="642" y="82"/>
                <a:ext cx="95" cy="139"/>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47" name="矩形 2168846"/>
              <p:cNvSpPr/>
              <p:nvPr/>
            </p:nvSpPr>
            <p:spPr>
              <a:xfrm>
                <a:off x="735" y="220"/>
                <a:ext cx="5" cy="303"/>
              </a:xfrm>
              <a:prstGeom prst="rect">
                <a:avLst/>
              </a:prstGeom>
              <a:solidFill>
                <a:srgbClr val="000000"/>
              </a:solidFill>
              <a:ln w="9525">
                <a:noFill/>
              </a:ln>
            </p:spPr>
            <p:txBody>
              <a:bodyPr/>
              <a:lstStyle/>
              <a:p>
                <a:endParaRPr lang="zh-CN" altLang="en-US"/>
              </a:p>
            </p:txBody>
          </p:sp>
          <p:sp>
            <p:nvSpPr>
              <p:cNvPr id="2168848" name="矩形 2168847"/>
              <p:cNvSpPr/>
              <p:nvPr/>
            </p:nvSpPr>
            <p:spPr>
              <a:xfrm>
                <a:off x="653" y="121"/>
                <a:ext cx="28" cy="63"/>
              </a:xfrm>
              <a:prstGeom prst="rect">
                <a:avLst/>
              </a:prstGeom>
              <a:solidFill>
                <a:srgbClr val="C0C0C0"/>
              </a:solidFill>
              <a:ln w="9525">
                <a:noFill/>
              </a:ln>
            </p:spPr>
            <p:txBody>
              <a:bodyPr/>
              <a:lstStyle/>
              <a:p>
                <a:endParaRPr lang="zh-CN" altLang="en-US"/>
              </a:p>
            </p:txBody>
          </p:sp>
          <p:sp>
            <p:nvSpPr>
              <p:cNvPr id="2168849" name="矩形 2168848"/>
              <p:cNvSpPr/>
              <p:nvPr/>
            </p:nvSpPr>
            <p:spPr>
              <a:xfrm>
                <a:off x="664" y="83"/>
                <a:ext cx="6" cy="138"/>
              </a:xfrm>
              <a:prstGeom prst="rect">
                <a:avLst/>
              </a:prstGeom>
              <a:solidFill>
                <a:srgbClr val="000000"/>
              </a:solidFill>
              <a:ln w="9525">
                <a:noFill/>
              </a:ln>
            </p:spPr>
            <p:txBody>
              <a:bodyPr/>
              <a:lstStyle/>
              <a:p>
                <a:endParaRPr lang="zh-CN" altLang="en-US"/>
              </a:p>
            </p:txBody>
          </p:sp>
          <p:sp>
            <p:nvSpPr>
              <p:cNvPr id="2168850" name="矩形 2168849"/>
              <p:cNvSpPr/>
              <p:nvPr/>
            </p:nvSpPr>
            <p:spPr>
              <a:xfrm>
                <a:off x="718" y="109"/>
                <a:ext cx="17" cy="31"/>
              </a:xfrm>
              <a:prstGeom prst="rect">
                <a:avLst/>
              </a:prstGeom>
              <a:solidFill>
                <a:srgbClr val="C0C0C0"/>
              </a:solidFill>
              <a:ln w="9525">
                <a:noFill/>
              </a:ln>
            </p:spPr>
            <p:txBody>
              <a:bodyPr/>
              <a:lstStyle/>
              <a:p>
                <a:endParaRPr lang="zh-CN" altLang="en-US"/>
              </a:p>
            </p:txBody>
          </p:sp>
          <p:sp>
            <p:nvSpPr>
              <p:cNvPr id="2168851" name="矩形 2168850"/>
              <p:cNvSpPr/>
              <p:nvPr/>
            </p:nvSpPr>
            <p:spPr>
              <a:xfrm>
                <a:off x="718" y="164"/>
                <a:ext cx="16" cy="31"/>
              </a:xfrm>
              <a:prstGeom prst="rect">
                <a:avLst/>
              </a:prstGeom>
              <a:solidFill>
                <a:srgbClr val="C0C0C0"/>
              </a:solidFill>
              <a:ln w="9525">
                <a:noFill/>
              </a:ln>
            </p:spPr>
            <p:txBody>
              <a:bodyPr/>
              <a:lstStyle/>
              <a:p>
                <a:endParaRPr lang="zh-CN" altLang="en-US"/>
              </a:p>
            </p:txBody>
          </p:sp>
        </p:grpSp>
        <p:sp>
          <p:nvSpPr>
            <p:cNvPr id="2168852" name="文本框 2168851"/>
            <p:cNvSpPr txBox="1"/>
            <p:nvPr/>
          </p:nvSpPr>
          <p:spPr>
            <a:xfrm>
              <a:off x="818" y="1529"/>
              <a:ext cx="763" cy="371"/>
            </a:xfrm>
            <a:prstGeom prst="rect">
              <a:avLst/>
            </a:prstGeom>
            <a:noFill/>
            <a:ln w="9525">
              <a:noFill/>
            </a:ln>
          </p:spPr>
          <p:txBody>
            <a:bodyPr wrap="none" anchor="t" anchorCtr="0">
              <a:spAutoFit/>
            </a:bodyPr>
            <a:lstStyle/>
            <a:p>
              <a:pPr>
                <a:lnSpc>
                  <a:spcPct val="90000"/>
                </a:lnSpc>
              </a:pPr>
              <a:r>
                <a:rPr lang="zh-CN" altLang="en-US" sz="1800" dirty="0">
                  <a:solidFill>
                    <a:schemeClr val="tx1"/>
                  </a:solidFill>
                  <a:latin typeface="黑体" panose="02010609060101010101" pitchFamily="2" charset="-122"/>
                  <a:ea typeface="黑体" panose="02010609060101010101" pitchFamily="2" charset="-122"/>
                </a:rPr>
                <a:t>信源</a:t>
              </a:r>
              <a:r>
                <a:rPr lang="en-US" altLang="zh-CN" sz="1800">
                  <a:solidFill>
                    <a:schemeClr val="tx1"/>
                  </a:solidFill>
                  <a:latin typeface="黑体" panose="02010609060101010101" pitchFamily="2" charset="-122"/>
                  <a:ea typeface="黑体" panose="02010609060101010101" pitchFamily="2" charset="-122"/>
                </a:rPr>
                <a:t>(</a:t>
              </a:r>
              <a:r>
                <a:rPr lang="zh-CN" altLang="en-US" sz="1800" dirty="0">
                  <a:solidFill>
                    <a:schemeClr val="tx1"/>
                  </a:solidFill>
                  <a:latin typeface="黑体" panose="02010609060101010101" pitchFamily="2" charset="-122"/>
                  <a:ea typeface="黑体" panose="02010609060101010101" pitchFamily="2" charset="-122"/>
                </a:rPr>
                <a:t>信息</a:t>
              </a:r>
              <a:endParaRPr lang="zh-CN" altLang="en-US" sz="1800" dirty="0">
                <a:solidFill>
                  <a:schemeClr val="tx1"/>
                </a:solidFill>
                <a:latin typeface="黑体" panose="02010609060101010101" pitchFamily="2" charset="-122"/>
                <a:ea typeface="黑体" panose="02010609060101010101" pitchFamily="2" charset="-122"/>
              </a:endParaRPr>
            </a:p>
            <a:p>
              <a:pPr>
                <a:lnSpc>
                  <a:spcPct val="90000"/>
                </a:lnSpc>
              </a:pPr>
              <a:r>
                <a:rPr lang="zh-CN" altLang="en-US" sz="1800" dirty="0">
                  <a:solidFill>
                    <a:schemeClr val="tx1"/>
                  </a:solidFill>
                  <a:latin typeface="黑体" panose="02010609060101010101" pitchFamily="2" charset="-122"/>
                  <a:ea typeface="黑体" panose="02010609060101010101" pitchFamily="2" charset="-122"/>
                </a:rPr>
                <a:t>的发送者</a:t>
              </a:r>
              <a:r>
                <a:rPr lang="en-US" altLang="zh-CN" sz="1800">
                  <a:solidFill>
                    <a:schemeClr val="tx1"/>
                  </a:solidFill>
                  <a:latin typeface="黑体" panose="02010609060101010101" pitchFamily="2" charset="-122"/>
                  <a:ea typeface="黑体" panose="02010609060101010101" pitchFamily="2" charset="-122"/>
                </a:rPr>
                <a:t>)</a:t>
              </a:r>
              <a:endParaRPr lang="en-US" altLang="zh-CN" sz="1800">
                <a:solidFill>
                  <a:schemeClr val="tx1"/>
                </a:solidFill>
                <a:latin typeface="黑体" panose="02010609060101010101" pitchFamily="2" charset="-122"/>
                <a:ea typeface="黑体" panose="02010609060101010101" pitchFamily="2" charset="-122"/>
              </a:endParaRPr>
            </a:p>
          </p:txBody>
        </p:sp>
      </p:grpSp>
      <p:grpSp>
        <p:nvGrpSpPr>
          <p:cNvPr id="2168853" name="组合 2168852"/>
          <p:cNvGrpSpPr/>
          <p:nvPr/>
        </p:nvGrpSpPr>
        <p:grpSpPr>
          <a:xfrm>
            <a:off x="2816225" y="4071938"/>
            <a:ext cx="6213475" cy="1446212"/>
            <a:chOff x="865" y="2343"/>
            <a:chExt cx="3914" cy="911"/>
          </a:xfrm>
        </p:grpSpPr>
        <p:grpSp>
          <p:nvGrpSpPr>
            <p:cNvPr id="2168854" name="组合 2168853"/>
            <p:cNvGrpSpPr/>
            <p:nvPr/>
          </p:nvGrpSpPr>
          <p:grpSpPr>
            <a:xfrm>
              <a:off x="865" y="2343"/>
              <a:ext cx="3914" cy="911"/>
              <a:chOff x="865" y="2343"/>
              <a:chExt cx="3914" cy="911"/>
            </a:xfrm>
          </p:grpSpPr>
          <p:sp>
            <p:nvSpPr>
              <p:cNvPr id="2168855" name="矩形 2168854"/>
              <p:cNvSpPr/>
              <p:nvPr/>
            </p:nvSpPr>
            <p:spPr>
              <a:xfrm>
                <a:off x="4284" y="2801"/>
                <a:ext cx="38" cy="453"/>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sp>
            <p:nvSpPr>
              <p:cNvPr id="2168856" name="矩形 2168855"/>
              <p:cNvSpPr/>
              <p:nvPr/>
            </p:nvSpPr>
            <p:spPr>
              <a:xfrm>
                <a:off x="1203" y="2343"/>
                <a:ext cx="39" cy="453"/>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sp>
            <p:nvSpPr>
              <p:cNvPr id="2168857" name="矩形 2168856"/>
              <p:cNvSpPr/>
              <p:nvPr/>
            </p:nvSpPr>
            <p:spPr>
              <a:xfrm>
                <a:off x="865" y="2782"/>
                <a:ext cx="3914" cy="40"/>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grpSp>
        <p:sp>
          <p:nvSpPr>
            <p:cNvPr id="2168858" name="文本框 2168857"/>
            <p:cNvSpPr txBox="1"/>
            <p:nvPr/>
          </p:nvSpPr>
          <p:spPr>
            <a:xfrm>
              <a:off x="2222" y="2532"/>
              <a:ext cx="2083" cy="232"/>
            </a:xfrm>
            <a:prstGeom prst="rect">
              <a:avLst/>
            </a:prstGeom>
            <a:noFill/>
            <a:ln w="9525">
              <a:noFill/>
            </a:ln>
          </p:spPr>
          <p:txBody>
            <a:bodyPr wrap="none" anchor="t" anchorCtr="0">
              <a:spAutoFit/>
            </a:bodyPr>
            <a:lstStyle/>
            <a:p>
              <a:r>
                <a:rPr lang="zh-CN" altLang="en-US" sz="1800" dirty="0">
                  <a:solidFill>
                    <a:schemeClr val="tx1"/>
                  </a:solidFill>
                  <a:latin typeface="Times New Roman" panose="02020603050405020304" pitchFamily="18" charset="0"/>
                  <a:ea typeface="黑体" panose="02010609060101010101" pitchFamily="2" charset="-122"/>
                </a:rPr>
                <a:t>载体</a:t>
              </a:r>
              <a:r>
                <a:rPr lang="en-US" altLang="zh-CN" sz="1800">
                  <a:solidFill>
                    <a:schemeClr val="tx1"/>
                  </a:solidFill>
                  <a:latin typeface="Times New Roman" panose="02020603050405020304" pitchFamily="18" charset="0"/>
                  <a:ea typeface="黑体" panose="02010609060101010101" pitchFamily="2" charset="-122"/>
                </a:rPr>
                <a:t>(</a:t>
              </a:r>
              <a:r>
                <a:rPr lang="zh-CN" altLang="en-US" sz="1800" dirty="0">
                  <a:solidFill>
                    <a:schemeClr val="tx1"/>
                  </a:solidFill>
                  <a:latin typeface="Times New Roman" panose="02020603050405020304" pitchFamily="18" charset="0"/>
                  <a:ea typeface="黑体" panose="02010609060101010101" pitchFamily="2" charset="-122"/>
                </a:rPr>
                <a:t>传送信息的媒体</a:t>
              </a:r>
              <a:r>
                <a:rPr lang="en-US" altLang="zh-CN" sz="1800">
                  <a:solidFill>
                    <a:schemeClr val="tx1"/>
                  </a:solidFill>
                  <a:latin typeface="Times New Roman" panose="02020603050405020304" pitchFamily="18" charset="0"/>
                  <a:ea typeface="黑体" panose="02010609060101010101" pitchFamily="2" charset="-122"/>
                </a:rPr>
                <a:t>)</a:t>
              </a:r>
              <a:r>
                <a:rPr lang="zh-CN" altLang="en-US" sz="1800" dirty="0">
                  <a:solidFill>
                    <a:schemeClr val="tx1"/>
                  </a:solidFill>
                  <a:latin typeface="Times New Roman" panose="02020603050405020304" pitchFamily="18" charset="0"/>
                  <a:ea typeface="黑体" panose="02010609060101010101" pitchFamily="2" charset="-122"/>
                </a:rPr>
                <a:t>或者信道</a:t>
              </a:r>
              <a:endParaRPr lang="en-US" altLang="zh-CN" sz="1800">
                <a:solidFill>
                  <a:schemeClr val="tx1"/>
                </a:solidFill>
                <a:latin typeface="Times New Roman" panose="02020603050405020304" pitchFamily="18" charset="0"/>
                <a:ea typeface="黑体" panose="02010609060101010101" pitchFamily="2" charset="-122"/>
              </a:endParaRPr>
            </a:p>
          </p:txBody>
        </p:sp>
      </p:grpSp>
      <p:grpSp>
        <p:nvGrpSpPr>
          <p:cNvPr id="2168859" name="组合 2168858"/>
          <p:cNvGrpSpPr/>
          <p:nvPr/>
        </p:nvGrpSpPr>
        <p:grpSpPr>
          <a:xfrm>
            <a:off x="7780338" y="5138738"/>
            <a:ext cx="2078038" cy="1216025"/>
            <a:chOff x="3992" y="3015"/>
            <a:chExt cx="1309" cy="766"/>
          </a:xfrm>
        </p:grpSpPr>
        <p:grpSp>
          <p:nvGrpSpPr>
            <p:cNvPr id="2168860" name="组合 2168859"/>
            <p:cNvGrpSpPr/>
            <p:nvPr/>
          </p:nvGrpSpPr>
          <p:grpSpPr>
            <a:xfrm>
              <a:off x="3992" y="3209"/>
              <a:ext cx="698" cy="572"/>
              <a:chOff x="206" y="923"/>
              <a:chExt cx="567" cy="504"/>
            </a:xfrm>
          </p:grpSpPr>
          <p:grpSp>
            <p:nvGrpSpPr>
              <p:cNvPr id="2168861" name="组合 2168860"/>
              <p:cNvGrpSpPr/>
              <p:nvPr/>
            </p:nvGrpSpPr>
            <p:grpSpPr>
              <a:xfrm>
                <a:off x="228" y="1238"/>
                <a:ext cx="521" cy="161"/>
                <a:chOff x="228" y="1238"/>
                <a:chExt cx="521" cy="161"/>
              </a:xfrm>
            </p:grpSpPr>
            <p:sp>
              <p:nvSpPr>
                <p:cNvPr id="2168862" name="矩形 2168861"/>
                <p:cNvSpPr/>
                <p:nvPr/>
              </p:nvSpPr>
              <p:spPr>
                <a:xfrm>
                  <a:off x="228" y="1238"/>
                  <a:ext cx="521" cy="161"/>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63" name="矩形 2168862"/>
                <p:cNvSpPr/>
                <p:nvPr/>
              </p:nvSpPr>
              <p:spPr>
                <a:xfrm>
                  <a:off x="517" y="1266"/>
                  <a:ext cx="181" cy="74"/>
                </a:xfrm>
                <a:prstGeom prst="rect">
                  <a:avLst/>
                </a:prstGeom>
                <a:solidFill>
                  <a:srgbClr val="808080"/>
                </a:solidFill>
                <a:ln w="7938" cap="flat" cmpd="sng">
                  <a:solidFill>
                    <a:srgbClr val="000000"/>
                  </a:solidFill>
                  <a:prstDash val="solid"/>
                  <a:miter/>
                  <a:headEnd type="none" w="med" len="med"/>
                  <a:tailEnd type="none" w="med" len="med"/>
                </a:ln>
              </p:spPr>
              <p:txBody>
                <a:bodyPr/>
                <a:lstStyle/>
                <a:p>
                  <a:endParaRPr lang="zh-CN" altLang="en-US"/>
                </a:p>
              </p:txBody>
            </p:sp>
          </p:grpSp>
          <p:grpSp>
            <p:nvGrpSpPr>
              <p:cNvPr id="2168864" name="组合 2168863"/>
              <p:cNvGrpSpPr/>
              <p:nvPr/>
            </p:nvGrpSpPr>
            <p:grpSpPr>
              <a:xfrm>
                <a:off x="206" y="1326"/>
                <a:ext cx="567" cy="101"/>
                <a:chOff x="206" y="1326"/>
                <a:chExt cx="567" cy="101"/>
              </a:xfrm>
            </p:grpSpPr>
            <p:sp>
              <p:nvSpPr>
                <p:cNvPr id="2168865" name="任意多边形 2168864"/>
                <p:cNvSpPr/>
                <p:nvPr/>
              </p:nvSpPr>
              <p:spPr>
                <a:xfrm>
                  <a:off x="206" y="1326"/>
                  <a:ext cx="567" cy="101"/>
                </a:xfrm>
                <a:custGeom>
                  <a:avLst/>
                  <a:gdLst/>
                  <a:ahLst/>
                  <a:cxnLst/>
                  <a:rect l="0" t="0" r="0" b="0"/>
                  <a:pathLst>
                    <a:path w="1134" h="203">
                      <a:moveTo>
                        <a:pt x="142" y="0"/>
                      </a:moveTo>
                      <a:lnTo>
                        <a:pt x="996" y="0"/>
                      </a:lnTo>
                      <a:lnTo>
                        <a:pt x="1132" y="183"/>
                      </a:lnTo>
                      <a:lnTo>
                        <a:pt x="1134" y="192"/>
                      </a:lnTo>
                      <a:lnTo>
                        <a:pt x="1129" y="199"/>
                      </a:lnTo>
                      <a:lnTo>
                        <a:pt x="1120" y="203"/>
                      </a:lnTo>
                      <a:lnTo>
                        <a:pt x="17" y="203"/>
                      </a:lnTo>
                      <a:lnTo>
                        <a:pt x="7" y="198"/>
                      </a:lnTo>
                      <a:lnTo>
                        <a:pt x="0" y="189"/>
                      </a:lnTo>
                      <a:lnTo>
                        <a:pt x="3" y="179"/>
                      </a:lnTo>
                      <a:lnTo>
                        <a:pt x="14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66" name="任意多边形 2168865"/>
                <p:cNvSpPr/>
                <p:nvPr/>
              </p:nvSpPr>
              <p:spPr>
                <a:xfrm>
                  <a:off x="238" y="1347"/>
                  <a:ext cx="376" cy="65"/>
                </a:xfrm>
                <a:custGeom>
                  <a:avLst/>
                  <a:gdLst/>
                  <a:ahLst/>
                  <a:cxnLst/>
                  <a:rect l="0" t="0" r="0" b="0"/>
                  <a:pathLst>
                    <a:path w="753" h="129">
                      <a:moveTo>
                        <a:pt x="102" y="0"/>
                      </a:moveTo>
                      <a:lnTo>
                        <a:pt x="718" y="0"/>
                      </a:lnTo>
                      <a:lnTo>
                        <a:pt x="753" y="129"/>
                      </a:lnTo>
                      <a:lnTo>
                        <a:pt x="0" y="129"/>
                      </a:lnTo>
                      <a:lnTo>
                        <a:pt x="10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67" name="任意多边形 2168866"/>
                <p:cNvSpPr/>
                <p:nvPr/>
              </p:nvSpPr>
              <p:spPr>
                <a:xfrm>
                  <a:off x="626" y="1347"/>
                  <a:ext cx="114" cy="65"/>
                </a:xfrm>
                <a:custGeom>
                  <a:avLst/>
                  <a:gdLst/>
                  <a:ahLst/>
                  <a:cxnLst/>
                  <a:rect l="0" t="0" r="0" b="0"/>
                  <a:pathLst>
                    <a:path w="228" h="129">
                      <a:moveTo>
                        <a:pt x="0" y="0"/>
                      </a:moveTo>
                      <a:lnTo>
                        <a:pt x="134" y="0"/>
                      </a:lnTo>
                      <a:lnTo>
                        <a:pt x="228" y="129"/>
                      </a:lnTo>
                      <a:lnTo>
                        <a:pt x="43" y="129"/>
                      </a:lnTo>
                      <a:lnTo>
                        <a:pt x="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grpSp>
            <p:nvGrpSpPr>
              <p:cNvPr id="2168868" name="组合 2168867"/>
              <p:cNvGrpSpPr/>
              <p:nvPr/>
            </p:nvGrpSpPr>
            <p:grpSpPr>
              <a:xfrm>
                <a:off x="300" y="923"/>
                <a:ext cx="379" cy="311"/>
                <a:chOff x="300" y="923"/>
                <a:chExt cx="379" cy="311"/>
              </a:xfrm>
            </p:grpSpPr>
            <p:sp>
              <p:nvSpPr>
                <p:cNvPr id="2168869" name="矩形 2168868"/>
                <p:cNvSpPr/>
                <p:nvPr/>
              </p:nvSpPr>
              <p:spPr>
                <a:xfrm>
                  <a:off x="300" y="923"/>
                  <a:ext cx="379" cy="311"/>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70" name="矩形 2168869"/>
                <p:cNvSpPr/>
                <p:nvPr/>
              </p:nvSpPr>
              <p:spPr>
                <a:xfrm>
                  <a:off x="325" y="949"/>
                  <a:ext cx="329" cy="263"/>
                </a:xfrm>
                <a:prstGeom prst="rect">
                  <a:avLst/>
                </a:prstGeom>
                <a:solidFill>
                  <a:srgbClr val="114FFB"/>
                </a:solidFill>
                <a:ln w="7938" cap="flat" cmpd="sng">
                  <a:solidFill>
                    <a:srgbClr val="000000"/>
                  </a:solidFill>
                  <a:prstDash val="solid"/>
                  <a:miter/>
                  <a:headEnd type="none" w="med" len="med"/>
                  <a:tailEnd type="none" w="med" len="med"/>
                </a:ln>
              </p:spPr>
              <p:txBody>
                <a:bodyPr/>
                <a:lstStyle/>
                <a:p>
                  <a:endParaRPr lang="zh-CN" altLang="en-US"/>
                </a:p>
              </p:txBody>
            </p:sp>
            <p:sp>
              <p:nvSpPr>
                <p:cNvPr id="2168871" name="矩形 2168870"/>
                <p:cNvSpPr/>
                <p:nvPr/>
              </p:nvSpPr>
              <p:spPr>
                <a:xfrm>
                  <a:off x="606" y="949"/>
                  <a:ext cx="47" cy="263"/>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72" name="矩形 2168871"/>
                <p:cNvSpPr/>
                <p:nvPr/>
              </p:nvSpPr>
              <p:spPr>
                <a:xfrm>
                  <a:off x="617" y="963"/>
                  <a:ext cx="23" cy="18"/>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8873" name="椭圆 2168872"/>
                <p:cNvSpPr/>
                <p:nvPr/>
              </p:nvSpPr>
              <p:spPr>
                <a:xfrm>
                  <a:off x="619" y="1077"/>
                  <a:ext cx="18" cy="17"/>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74" name="椭圆 2168873"/>
                <p:cNvSpPr/>
                <p:nvPr/>
              </p:nvSpPr>
              <p:spPr>
                <a:xfrm>
                  <a:off x="619" y="1124"/>
                  <a:ext cx="18" cy="18"/>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8875" name="椭圆 2168874"/>
                <p:cNvSpPr/>
                <p:nvPr/>
              </p:nvSpPr>
              <p:spPr>
                <a:xfrm>
                  <a:off x="619" y="1170"/>
                  <a:ext cx="18" cy="17"/>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grpSp>
        <p:sp>
          <p:nvSpPr>
            <p:cNvPr id="2168876" name="文本框 2168875"/>
            <p:cNvSpPr txBox="1"/>
            <p:nvPr/>
          </p:nvSpPr>
          <p:spPr>
            <a:xfrm>
              <a:off x="4562" y="3015"/>
              <a:ext cx="739" cy="371"/>
            </a:xfrm>
            <a:prstGeom prst="rect">
              <a:avLst/>
            </a:prstGeom>
            <a:noFill/>
            <a:ln w="9525">
              <a:noFill/>
            </a:ln>
          </p:spPr>
          <p:txBody>
            <a:bodyPr wrap="none" anchor="t" anchorCtr="0">
              <a:spAutoFit/>
            </a:bodyPr>
            <a:lstStyle/>
            <a:p>
              <a:pPr>
                <a:lnSpc>
                  <a:spcPct val="90000"/>
                </a:lnSpc>
              </a:pPr>
              <a:r>
                <a:rPr lang="zh-CN" altLang="en-US" sz="1800" dirty="0">
                  <a:solidFill>
                    <a:schemeClr val="tx1"/>
                  </a:solidFill>
                  <a:latin typeface="Times New Roman" panose="02020603050405020304" pitchFamily="18" charset="0"/>
                  <a:ea typeface="黑体" panose="02010609060101010101" pitchFamily="2" charset="-122"/>
                </a:rPr>
                <a:t>信宿</a:t>
              </a:r>
              <a:r>
                <a:rPr lang="en-US" altLang="zh-CN" sz="1800">
                  <a:solidFill>
                    <a:schemeClr val="tx1"/>
                  </a:solidFill>
                  <a:latin typeface="Times New Roman" panose="02020603050405020304" pitchFamily="18" charset="0"/>
                  <a:ea typeface="黑体" panose="02010609060101010101" pitchFamily="2" charset="-122"/>
                </a:rPr>
                <a:t>(</a:t>
              </a:r>
              <a:r>
                <a:rPr lang="zh-CN" altLang="en-US" sz="1800" dirty="0">
                  <a:solidFill>
                    <a:schemeClr val="tx1"/>
                  </a:solidFill>
                  <a:latin typeface="Times New Roman" panose="02020603050405020304" pitchFamily="18" charset="0"/>
                  <a:ea typeface="黑体" panose="02010609060101010101" pitchFamily="2" charset="-122"/>
                </a:rPr>
                <a:t>信息</a:t>
              </a:r>
              <a:endParaRPr lang="zh-CN" altLang="en-US" sz="1800" dirty="0">
                <a:solidFill>
                  <a:schemeClr val="tx1"/>
                </a:solidFill>
                <a:latin typeface="Times New Roman" panose="02020603050405020304" pitchFamily="18" charset="0"/>
                <a:ea typeface="黑体" panose="02010609060101010101" pitchFamily="2" charset="-122"/>
              </a:endParaRPr>
            </a:p>
            <a:p>
              <a:pPr>
                <a:lnSpc>
                  <a:spcPct val="90000"/>
                </a:lnSpc>
              </a:pPr>
              <a:r>
                <a:rPr lang="zh-CN" altLang="en-US" sz="1800" dirty="0">
                  <a:solidFill>
                    <a:schemeClr val="tx1"/>
                  </a:solidFill>
                  <a:latin typeface="Times New Roman" panose="02020603050405020304" pitchFamily="18" charset="0"/>
                  <a:ea typeface="黑体" panose="02010609060101010101" pitchFamily="2" charset="-122"/>
                </a:rPr>
                <a:t>的接收者</a:t>
              </a:r>
              <a:r>
                <a:rPr lang="en-US" altLang="zh-CN" sz="1800">
                  <a:solidFill>
                    <a:schemeClr val="tx1"/>
                  </a:solidFill>
                  <a:latin typeface="Times New Roman" panose="02020603050405020304" pitchFamily="18" charset="0"/>
                  <a:ea typeface="黑体" panose="02010609060101010101" pitchFamily="2" charset="-122"/>
                </a:rPr>
                <a:t>)</a:t>
              </a:r>
              <a:endParaRPr lang="en-US" altLang="zh-CN" sz="1800">
                <a:solidFill>
                  <a:schemeClr val="tx1"/>
                </a:solidFill>
                <a:latin typeface="Times New Roman" panose="02020603050405020304" pitchFamily="18" charset="0"/>
                <a:ea typeface="黑体" panose="02010609060101010101" pitchFamily="2" charset="-122"/>
              </a:endParaRPr>
            </a:p>
          </p:txBody>
        </p:sp>
      </p:grpSp>
      <p:sp>
        <p:nvSpPr>
          <p:cNvPr id="2168877" name="任意多边形 2168876"/>
          <p:cNvSpPr/>
          <p:nvPr/>
        </p:nvSpPr>
        <p:spPr>
          <a:xfrm>
            <a:off x="5081588" y="2428875"/>
            <a:ext cx="4133850" cy="1905000"/>
          </a:xfrm>
          <a:custGeom>
            <a:avLst/>
            <a:gdLst/>
            <a:ahLst/>
            <a:cxnLst/>
            <a:rect l="0" t="0" r="0" b="0"/>
            <a:pathLst>
              <a:path w="2604" h="1200">
                <a:moveTo>
                  <a:pt x="0" y="0"/>
                </a:moveTo>
                <a:lnTo>
                  <a:pt x="2604" y="0"/>
                </a:lnTo>
                <a:lnTo>
                  <a:pt x="2604" y="1200"/>
                </a:lnTo>
              </a:path>
            </a:pathLst>
          </a:custGeom>
          <a:noFill/>
          <a:ln w="38100" cap="flat" cmpd="sng">
            <a:solidFill>
              <a:schemeClr val="tx1">
                <a:alpha val="100000"/>
              </a:schemeClr>
            </a:solidFill>
            <a:prstDash val="dash"/>
            <a:headEnd type="none" w="med" len="med"/>
            <a:tailEnd type="triangle" w="med" len="med"/>
          </a:ln>
        </p:spPr>
        <p:txBody>
          <a:bodyPr/>
          <a:lstStyle/>
          <a:p>
            <a:endParaRPr lang="zh-CN" altLang="en-US"/>
          </a:p>
        </p:txBody>
      </p:sp>
      <p:sp>
        <p:nvSpPr>
          <p:cNvPr id="2168878" name="矩形 2168877"/>
          <p:cNvSpPr/>
          <p:nvPr/>
        </p:nvSpPr>
        <p:spPr>
          <a:xfrm>
            <a:off x="3348038" y="4295775"/>
            <a:ext cx="74612" cy="3429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879" name="矩形 2168878"/>
          <p:cNvSpPr/>
          <p:nvPr/>
        </p:nvSpPr>
        <p:spPr>
          <a:xfrm>
            <a:off x="336708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880" name="矩形 2168879"/>
          <p:cNvSpPr/>
          <p:nvPr/>
        </p:nvSpPr>
        <p:spPr>
          <a:xfrm>
            <a:off x="386238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1" name="矩形 2168880"/>
          <p:cNvSpPr/>
          <p:nvPr/>
        </p:nvSpPr>
        <p:spPr>
          <a:xfrm>
            <a:off x="43767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2" name="矩形 2168881"/>
          <p:cNvSpPr/>
          <p:nvPr/>
        </p:nvSpPr>
        <p:spPr>
          <a:xfrm>
            <a:off x="48720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3" name="矩形 2168882"/>
          <p:cNvSpPr/>
          <p:nvPr/>
        </p:nvSpPr>
        <p:spPr>
          <a:xfrm>
            <a:off x="53673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4" name="矩形 2168883"/>
          <p:cNvSpPr/>
          <p:nvPr/>
        </p:nvSpPr>
        <p:spPr>
          <a:xfrm>
            <a:off x="58626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5" name="矩形 2168884"/>
          <p:cNvSpPr/>
          <p:nvPr/>
        </p:nvSpPr>
        <p:spPr>
          <a:xfrm>
            <a:off x="63579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6" name="矩形 2168885"/>
          <p:cNvSpPr/>
          <p:nvPr/>
        </p:nvSpPr>
        <p:spPr>
          <a:xfrm>
            <a:off x="683418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7" name="矩形 2168886"/>
          <p:cNvSpPr/>
          <p:nvPr/>
        </p:nvSpPr>
        <p:spPr>
          <a:xfrm>
            <a:off x="73104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8" name="矩形 2168887"/>
          <p:cNvSpPr/>
          <p:nvPr/>
        </p:nvSpPr>
        <p:spPr>
          <a:xfrm>
            <a:off x="7881938" y="4772025"/>
            <a:ext cx="400050" cy="7461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p>
            <a:pPr algn="ctr"/>
            <a:endParaRPr lang="zh-CN" altLang="en-US" b="0" dirty="0">
              <a:solidFill>
                <a:schemeClr val="bg1"/>
              </a:solidFill>
              <a:latin typeface="Times New Roman" panose="02020603050405020304" pitchFamily="18" charset="0"/>
              <a:ea typeface="宋体" panose="02010600030101010101" pitchFamily="2" charset="-122"/>
            </a:endParaRPr>
          </a:p>
        </p:txBody>
      </p:sp>
      <p:sp>
        <p:nvSpPr>
          <p:cNvPr id="2168889" name="矩形 2168888"/>
          <p:cNvSpPr/>
          <p:nvPr/>
        </p:nvSpPr>
        <p:spPr>
          <a:xfrm>
            <a:off x="8243888" y="4943475"/>
            <a:ext cx="74612" cy="3429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890" name="矩形 2168889"/>
          <p:cNvSpPr/>
          <p:nvPr/>
        </p:nvSpPr>
        <p:spPr>
          <a:xfrm>
            <a:off x="8243888" y="5362575"/>
            <a:ext cx="74612" cy="3429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891" name="矩形 2168890"/>
          <p:cNvSpPr/>
          <p:nvPr/>
        </p:nvSpPr>
        <p:spPr>
          <a:xfrm>
            <a:off x="3348038" y="3819525"/>
            <a:ext cx="74612" cy="3429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892" name="矩形 2168891"/>
          <p:cNvSpPr/>
          <p:nvPr/>
        </p:nvSpPr>
        <p:spPr>
          <a:xfrm>
            <a:off x="3348038" y="3362325"/>
            <a:ext cx="74612" cy="3429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2168945" name="文本框 2168944"/>
          <p:cNvSpPr txBox="1"/>
          <p:nvPr/>
        </p:nvSpPr>
        <p:spPr>
          <a:xfrm>
            <a:off x="3460750" y="3638550"/>
            <a:ext cx="2189163" cy="583565"/>
          </a:xfrm>
          <a:prstGeom prst="rect">
            <a:avLst/>
          </a:prstGeom>
          <a:solidFill>
            <a:schemeClr val="tx1"/>
          </a:solidFill>
          <a:ln w="9525">
            <a:noFill/>
          </a:ln>
        </p:spPr>
        <p:txBody>
          <a:bodyPr>
            <a:spAutoFit/>
          </a:bodyPr>
          <a:lstStyle/>
          <a:p>
            <a:r>
              <a:rPr lang="zh-CN" altLang="en-US" sz="1600" dirty="0">
                <a:solidFill>
                  <a:schemeClr val="bg1"/>
                </a:solidFill>
                <a:latin typeface="Arial" panose="020B0604020202020204" pitchFamily="34" charset="0"/>
                <a:ea typeface="宋体" panose="02010600030101010101" pitchFamily="2" charset="-122"/>
              </a:rPr>
              <a:t>编解码器</a:t>
            </a:r>
            <a:r>
              <a:rPr lang="en-US" altLang="zh-CN" sz="1600">
                <a:solidFill>
                  <a:schemeClr val="bg1"/>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编码</a:t>
            </a:r>
            <a:r>
              <a:rPr lang="en-US" altLang="zh-CN" sz="1600">
                <a:solidFill>
                  <a:schemeClr val="bg2"/>
                </a:solidFill>
                <a:latin typeface="Arial" panose="020B0604020202020204" pitchFamily="34" charset="0"/>
                <a:ea typeface="宋体" panose="02010600030101010101" pitchFamily="2" charset="-122"/>
              </a:rPr>
              <a:t>/</a:t>
            </a:r>
            <a:r>
              <a:rPr lang="zh-CN" altLang="en-US" sz="1600" dirty="0">
                <a:solidFill>
                  <a:schemeClr val="bg2"/>
                </a:solidFill>
                <a:latin typeface="Arial" panose="020B0604020202020204" pitchFamily="34" charset="0"/>
                <a:ea typeface="宋体" panose="02010600030101010101" pitchFamily="2" charset="-122"/>
              </a:rPr>
              <a:t>解码</a:t>
            </a:r>
            <a:r>
              <a:rPr lang="en-US" altLang="zh-CN" sz="1600">
                <a:solidFill>
                  <a:schemeClr val="bg1"/>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发送</a:t>
            </a:r>
            <a:r>
              <a:rPr lang="en-US" altLang="zh-CN" sz="1600">
                <a:solidFill>
                  <a:schemeClr val="bg2"/>
                </a:solidFill>
                <a:latin typeface="Arial" panose="020B0604020202020204" pitchFamily="34" charset="0"/>
                <a:ea typeface="宋体" panose="02010600030101010101" pitchFamily="2" charset="-122"/>
              </a:rPr>
              <a:t>/</a:t>
            </a:r>
            <a:r>
              <a:rPr lang="zh-CN" altLang="en-US" sz="1600" dirty="0">
                <a:solidFill>
                  <a:schemeClr val="bg2"/>
                </a:solidFill>
                <a:latin typeface="Arial" panose="020B0604020202020204" pitchFamily="34" charset="0"/>
                <a:ea typeface="宋体" panose="02010600030101010101" pitchFamily="2" charset="-122"/>
              </a:rPr>
              <a:t>接收</a:t>
            </a:r>
            <a:r>
              <a:rPr lang="en-US" altLang="zh-CN" sz="1600">
                <a:solidFill>
                  <a:schemeClr val="bg2"/>
                </a:solidFill>
                <a:latin typeface="Arial" panose="020B0604020202020204" pitchFamily="34" charset="0"/>
                <a:ea typeface="宋体" panose="02010600030101010101" pitchFamily="2" charset="-122"/>
              </a:rPr>
              <a:t>, </a:t>
            </a:r>
            <a:r>
              <a:rPr lang="zh-CN" altLang="en-US" sz="1600" dirty="0">
                <a:solidFill>
                  <a:schemeClr val="bg2"/>
                </a:solidFill>
                <a:latin typeface="Arial" panose="020B0604020202020204" pitchFamily="34" charset="0"/>
                <a:ea typeface="宋体" panose="02010600030101010101" pitchFamily="2" charset="-122"/>
              </a:rPr>
              <a:t>存储</a:t>
            </a:r>
            <a:r>
              <a:rPr lang="en-US" altLang="zh-CN" sz="1600">
                <a:solidFill>
                  <a:schemeClr val="bg2"/>
                </a:solidFill>
                <a:latin typeface="Arial" panose="020B0604020202020204" pitchFamily="34" charset="0"/>
                <a:ea typeface="宋体" panose="02010600030101010101" pitchFamily="2" charset="-122"/>
              </a:rPr>
              <a:t>/</a:t>
            </a:r>
            <a:r>
              <a:rPr lang="zh-CN" altLang="en-US" sz="1600" dirty="0">
                <a:solidFill>
                  <a:schemeClr val="bg2"/>
                </a:solidFill>
                <a:latin typeface="Arial" panose="020B0604020202020204" pitchFamily="34" charset="0"/>
                <a:ea typeface="宋体" panose="02010600030101010101" pitchFamily="2" charset="-122"/>
              </a:rPr>
              <a:t>转发</a:t>
            </a:r>
            <a:r>
              <a:rPr lang="en-US" altLang="zh-CN" sz="1600">
                <a:solidFill>
                  <a:schemeClr val="bg1"/>
                </a:solidFill>
                <a:latin typeface="Arial" panose="020B0604020202020204" pitchFamily="34" charset="0"/>
                <a:ea typeface="宋体" panose="02010600030101010101" pitchFamily="2" charset="-122"/>
              </a:rPr>
              <a:t>)</a:t>
            </a:r>
            <a:endParaRPr lang="en-US" altLang="zh-CN" sz="1600">
              <a:solidFill>
                <a:schemeClr val="bg1"/>
              </a:solidFill>
              <a:latin typeface="Arial" panose="020B0604020202020204" pitchFamily="34" charset="0"/>
              <a:ea typeface="宋体" panose="02010600030101010101" pitchFamily="2" charset="-122"/>
            </a:endParaRPr>
          </a:p>
        </p:txBody>
      </p:sp>
      <p:sp>
        <p:nvSpPr>
          <p:cNvPr id="2168947" name="文本框 2168946"/>
          <p:cNvSpPr txBox="1"/>
          <p:nvPr/>
        </p:nvSpPr>
        <p:spPr>
          <a:xfrm>
            <a:off x="5897563" y="5162550"/>
            <a:ext cx="2306637" cy="583565"/>
          </a:xfrm>
          <a:prstGeom prst="rect">
            <a:avLst/>
          </a:prstGeom>
          <a:solidFill>
            <a:schemeClr val="tx1"/>
          </a:solidFill>
          <a:ln w="9525">
            <a:noFill/>
          </a:ln>
        </p:spPr>
        <p:txBody>
          <a:bodyPr>
            <a:spAutoFit/>
          </a:bodyPr>
          <a:lstStyle/>
          <a:p>
            <a:r>
              <a:rPr lang="zh-CN" altLang="en-US" sz="1600" dirty="0">
                <a:solidFill>
                  <a:schemeClr val="bg1"/>
                </a:solidFill>
                <a:latin typeface="Arial" panose="020B0604020202020204" pitchFamily="34" charset="0"/>
                <a:ea typeface="宋体" panose="02010600030101010101" pitchFamily="2" charset="-122"/>
              </a:rPr>
              <a:t>编解码器</a:t>
            </a:r>
            <a:r>
              <a:rPr lang="en-US" altLang="zh-CN" sz="1600">
                <a:solidFill>
                  <a:schemeClr val="bg1"/>
                </a:solidFill>
                <a:latin typeface="Arial" panose="020B0604020202020204" pitchFamily="34" charset="0"/>
                <a:ea typeface="宋体" panose="02010600030101010101" pitchFamily="2" charset="-122"/>
              </a:rPr>
              <a:t>(</a:t>
            </a:r>
            <a:r>
              <a:rPr lang="zh-CN" altLang="en-US" sz="1600" dirty="0">
                <a:solidFill>
                  <a:schemeClr val="bg2"/>
                </a:solidFill>
                <a:latin typeface="Arial" panose="020B0604020202020204" pitchFamily="34" charset="0"/>
                <a:ea typeface="宋体" panose="02010600030101010101" pitchFamily="2" charset="-122"/>
              </a:rPr>
              <a:t>发送</a:t>
            </a:r>
            <a:r>
              <a:rPr lang="en-US" altLang="zh-CN" sz="1600">
                <a:solidFill>
                  <a:schemeClr val="bg2"/>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接收</a:t>
            </a:r>
            <a:r>
              <a:rPr lang="en-US" altLang="zh-CN" sz="1600">
                <a:solidFill>
                  <a:schemeClr val="bg1"/>
                </a:solidFill>
                <a:latin typeface="Arial" panose="020B0604020202020204" pitchFamily="34" charset="0"/>
                <a:ea typeface="宋体" panose="02010600030101010101" pitchFamily="2" charset="-122"/>
              </a:rPr>
              <a:t>,</a:t>
            </a:r>
            <a:r>
              <a:rPr lang="zh-CN" altLang="en-US" sz="1600" dirty="0">
                <a:solidFill>
                  <a:schemeClr val="bg2"/>
                </a:solidFill>
                <a:latin typeface="Arial" panose="020B0604020202020204" pitchFamily="34" charset="0"/>
                <a:ea typeface="宋体" panose="02010600030101010101" pitchFamily="2" charset="-122"/>
              </a:rPr>
              <a:t>编码</a:t>
            </a:r>
            <a:r>
              <a:rPr lang="en-US" altLang="zh-CN" sz="1600">
                <a:solidFill>
                  <a:schemeClr val="bg2"/>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解码</a:t>
            </a:r>
            <a:r>
              <a:rPr lang="en-US" altLang="zh-CN" sz="1600">
                <a:solidFill>
                  <a:schemeClr val="bg2"/>
                </a:solidFill>
                <a:latin typeface="Arial" panose="020B0604020202020204" pitchFamily="34" charset="0"/>
                <a:ea typeface="宋体" panose="02010600030101010101" pitchFamily="2" charset="-122"/>
              </a:rPr>
              <a:t>,</a:t>
            </a:r>
            <a:r>
              <a:rPr lang="en-US" altLang="zh-CN" sz="160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存储</a:t>
            </a:r>
            <a:r>
              <a:rPr lang="en-US" altLang="zh-CN" sz="1600">
                <a:solidFill>
                  <a:schemeClr val="bg1"/>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转发</a:t>
            </a:r>
            <a:r>
              <a:rPr lang="en-US" altLang="zh-CN" sz="1600">
                <a:solidFill>
                  <a:schemeClr val="bg1"/>
                </a:solidFill>
                <a:latin typeface="Arial" panose="020B0604020202020204" pitchFamily="34" charset="0"/>
                <a:ea typeface="宋体" panose="02010600030101010101" pitchFamily="2" charset="-122"/>
              </a:rPr>
              <a:t>)</a:t>
            </a:r>
            <a:endParaRPr lang="en-US" altLang="zh-CN" sz="1600">
              <a:solidFill>
                <a:schemeClr val="bg1"/>
              </a:solidFill>
              <a:latin typeface="Arial" panose="020B0604020202020204" pitchFamily="34" charset="0"/>
              <a:ea typeface="宋体" panose="02010600030101010101" pitchFamily="2" charset="-122"/>
            </a:endParaRPr>
          </a:p>
        </p:txBody>
      </p:sp>
      <p:sp>
        <p:nvSpPr>
          <p:cNvPr id="2168969" name="文本框 2168968"/>
          <p:cNvSpPr txBox="1"/>
          <p:nvPr/>
        </p:nvSpPr>
        <p:spPr>
          <a:xfrm>
            <a:off x="1747838" y="968375"/>
            <a:ext cx="8717280" cy="829945"/>
          </a:xfrm>
          <a:prstGeom prst="rect">
            <a:avLst/>
          </a:prstGeom>
          <a:noFill/>
          <a:ln w="9525">
            <a:noFill/>
          </a:ln>
        </p:spPr>
        <p:txBody>
          <a:bodyPr wrap="none" anchor="t" anchorCtr="0">
            <a:spAutoFit/>
          </a:bodyPr>
          <a:lstStyle/>
          <a:p>
            <a:r>
              <a:rPr lang="zh-CN" altLang="en-US" sz="2400" dirty="0">
                <a:solidFill>
                  <a:schemeClr val="tx1"/>
                </a:solidFill>
                <a:latin typeface="楷体" panose="02010609060101010101" charset="-122"/>
                <a:ea typeface="楷体" panose="02010609060101010101" charset="-122"/>
                <a:cs typeface="楷体" panose="02010609060101010101" charset="-122"/>
              </a:rPr>
              <a:t>信源、信宿、信道</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r>
              <a:rPr lang="zh-CN" altLang="en-US" sz="2400" dirty="0">
                <a:solidFill>
                  <a:schemeClr val="tx1"/>
                </a:solidFill>
                <a:latin typeface="楷体" panose="02010609060101010101" charset="-122"/>
                <a:ea typeface="楷体" panose="02010609060101010101" charset="-122"/>
                <a:cs typeface="楷体" panose="02010609060101010101" charset="-122"/>
              </a:rPr>
              <a:t>信号的编码</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发送</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传输</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接收</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解码</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存储</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转发</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再编码</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再发送</a:t>
            </a:r>
            <a:r>
              <a:rPr lang="en-US" altLang="zh-CN" sz="2400">
                <a:solidFill>
                  <a:schemeClr val="tx1"/>
                </a:solidFill>
                <a:latin typeface="楷体" panose="02010609060101010101" charset="-122"/>
                <a:ea typeface="楷体" panose="02010609060101010101" charset="-122"/>
                <a:cs typeface="楷体" panose="02010609060101010101" charset="-122"/>
              </a:rPr>
              <a:t>)</a:t>
            </a:r>
            <a:endParaRPr lang="en-US" altLang="zh-CN" sz="2400">
              <a:solidFill>
                <a:schemeClr val="tx1"/>
              </a:solidFill>
              <a:latin typeface="楷体" panose="02010609060101010101" charset="-122"/>
              <a:ea typeface="楷体" panose="02010609060101010101" charset="-122"/>
              <a:cs typeface="楷体" panose="02010609060101010101" charset="-122"/>
            </a:endParaRPr>
          </a:p>
        </p:txBody>
      </p:sp>
      <p:pic>
        <p:nvPicPr>
          <p:cNvPr id="64" name="图片 6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68834"/>
                                        </p:tgtEl>
                                        <p:attrNameLst>
                                          <p:attrName>style.visibility</p:attrName>
                                        </p:attrNameLst>
                                      </p:cBhvr>
                                      <p:to>
                                        <p:strVal val="visible"/>
                                      </p:to>
                                    </p:set>
                                    <p:anim calcmode="lin" valueType="num">
                                      <p:cBhvr additive="base">
                                        <p:cTn id="7" dur="500" fill="hold"/>
                                        <p:tgtEl>
                                          <p:spTgt spid="2168834"/>
                                        </p:tgtEl>
                                        <p:attrNameLst>
                                          <p:attrName>ppt_x</p:attrName>
                                        </p:attrNameLst>
                                      </p:cBhvr>
                                      <p:tavLst>
                                        <p:tav tm="0">
                                          <p:val>
                                            <p:strVal val="#ppt_x"/>
                                          </p:val>
                                        </p:tav>
                                        <p:tav tm="100000">
                                          <p:val>
                                            <p:strVal val="#ppt_x"/>
                                          </p:val>
                                        </p:tav>
                                      </p:tavLst>
                                    </p:anim>
                                    <p:anim calcmode="lin" valueType="num">
                                      <p:cBhvr additive="base">
                                        <p:cTn id="8" dur="500" fill="hold"/>
                                        <p:tgtEl>
                                          <p:spTgt spid="21688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68859"/>
                                        </p:tgtEl>
                                        <p:attrNameLst>
                                          <p:attrName>style.visibility</p:attrName>
                                        </p:attrNameLst>
                                      </p:cBhvr>
                                      <p:to>
                                        <p:strVal val="visible"/>
                                      </p:to>
                                    </p:set>
                                    <p:anim calcmode="lin" valueType="num">
                                      <p:cBhvr additive="base">
                                        <p:cTn id="13" dur="500" fill="hold"/>
                                        <p:tgtEl>
                                          <p:spTgt spid="2168859"/>
                                        </p:tgtEl>
                                        <p:attrNameLst>
                                          <p:attrName>ppt_x</p:attrName>
                                        </p:attrNameLst>
                                      </p:cBhvr>
                                      <p:tavLst>
                                        <p:tav tm="0">
                                          <p:val>
                                            <p:strVal val="#ppt_x"/>
                                          </p:val>
                                        </p:tav>
                                        <p:tav tm="100000">
                                          <p:val>
                                            <p:strVal val="#ppt_x"/>
                                          </p:val>
                                        </p:tav>
                                      </p:tavLst>
                                    </p:anim>
                                    <p:anim calcmode="lin" valueType="num">
                                      <p:cBhvr additive="base">
                                        <p:cTn id="14" dur="500" fill="hold"/>
                                        <p:tgtEl>
                                          <p:spTgt spid="21688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168877"/>
                                        </p:tgtEl>
                                        <p:attrNameLst>
                                          <p:attrName>style.visibility</p:attrName>
                                        </p:attrNameLst>
                                      </p:cBhvr>
                                      <p:to>
                                        <p:strVal val="visible"/>
                                      </p:to>
                                    </p:set>
                                    <p:animEffect transition="in" filter="dissolve">
                                      <p:cBhvr>
                                        <p:cTn id="19" dur="500"/>
                                        <p:tgtEl>
                                          <p:spTgt spid="2168877"/>
                                        </p:tgtEl>
                                      </p:cBhvr>
                                    </p:animEffect>
                                  </p:childTnLst>
                                  <p:subTnLst>
                                    <p:set>
                                      <p:cBhvr override="childStyle">
                                        <p:cTn dur="1" fill="hold" display="0" masterRel="nextClick" afterEffect="1"/>
                                        <p:tgtEl>
                                          <p:spTgt spid="216887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168853"/>
                                        </p:tgtEl>
                                        <p:attrNameLst>
                                          <p:attrName>style.visibility</p:attrName>
                                        </p:attrNameLst>
                                      </p:cBhvr>
                                      <p:to>
                                        <p:strVal val="visible"/>
                                      </p:to>
                                    </p:set>
                                    <p:animEffect transition="in" filter="dissolve">
                                      <p:cBhvr>
                                        <p:cTn id="24" dur="500"/>
                                        <p:tgtEl>
                                          <p:spTgt spid="216885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68945"/>
                                        </p:tgtEl>
                                        <p:attrNameLst>
                                          <p:attrName>style.visibility</p:attrName>
                                        </p:attrNameLst>
                                      </p:cBhvr>
                                      <p:to>
                                        <p:strVal val="visible"/>
                                      </p:to>
                                    </p:set>
                                    <p:anim calcmode="lin" valueType="num">
                                      <p:cBhvr additive="base">
                                        <p:cTn id="29" dur="500" fill="hold"/>
                                        <p:tgtEl>
                                          <p:spTgt spid="2168945"/>
                                        </p:tgtEl>
                                        <p:attrNameLst>
                                          <p:attrName>ppt_x</p:attrName>
                                        </p:attrNameLst>
                                      </p:cBhvr>
                                      <p:tavLst>
                                        <p:tav tm="0">
                                          <p:val>
                                            <p:strVal val="#ppt_x"/>
                                          </p:val>
                                        </p:tav>
                                        <p:tav tm="100000">
                                          <p:val>
                                            <p:strVal val="#ppt_x"/>
                                          </p:val>
                                        </p:tav>
                                      </p:tavLst>
                                    </p:anim>
                                    <p:anim calcmode="lin" valueType="num">
                                      <p:cBhvr additive="base">
                                        <p:cTn id="30" dur="500" fill="hold"/>
                                        <p:tgtEl>
                                          <p:spTgt spid="216894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68947"/>
                                        </p:tgtEl>
                                        <p:attrNameLst>
                                          <p:attrName>style.visibility</p:attrName>
                                        </p:attrNameLst>
                                      </p:cBhvr>
                                      <p:to>
                                        <p:strVal val="visible"/>
                                      </p:to>
                                    </p:set>
                                    <p:anim calcmode="lin" valueType="num">
                                      <p:cBhvr additive="base">
                                        <p:cTn id="33" dur="500" fill="hold"/>
                                        <p:tgtEl>
                                          <p:spTgt spid="2168947"/>
                                        </p:tgtEl>
                                        <p:attrNameLst>
                                          <p:attrName>ppt_x</p:attrName>
                                        </p:attrNameLst>
                                      </p:cBhvr>
                                      <p:tavLst>
                                        <p:tav tm="0">
                                          <p:val>
                                            <p:strVal val="#ppt_x"/>
                                          </p:val>
                                        </p:tav>
                                        <p:tav tm="100000">
                                          <p:val>
                                            <p:strVal val="#ppt_x"/>
                                          </p:val>
                                        </p:tav>
                                      </p:tavLst>
                                    </p:anim>
                                    <p:anim calcmode="lin" valueType="num">
                                      <p:cBhvr additive="base">
                                        <p:cTn id="34" dur="500" fill="hold"/>
                                        <p:tgtEl>
                                          <p:spTgt spid="21689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168892"/>
                                        </p:tgtEl>
                                        <p:attrNameLst>
                                          <p:attrName>style.visibility</p:attrName>
                                        </p:attrNameLst>
                                      </p:cBhvr>
                                      <p:to>
                                        <p:strVal val="visible"/>
                                      </p:to>
                                    </p:set>
                                  </p:childTnLst>
                                  <p:subTnLst>
                                    <p:animClr clrSpc="rgb" dir="cw">
                                      <p:cBhvr override="childStyle">
                                        <p:cTn dur="1" fill="hold" display="0" masterRel="nextClick" afterEffect="1"/>
                                        <p:tgtEl>
                                          <p:spTgt spid="2168892"/>
                                        </p:tgtEl>
                                        <p:attrNameLst>
                                          <p:attrName>ppt_c</p:attrName>
                                        </p:attrNameLst>
                                      </p:cBhvr>
                                      <p:to>
                                        <a:srgbClr val="CC0000"/>
                                      </p:to>
                                    </p:animClr>
                                  </p:sub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499"/>
                                          </p:stCondLst>
                                        </p:cTn>
                                        <p:tgtEl>
                                          <p:spTgt spid="2168891"/>
                                        </p:tgtEl>
                                        <p:attrNameLst>
                                          <p:attrName>style.visibility</p:attrName>
                                        </p:attrNameLst>
                                      </p:cBhvr>
                                      <p:to>
                                        <p:strVal val="visible"/>
                                      </p:to>
                                    </p:set>
                                  </p:childTnLst>
                                  <p:subTnLst>
                                    <p:animClr clrSpc="rgb" dir="cw">
                                      <p:cBhvr override="childStyle">
                                        <p:cTn dur="1" fill="hold" display="0" masterRel="nextClick" afterEffect="1"/>
                                        <p:tgtEl>
                                          <p:spTgt spid="2168891"/>
                                        </p:tgtEl>
                                        <p:attrNameLst>
                                          <p:attrName>ppt_c</p:attrName>
                                        </p:attrNameLst>
                                      </p:cBhvr>
                                      <p:to>
                                        <a:srgbClr val="CC0000"/>
                                      </p:to>
                                    </p:animClr>
                                  </p:sub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499"/>
                                          </p:stCondLst>
                                        </p:cTn>
                                        <p:tgtEl>
                                          <p:spTgt spid="2168878"/>
                                        </p:tgtEl>
                                        <p:attrNameLst>
                                          <p:attrName>style.visibility</p:attrName>
                                        </p:attrNameLst>
                                      </p:cBhvr>
                                      <p:to>
                                        <p:strVal val="visible"/>
                                      </p:to>
                                    </p:set>
                                  </p:childTnLst>
                                  <p:subTnLst>
                                    <p:animClr clrSpc="rgb" dir="cw">
                                      <p:cBhvr override="childStyle">
                                        <p:cTn dur="1" fill="hold" display="0" masterRel="nextClick" afterEffect="1"/>
                                        <p:tgtEl>
                                          <p:spTgt spid="2168878"/>
                                        </p:tgtEl>
                                        <p:attrNameLst>
                                          <p:attrName>ppt_c</p:attrName>
                                        </p:attrNameLst>
                                      </p:cBhvr>
                                      <p:to>
                                        <a:srgbClr val="CC0000"/>
                                      </p:to>
                                    </p:animClr>
                                  </p:subTnLst>
                                </p:cTn>
                              </p:par>
                            </p:childTnLst>
                          </p:cTn>
                        </p:par>
                        <p:par>
                          <p:cTn id="45" fill="hold">
                            <p:stCondLst>
                              <p:cond delay="1500"/>
                            </p:stCondLst>
                            <p:childTnLst>
                              <p:par>
                                <p:cTn id="46" presetID="1" presetClass="entr" presetSubtype="0" fill="hold" nodeType="afterEffect">
                                  <p:stCondLst>
                                    <p:cond delay="0"/>
                                  </p:stCondLst>
                                  <p:childTnLst>
                                    <p:set>
                                      <p:cBhvr>
                                        <p:cTn id="47" dur="1" fill="hold">
                                          <p:stCondLst>
                                            <p:cond delay="499"/>
                                          </p:stCondLst>
                                        </p:cTn>
                                        <p:tgtEl>
                                          <p:spTgt spid="2168879"/>
                                        </p:tgtEl>
                                        <p:attrNameLst>
                                          <p:attrName>style.visibility</p:attrName>
                                        </p:attrNameLst>
                                      </p:cBhvr>
                                      <p:to>
                                        <p:strVal val="visible"/>
                                      </p:to>
                                    </p:set>
                                  </p:childTnLst>
                                  <p:subTnLst>
                                    <p:animClr clrSpc="rgb" dir="cw">
                                      <p:cBhvr override="childStyle">
                                        <p:cTn dur="1" fill="hold" display="0" masterRel="nextClick" afterEffect="1"/>
                                        <p:tgtEl>
                                          <p:spTgt spid="2168879"/>
                                        </p:tgtEl>
                                        <p:attrNameLst>
                                          <p:attrName>ppt_c</p:attrName>
                                        </p:attrNameLst>
                                      </p:cBhvr>
                                      <p:to>
                                        <a:srgbClr val="CC0000"/>
                                      </p:to>
                                    </p:animClr>
                                  </p:sub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499"/>
                                          </p:stCondLst>
                                        </p:cTn>
                                        <p:tgtEl>
                                          <p:spTgt spid="2168880"/>
                                        </p:tgtEl>
                                        <p:attrNameLst>
                                          <p:attrName>style.visibility</p:attrName>
                                        </p:attrNameLst>
                                      </p:cBhvr>
                                      <p:to>
                                        <p:strVal val="visible"/>
                                      </p:to>
                                    </p:set>
                                  </p:childTnLst>
                                  <p:subTnLst>
                                    <p:animClr clrSpc="rgb" dir="cw">
                                      <p:cBhvr override="childStyle">
                                        <p:cTn dur="1" fill="hold" display="0" masterRel="nextClick" afterEffect="1"/>
                                        <p:tgtEl>
                                          <p:spTgt spid="2168880"/>
                                        </p:tgtEl>
                                        <p:attrNameLst>
                                          <p:attrName>ppt_c</p:attrName>
                                        </p:attrNameLst>
                                      </p:cBhvr>
                                      <p:to>
                                        <a:srgbClr val="CC0000"/>
                                      </p:to>
                                    </p:animClr>
                                  </p:subTnLst>
                                </p:cTn>
                              </p:par>
                            </p:childTnLst>
                          </p:cTn>
                        </p:par>
                        <p:par>
                          <p:cTn id="51" fill="hold">
                            <p:stCondLst>
                              <p:cond delay="2500"/>
                            </p:stCondLst>
                            <p:childTnLst>
                              <p:par>
                                <p:cTn id="52" presetID="1" presetClass="entr" presetSubtype="0" fill="hold" grpId="0" nodeType="afterEffect">
                                  <p:stCondLst>
                                    <p:cond delay="0"/>
                                  </p:stCondLst>
                                  <p:childTnLst>
                                    <p:set>
                                      <p:cBhvr>
                                        <p:cTn id="53" dur="1" fill="hold">
                                          <p:stCondLst>
                                            <p:cond delay="499"/>
                                          </p:stCondLst>
                                        </p:cTn>
                                        <p:tgtEl>
                                          <p:spTgt spid="2168881"/>
                                        </p:tgtEl>
                                        <p:attrNameLst>
                                          <p:attrName>style.visibility</p:attrName>
                                        </p:attrNameLst>
                                      </p:cBhvr>
                                      <p:to>
                                        <p:strVal val="visible"/>
                                      </p:to>
                                    </p:set>
                                  </p:childTnLst>
                                  <p:subTnLst>
                                    <p:animClr clrSpc="rgb" dir="cw">
                                      <p:cBhvr override="childStyle">
                                        <p:cTn dur="1" fill="hold" display="0" masterRel="nextClick" afterEffect="1"/>
                                        <p:tgtEl>
                                          <p:spTgt spid="2168881"/>
                                        </p:tgtEl>
                                        <p:attrNameLst>
                                          <p:attrName>ppt_c</p:attrName>
                                        </p:attrNameLst>
                                      </p:cBhvr>
                                      <p:to>
                                        <a:srgbClr val="CC0000"/>
                                      </p:to>
                                    </p:animClr>
                                  </p:subTnLst>
                                </p:cTn>
                              </p:par>
                            </p:childTnLst>
                          </p:cTn>
                        </p:par>
                        <p:par>
                          <p:cTn id="54" fill="hold">
                            <p:stCondLst>
                              <p:cond delay="3000"/>
                            </p:stCondLst>
                            <p:childTnLst>
                              <p:par>
                                <p:cTn id="55" presetID="1" presetClass="entr" presetSubtype="0" fill="hold" grpId="0" nodeType="afterEffect">
                                  <p:stCondLst>
                                    <p:cond delay="0"/>
                                  </p:stCondLst>
                                  <p:childTnLst>
                                    <p:set>
                                      <p:cBhvr>
                                        <p:cTn id="56" dur="1" fill="hold">
                                          <p:stCondLst>
                                            <p:cond delay="499"/>
                                          </p:stCondLst>
                                        </p:cTn>
                                        <p:tgtEl>
                                          <p:spTgt spid="2168882"/>
                                        </p:tgtEl>
                                        <p:attrNameLst>
                                          <p:attrName>style.visibility</p:attrName>
                                        </p:attrNameLst>
                                      </p:cBhvr>
                                      <p:to>
                                        <p:strVal val="visible"/>
                                      </p:to>
                                    </p:set>
                                  </p:childTnLst>
                                  <p:subTnLst>
                                    <p:animClr clrSpc="rgb" dir="cw">
                                      <p:cBhvr override="childStyle">
                                        <p:cTn dur="1" fill="hold" display="0" masterRel="nextClick" afterEffect="1"/>
                                        <p:tgtEl>
                                          <p:spTgt spid="2168882"/>
                                        </p:tgtEl>
                                        <p:attrNameLst>
                                          <p:attrName>ppt_c</p:attrName>
                                        </p:attrNameLst>
                                      </p:cBhvr>
                                      <p:to>
                                        <a:srgbClr val="CC0000"/>
                                      </p:to>
                                    </p:animClr>
                                  </p:sub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499"/>
                                          </p:stCondLst>
                                        </p:cTn>
                                        <p:tgtEl>
                                          <p:spTgt spid="2168883"/>
                                        </p:tgtEl>
                                        <p:attrNameLst>
                                          <p:attrName>style.visibility</p:attrName>
                                        </p:attrNameLst>
                                      </p:cBhvr>
                                      <p:to>
                                        <p:strVal val="visible"/>
                                      </p:to>
                                    </p:set>
                                  </p:childTnLst>
                                  <p:subTnLst>
                                    <p:animClr clrSpc="rgb" dir="cw">
                                      <p:cBhvr override="childStyle">
                                        <p:cTn dur="1" fill="hold" display="0" masterRel="nextClick" afterEffect="1"/>
                                        <p:tgtEl>
                                          <p:spTgt spid="2168883"/>
                                        </p:tgtEl>
                                        <p:attrNameLst>
                                          <p:attrName>ppt_c</p:attrName>
                                        </p:attrNameLst>
                                      </p:cBhvr>
                                      <p:to>
                                        <a:srgbClr val="CC0000"/>
                                      </p:to>
                                    </p:animClr>
                                  </p:subTnLst>
                                </p:cTn>
                              </p:par>
                            </p:childTnLst>
                          </p:cTn>
                        </p:par>
                        <p:par>
                          <p:cTn id="60" fill="hold">
                            <p:stCondLst>
                              <p:cond delay="4000"/>
                            </p:stCondLst>
                            <p:childTnLst>
                              <p:par>
                                <p:cTn id="61" presetID="1" presetClass="entr" presetSubtype="0" fill="hold" grpId="0" nodeType="afterEffect">
                                  <p:stCondLst>
                                    <p:cond delay="0"/>
                                  </p:stCondLst>
                                  <p:childTnLst>
                                    <p:set>
                                      <p:cBhvr>
                                        <p:cTn id="62" dur="1" fill="hold">
                                          <p:stCondLst>
                                            <p:cond delay="499"/>
                                          </p:stCondLst>
                                        </p:cTn>
                                        <p:tgtEl>
                                          <p:spTgt spid="2168884"/>
                                        </p:tgtEl>
                                        <p:attrNameLst>
                                          <p:attrName>style.visibility</p:attrName>
                                        </p:attrNameLst>
                                      </p:cBhvr>
                                      <p:to>
                                        <p:strVal val="visible"/>
                                      </p:to>
                                    </p:set>
                                  </p:childTnLst>
                                  <p:subTnLst>
                                    <p:animClr clrSpc="rgb" dir="cw">
                                      <p:cBhvr override="childStyle">
                                        <p:cTn dur="1" fill="hold" display="0" masterRel="nextClick" afterEffect="1"/>
                                        <p:tgtEl>
                                          <p:spTgt spid="2168884"/>
                                        </p:tgtEl>
                                        <p:attrNameLst>
                                          <p:attrName>ppt_c</p:attrName>
                                        </p:attrNameLst>
                                      </p:cBhvr>
                                      <p:to>
                                        <a:srgbClr val="CC0000"/>
                                      </p:to>
                                    </p:animClr>
                                  </p:subTnLst>
                                </p:cTn>
                              </p:par>
                            </p:childTnLst>
                          </p:cTn>
                        </p:par>
                        <p:par>
                          <p:cTn id="63" fill="hold">
                            <p:stCondLst>
                              <p:cond delay="4500"/>
                            </p:stCondLst>
                            <p:childTnLst>
                              <p:par>
                                <p:cTn id="64" presetID="1" presetClass="entr" presetSubtype="0" fill="hold" grpId="0" nodeType="afterEffect">
                                  <p:stCondLst>
                                    <p:cond delay="0"/>
                                  </p:stCondLst>
                                  <p:childTnLst>
                                    <p:set>
                                      <p:cBhvr>
                                        <p:cTn id="65" dur="1" fill="hold">
                                          <p:stCondLst>
                                            <p:cond delay="499"/>
                                          </p:stCondLst>
                                        </p:cTn>
                                        <p:tgtEl>
                                          <p:spTgt spid="2168885"/>
                                        </p:tgtEl>
                                        <p:attrNameLst>
                                          <p:attrName>style.visibility</p:attrName>
                                        </p:attrNameLst>
                                      </p:cBhvr>
                                      <p:to>
                                        <p:strVal val="visible"/>
                                      </p:to>
                                    </p:set>
                                  </p:childTnLst>
                                  <p:subTnLst>
                                    <p:animClr clrSpc="rgb" dir="cw">
                                      <p:cBhvr override="childStyle">
                                        <p:cTn dur="1" fill="hold" display="0" masterRel="nextClick" afterEffect="1"/>
                                        <p:tgtEl>
                                          <p:spTgt spid="2168885"/>
                                        </p:tgtEl>
                                        <p:attrNameLst>
                                          <p:attrName>ppt_c</p:attrName>
                                        </p:attrNameLst>
                                      </p:cBhvr>
                                      <p:to>
                                        <a:srgbClr val="CC0000"/>
                                      </p:to>
                                    </p:animClr>
                                  </p:subTnLst>
                                </p:cTn>
                              </p:par>
                            </p:childTnLst>
                          </p:cTn>
                        </p:par>
                        <p:par>
                          <p:cTn id="66" fill="hold">
                            <p:stCondLst>
                              <p:cond delay="5000"/>
                            </p:stCondLst>
                            <p:childTnLst>
                              <p:par>
                                <p:cTn id="67" presetID="1" presetClass="entr" presetSubtype="0" fill="hold" grpId="0" nodeType="afterEffect">
                                  <p:stCondLst>
                                    <p:cond delay="0"/>
                                  </p:stCondLst>
                                  <p:childTnLst>
                                    <p:set>
                                      <p:cBhvr>
                                        <p:cTn id="68" dur="1" fill="hold">
                                          <p:stCondLst>
                                            <p:cond delay="499"/>
                                          </p:stCondLst>
                                        </p:cTn>
                                        <p:tgtEl>
                                          <p:spTgt spid="2168886"/>
                                        </p:tgtEl>
                                        <p:attrNameLst>
                                          <p:attrName>style.visibility</p:attrName>
                                        </p:attrNameLst>
                                      </p:cBhvr>
                                      <p:to>
                                        <p:strVal val="visible"/>
                                      </p:to>
                                    </p:set>
                                  </p:childTnLst>
                                  <p:subTnLst>
                                    <p:animClr clrSpc="rgb" dir="cw">
                                      <p:cBhvr override="childStyle">
                                        <p:cTn dur="1" fill="hold" display="0" masterRel="nextClick" afterEffect="1"/>
                                        <p:tgtEl>
                                          <p:spTgt spid="2168886"/>
                                        </p:tgtEl>
                                        <p:attrNameLst>
                                          <p:attrName>ppt_c</p:attrName>
                                        </p:attrNameLst>
                                      </p:cBhvr>
                                      <p:to>
                                        <a:srgbClr val="CC0000"/>
                                      </p:to>
                                    </p:animClr>
                                  </p:sub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499"/>
                                          </p:stCondLst>
                                        </p:cTn>
                                        <p:tgtEl>
                                          <p:spTgt spid="2168887"/>
                                        </p:tgtEl>
                                        <p:attrNameLst>
                                          <p:attrName>style.visibility</p:attrName>
                                        </p:attrNameLst>
                                      </p:cBhvr>
                                      <p:to>
                                        <p:strVal val="visible"/>
                                      </p:to>
                                    </p:set>
                                  </p:childTnLst>
                                  <p:subTnLst>
                                    <p:animClr clrSpc="rgb" dir="cw">
                                      <p:cBhvr override="childStyle">
                                        <p:cTn dur="1" fill="hold" display="0" masterRel="nextClick" afterEffect="1"/>
                                        <p:tgtEl>
                                          <p:spTgt spid="2168887"/>
                                        </p:tgtEl>
                                        <p:attrNameLst>
                                          <p:attrName>ppt_c</p:attrName>
                                        </p:attrNameLst>
                                      </p:cBhvr>
                                      <p:to>
                                        <a:srgbClr val="CC0000"/>
                                      </p:to>
                                    </p:animClr>
                                  </p:subTnLst>
                                </p:cTn>
                              </p:par>
                            </p:childTnLst>
                          </p:cTn>
                        </p:par>
                        <p:par>
                          <p:cTn id="72" fill="hold">
                            <p:stCondLst>
                              <p:cond delay="6000"/>
                            </p:stCondLst>
                            <p:childTnLst>
                              <p:par>
                                <p:cTn id="73" presetID="1" presetClass="entr" presetSubtype="0" fill="hold" grpId="0" nodeType="afterEffect">
                                  <p:stCondLst>
                                    <p:cond delay="0"/>
                                  </p:stCondLst>
                                  <p:childTnLst>
                                    <p:set>
                                      <p:cBhvr>
                                        <p:cTn id="74" dur="1" fill="hold">
                                          <p:stCondLst>
                                            <p:cond delay="499"/>
                                          </p:stCondLst>
                                        </p:cTn>
                                        <p:tgtEl>
                                          <p:spTgt spid="2168888"/>
                                        </p:tgtEl>
                                        <p:attrNameLst>
                                          <p:attrName>style.visibility</p:attrName>
                                        </p:attrNameLst>
                                      </p:cBhvr>
                                      <p:to>
                                        <p:strVal val="visible"/>
                                      </p:to>
                                    </p:set>
                                  </p:childTnLst>
                                  <p:subTnLst>
                                    <p:animClr clrSpc="rgb" dir="cw">
                                      <p:cBhvr override="childStyle">
                                        <p:cTn dur="1" fill="hold" display="0" masterRel="nextClick" afterEffect="1"/>
                                        <p:tgtEl>
                                          <p:spTgt spid="2168888"/>
                                        </p:tgtEl>
                                        <p:attrNameLst>
                                          <p:attrName>ppt_c</p:attrName>
                                        </p:attrNameLst>
                                      </p:cBhvr>
                                      <p:to>
                                        <a:srgbClr val="CC0000"/>
                                      </p:to>
                                    </p:animClr>
                                  </p:subTnLst>
                                </p:cTn>
                              </p:par>
                            </p:childTnLst>
                          </p:cTn>
                        </p:par>
                        <p:par>
                          <p:cTn id="75" fill="hold">
                            <p:stCondLst>
                              <p:cond delay="6500"/>
                            </p:stCondLst>
                            <p:childTnLst>
                              <p:par>
                                <p:cTn id="76" presetID="1" presetClass="entr" presetSubtype="0" fill="hold" nodeType="afterEffect">
                                  <p:stCondLst>
                                    <p:cond delay="0"/>
                                  </p:stCondLst>
                                  <p:childTnLst>
                                    <p:set>
                                      <p:cBhvr>
                                        <p:cTn id="77" dur="1" fill="hold">
                                          <p:stCondLst>
                                            <p:cond delay="499"/>
                                          </p:stCondLst>
                                        </p:cTn>
                                        <p:tgtEl>
                                          <p:spTgt spid="2168889"/>
                                        </p:tgtEl>
                                        <p:attrNameLst>
                                          <p:attrName>style.visibility</p:attrName>
                                        </p:attrNameLst>
                                      </p:cBhvr>
                                      <p:to>
                                        <p:strVal val="visible"/>
                                      </p:to>
                                    </p:set>
                                  </p:childTnLst>
                                  <p:subTnLst>
                                    <p:animClr clrSpc="rgb" dir="cw">
                                      <p:cBhvr override="childStyle">
                                        <p:cTn dur="1" fill="hold" display="0" masterRel="nextClick" afterEffect="1"/>
                                        <p:tgtEl>
                                          <p:spTgt spid="2168889"/>
                                        </p:tgtEl>
                                        <p:attrNameLst>
                                          <p:attrName>ppt_c</p:attrName>
                                        </p:attrNameLst>
                                      </p:cBhvr>
                                      <p:to>
                                        <a:srgbClr val="CC0000"/>
                                      </p:to>
                                    </p:animClr>
                                  </p:subTnLst>
                                </p:cTn>
                              </p:par>
                            </p:childTnLst>
                          </p:cTn>
                        </p:par>
                        <p:par>
                          <p:cTn id="78" fill="hold">
                            <p:stCondLst>
                              <p:cond delay="7000"/>
                            </p:stCondLst>
                            <p:childTnLst>
                              <p:par>
                                <p:cTn id="79" presetID="1" presetClass="entr" presetSubtype="0" fill="hold" nodeType="afterEffect">
                                  <p:stCondLst>
                                    <p:cond delay="0"/>
                                  </p:stCondLst>
                                  <p:childTnLst>
                                    <p:set>
                                      <p:cBhvr>
                                        <p:cTn id="80" dur="1" fill="hold">
                                          <p:stCondLst>
                                            <p:cond delay="499"/>
                                          </p:stCondLst>
                                        </p:cTn>
                                        <p:tgtEl>
                                          <p:spTgt spid="2168890"/>
                                        </p:tgtEl>
                                        <p:attrNameLst>
                                          <p:attrName>style.visibility</p:attrName>
                                        </p:attrNameLst>
                                      </p:cBhvr>
                                      <p:to>
                                        <p:strVal val="visible"/>
                                      </p:to>
                                    </p:set>
                                  </p:childTnLst>
                                  <p:subTnLst>
                                    <p:animClr clrSpc="rgb" dir="cw">
                                      <p:cBhvr override="childStyle">
                                        <p:cTn dur="1" fill="hold" display="0" masterRel="nextClick" afterEffect="1"/>
                                        <p:tgtEl>
                                          <p:spTgt spid="2168890"/>
                                        </p:tgtEl>
                                        <p:attrNameLst>
                                          <p:attrName>ppt_c</p:attrName>
                                        </p:attrNameLst>
                                      </p:cBhvr>
                                      <p:to>
                                        <a:srgbClr val="CC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8880" grpId="0" bldLvl="0" animBg="1"/>
      <p:bldP spid="2168881" grpId="0" bldLvl="0" animBg="1"/>
      <p:bldP spid="2168882" grpId="0" bldLvl="0" animBg="1"/>
      <p:bldP spid="2168883" grpId="0" bldLvl="0" animBg="1"/>
      <p:bldP spid="2168884" grpId="0" bldLvl="0" animBg="1"/>
      <p:bldP spid="2168885" grpId="0" bldLvl="0" animBg="1"/>
      <p:bldP spid="2168886" grpId="0" bldLvl="0" animBg="1"/>
      <p:bldP spid="2168887" grpId="0" bldLvl="0" animBg="1"/>
      <p:bldP spid="2168888" grpId="0" bldLvl="0" animBg="1"/>
      <p:bldP spid="2168945" grpId="0" bldLvl="0" animBg="1"/>
      <p:bldP spid="216894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3650" name="图片 2203649"/>
          <p:cNvPicPr>
            <a:picLocks noChangeAspect="1"/>
          </p:cNvPicPr>
          <p:nvPr/>
        </p:nvPicPr>
        <p:blipFill>
          <a:blip r:embed="rId1"/>
          <a:stretch>
            <a:fillRect/>
          </a:stretch>
        </p:blipFill>
        <p:spPr>
          <a:xfrm>
            <a:off x="5554980" y="2561590"/>
            <a:ext cx="5770245" cy="3199765"/>
          </a:xfrm>
          <a:prstGeom prst="rect">
            <a:avLst/>
          </a:prstGeom>
          <a:noFill/>
          <a:ln w="9525" cap="flat" cmpd="sng">
            <a:solidFill>
              <a:srgbClr val="CC0066"/>
            </a:solidFill>
            <a:prstDash val="solid"/>
            <a:miter/>
            <a:headEnd type="none" w="med" len="med"/>
            <a:tailEnd type="none" w="med" len="med"/>
          </a:ln>
        </p:spPr>
      </p:pic>
      <p:pic>
        <p:nvPicPr>
          <p:cNvPr id="2203651" name="图片 2203650"/>
          <p:cNvPicPr>
            <a:picLocks noChangeAspect="1"/>
          </p:cNvPicPr>
          <p:nvPr/>
        </p:nvPicPr>
        <p:blipFill>
          <a:blip r:embed="rId2"/>
          <a:stretch>
            <a:fillRect/>
          </a:stretch>
        </p:blipFill>
        <p:spPr>
          <a:xfrm>
            <a:off x="5568950" y="832485"/>
            <a:ext cx="4514850" cy="1581150"/>
          </a:xfrm>
          <a:prstGeom prst="rect">
            <a:avLst/>
          </a:prstGeom>
          <a:noFill/>
          <a:ln w="9525">
            <a:noFill/>
          </a:ln>
        </p:spPr>
      </p:pic>
      <p:sp>
        <p:nvSpPr>
          <p:cNvPr id="2203652" name="矩形 2203651"/>
          <p:cNvSpPr/>
          <p:nvPr/>
        </p:nvSpPr>
        <p:spPr>
          <a:xfrm>
            <a:off x="1158875" y="1606550"/>
            <a:ext cx="4183380" cy="4407535"/>
          </a:xfrm>
          <a:prstGeom prst="rect">
            <a:avLst/>
          </a:prstGeom>
          <a:noFill/>
          <a:ln w="9525">
            <a:noFill/>
          </a:ln>
        </p:spPr>
        <p:txBody>
          <a:bodyPr wrap="square">
            <a:spAutoFit/>
          </a:bodyPr>
          <a:lstStyle/>
          <a:p>
            <a:pPr>
              <a:lnSpc>
                <a:spcPct val="130000"/>
              </a:lnSpc>
              <a:buFont typeface="Wingdings" panose="05000000000000000000" pitchFamily="2" charset="2"/>
              <a:buChar char="n"/>
            </a:pPr>
            <a:r>
              <a:rPr lang="en-US" altLang="zh-CN" sz="2400" b="0">
                <a:solidFill>
                  <a:schemeClr val="tx1"/>
                </a:solidFill>
                <a:latin typeface="楷体" panose="02010609060101010101" charset="-122"/>
                <a:ea typeface="楷体" panose="02010609060101010101" charset="-122"/>
                <a:cs typeface="楷体" panose="02010609060101010101" charset="-122"/>
              </a:rPr>
              <a:t>IP</a:t>
            </a:r>
            <a:r>
              <a:rPr lang="zh-CN" altLang="en-US" sz="2400" b="0" dirty="0">
                <a:solidFill>
                  <a:schemeClr val="tx1"/>
                </a:solidFill>
                <a:latin typeface="楷体" panose="02010609060101010101" charset="-122"/>
                <a:ea typeface="楷体" panose="02010609060101010101" charset="-122"/>
                <a:cs typeface="楷体" panose="02010609060101010101" charset="-122"/>
              </a:rPr>
              <a:t>：</a:t>
            </a:r>
            <a:r>
              <a:rPr lang="en-US" altLang="zh-CN" sz="2400" b="0">
                <a:solidFill>
                  <a:schemeClr val="tx1"/>
                </a:solidFill>
                <a:latin typeface="楷体" panose="02010609060101010101" charset="-122"/>
                <a:ea typeface="楷体" panose="02010609060101010101" charset="-122"/>
                <a:cs typeface="楷体" panose="02010609060101010101" charset="-122"/>
              </a:rPr>
              <a:t>Internet </a:t>
            </a:r>
            <a:r>
              <a:rPr lang="en-US" altLang="zh-CN" sz="2400" b="0" err="1">
                <a:solidFill>
                  <a:schemeClr val="tx1"/>
                </a:solidFill>
                <a:latin typeface="楷体" panose="02010609060101010101" charset="-122"/>
                <a:ea typeface="楷体" panose="02010609060101010101" charset="-122"/>
                <a:cs typeface="楷体" panose="02010609060101010101" charset="-122"/>
              </a:rPr>
              <a:t>Protocal</a:t>
            </a:r>
            <a:r>
              <a:rPr lang="zh-CN" altLang="en-US" sz="2400" b="0" dirty="0">
                <a:solidFill>
                  <a:schemeClr val="tx1"/>
                </a:solidFill>
                <a:latin typeface="楷体" panose="02010609060101010101" charset="-122"/>
                <a:ea typeface="楷体" panose="02010609060101010101" charset="-122"/>
                <a:cs typeface="楷体" panose="02010609060101010101" charset="-122"/>
              </a:rPr>
              <a:t>。</a:t>
            </a:r>
            <a:r>
              <a:rPr lang="en-US" altLang="zh-CN" sz="2400" b="0">
                <a:solidFill>
                  <a:schemeClr val="tx1"/>
                </a:solidFill>
                <a:latin typeface="楷体" panose="02010609060101010101" charset="-122"/>
                <a:ea typeface="楷体" panose="02010609060101010101" charset="-122"/>
                <a:cs typeface="楷体" panose="02010609060101010101" charset="-122"/>
              </a:rPr>
              <a:t>IP</a:t>
            </a:r>
            <a:r>
              <a:rPr lang="zh-CN" altLang="en-US" sz="2400" b="0" dirty="0">
                <a:solidFill>
                  <a:schemeClr val="tx1"/>
                </a:solidFill>
                <a:latin typeface="楷体" panose="02010609060101010101" charset="-122"/>
                <a:ea typeface="楷体" panose="02010609060101010101" charset="-122"/>
                <a:cs typeface="楷体" panose="02010609060101010101" charset="-122"/>
              </a:rPr>
              <a:t>地址是由</a:t>
            </a:r>
            <a:r>
              <a:rPr lang="en-US" altLang="zh-CN" sz="2400" b="0">
                <a:solidFill>
                  <a:schemeClr val="tx1"/>
                </a:solidFill>
                <a:latin typeface="楷体" panose="02010609060101010101" charset="-122"/>
                <a:ea typeface="楷体" panose="02010609060101010101" charset="-122"/>
                <a:cs typeface="楷体" panose="02010609060101010101" charset="-122"/>
              </a:rPr>
              <a:t>ISP</a:t>
            </a:r>
            <a:r>
              <a:rPr lang="zh-CN" altLang="en-US" sz="2400" b="0" dirty="0">
                <a:solidFill>
                  <a:schemeClr val="tx1"/>
                </a:solidFill>
                <a:latin typeface="楷体" panose="02010609060101010101" charset="-122"/>
                <a:ea typeface="楷体" panose="02010609060101010101" charset="-122"/>
                <a:cs typeface="楷体" panose="02010609060101010101" charset="-122"/>
              </a:rPr>
              <a:t>组织分配给连接在</a:t>
            </a:r>
            <a:r>
              <a:rPr lang="en-US" altLang="zh-CN" sz="2400" b="0">
                <a:solidFill>
                  <a:schemeClr val="tx1"/>
                </a:solidFill>
                <a:latin typeface="楷体" panose="02010609060101010101" charset="-122"/>
                <a:ea typeface="楷体" panose="02010609060101010101" charset="-122"/>
                <a:cs typeface="楷体" panose="02010609060101010101" charset="-122"/>
              </a:rPr>
              <a:t>Internet</a:t>
            </a:r>
            <a:r>
              <a:rPr lang="zh-CN" altLang="en-US" sz="2400" b="0" dirty="0">
                <a:solidFill>
                  <a:schemeClr val="tx1"/>
                </a:solidFill>
                <a:latin typeface="楷体" panose="02010609060101010101" charset="-122"/>
                <a:ea typeface="楷体" panose="02010609060101010101" charset="-122"/>
                <a:cs typeface="楷体" panose="02010609060101010101" charset="-122"/>
              </a:rPr>
              <a:t>上每一台主机的一个</a:t>
            </a:r>
            <a:r>
              <a:rPr lang="en-US" altLang="zh-CN" sz="2400" b="0">
                <a:solidFill>
                  <a:schemeClr val="tx1"/>
                </a:solidFill>
                <a:latin typeface="楷体" panose="02010609060101010101" charset="-122"/>
                <a:ea typeface="楷体" panose="02010609060101010101" charset="-122"/>
                <a:cs typeface="楷体" panose="02010609060101010101" charset="-122"/>
              </a:rPr>
              <a:t>32</a:t>
            </a:r>
            <a:r>
              <a:rPr lang="zh-CN" altLang="en-US" sz="2400" b="0" dirty="0">
                <a:solidFill>
                  <a:schemeClr val="tx1"/>
                </a:solidFill>
                <a:latin typeface="楷体" panose="02010609060101010101" charset="-122"/>
                <a:ea typeface="楷体" panose="02010609060101010101" charset="-122"/>
                <a:cs typeface="楷体" panose="02010609060101010101" charset="-122"/>
              </a:rPr>
              <a:t>位地址，可用</a:t>
            </a:r>
            <a:r>
              <a:rPr lang="en-US" altLang="zh-CN" sz="2400" b="0">
                <a:solidFill>
                  <a:schemeClr val="tx1"/>
                </a:solidFill>
                <a:latin typeface="楷体" panose="02010609060101010101" charset="-122"/>
                <a:ea typeface="楷体" panose="02010609060101010101" charset="-122"/>
                <a:cs typeface="楷体" panose="02010609060101010101" charset="-122"/>
              </a:rPr>
              <a:t>4</a:t>
            </a:r>
            <a:r>
              <a:rPr lang="zh-CN" altLang="en-US" sz="2400" b="0" dirty="0">
                <a:solidFill>
                  <a:schemeClr val="tx1"/>
                </a:solidFill>
                <a:latin typeface="楷体" panose="02010609060101010101" charset="-122"/>
                <a:ea typeface="楷体" panose="02010609060101010101" charset="-122"/>
                <a:cs typeface="楷体" panose="02010609060101010101" charset="-122"/>
              </a:rPr>
              <a:t>个字节的十进制来表示。</a:t>
            </a:r>
            <a:r>
              <a:rPr lang="en-US" altLang="zh-CN" sz="2400" b="0">
                <a:solidFill>
                  <a:schemeClr val="tx1"/>
                </a:solidFill>
                <a:latin typeface="楷体" panose="02010609060101010101" charset="-122"/>
                <a:ea typeface="楷体" panose="02010609060101010101" charset="-122"/>
                <a:cs typeface="楷体" panose="02010609060101010101" charset="-122"/>
              </a:rPr>
              <a:t>---互联网通信协议第四版IPv4</a:t>
            </a:r>
            <a:endParaRPr lang="en-US" altLang="zh-CN" sz="2400" b="0">
              <a:solidFill>
                <a:schemeClr val="tx1"/>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en-US" altLang="zh-CN" sz="2400" b="0">
                <a:solidFill>
                  <a:schemeClr val="tx1"/>
                </a:solidFill>
                <a:latin typeface="楷体" panose="02010609060101010101" charset="-122"/>
                <a:ea typeface="楷体" panose="02010609060101010101" charset="-122"/>
                <a:cs typeface="楷体" panose="02010609060101010101" charset="-122"/>
              </a:rPr>
              <a:t>IPv6</a:t>
            </a:r>
            <a:r>
              <a:rPr lang="zh-CN" altLang="en-US" sz="2400" b="0" dirty="0">
                <a:solidFill>
                  <a:schemeClr val="tx1"/>
                </a:solidFill>
                <a:latin typeface="楷体" panose="02010609060101010101" charset="-122"/>
                <a:ea typeface="楷体" panose="02010609060101010101" charset="-122"/>
                <a:cs typeface="楷体" panose="02010609060101010101" charset="-122"/>
              </a:rPr>
              <a:t>由</a:t>
            </a:r>
            <a:r>
              <a:rPr lang="en-US" altLang="zh-CN" sz="2400" b="0">
                <a:solidFill>
                  <a:schemeClr val="tx1"/>
                </a:solidFill>
                <a:latin typeface="楷体" panose="02010609060101010101" charset="-122"/>
                <a:ea typeface="楷体" panose="02010609060101010101" charset="-122"/>
                <a:cs typeface="楷体" panose="02010609060101010101" charset="-122"/>
              </a:rPr>
              <a:t>128</a:t>
            </a:r>
            <a:r>
              <a:rPr lang="zh-CN" altLang="en-US" sz="2400" b="0" dirty="0">
                <a:solidFill>
                  <a:schemeClr val="tx1"/>
                </a:solidFill>
                <a:latin typeface="楷体" panose="02010609060101010101" charset="-122"/>
                <a:ea typeface="楷体" panose="02010609060101010101" charset="-122"/>
                <a:cs typeface="楷体" panose="02010609060101010101" charset="-122"/>
              </a:rPr>
              <a:t>位地址构成，可识别</a:t>
            </a:r>
            <a:r>
              <a:rPr lang="en-US" altLang="zh-CN" sz="2400" b="0">
                <a:solidFill>
                  <a:schemeClr val="tx1"/>
                </a:solidFill>
                <a:latin typeface="楷体" panose="02010609060101010101" charset="-122"/>
                <a:ea typeface="楷体" panose="02010609060101010101" charset="-122"/>
                <a:cs typeface="楷体" panose="02010609060101010101" charset="-122"/>
              </a:rPr>
              <a:t>2</a:t>
            </a:r>
            <a:r>
              <a:rPr lang="en-US" altLang="zh-CN" sz="2400" b="0" baseline="30000">
                <a:solidFill>
                  <a:schemeClr val="tx1"/>
                </a:solidFill>
                <a:latin typeface="楷体" panose="02010609060101010101" charset="-122"/>
                <a:ea typeface="楷体" panose="02010609060101010101" charset="-122"/>
                <a:cs typeface="楷体" panose="02010609060101010101" charset="-122"/>
              </a:rPr>
              <a:t>128</a:t>
            </a:r>
            <a:r>
              <a:rPr lang="zh-CN" altLang="en-US" sz="2400" b="0" dirty="0">
                <a:solidFill>
                  <a:schemeClr val="tx1"/>
                </a:solidFill>
                <a:latin typeface="楷体" panose="02010609060101010101" charset="-122"/>
                <a:ea typeface="楷体" panose="02010609060101010101" charset="-122"/>
                <a:cs typeface="楷体" panose="02010609060101010101" charset="-122"/>
              </a:rPr>
              <a:t>个设备。</a:t>
            </a:r>
            <a:r>
              <a:rPr lang="en-US" altLang="zh-CN" sz="2400">
                <a:latin typeface="楷体" panose="02010609060101010101" charset="-122"/>
                <a:ea typeface="楷体" panose="02010609060101010101" charset="-122"/>
                <a:cs typeface="楷体" panose="02010609060101010101" charset="-122"/>
                <a:sym typeface="+mn-ea"/>
              </a:rPr>
              <a:t>---互联网通信协议第</a:t>
            </a:r>
            <a:r>
              <a:rPr lang="zh-CN" altLang="en-US" sz="2400">
                <a:latin typeface="楷体" panose="02010609060101010101" charset="-122"/>
                <a:ea typeface="楷体" panose="02010609060101010101" charset="-122"/>
                <a:cs typeface="楷体" panose="02010609060101010101" charset="-122"/>
                <a:sym typeface="+mn-ea"/>
              </a:rPr>
              <a:t>六</a:t>
            </a:r>
            <a:r>
              <a:rPr lang="en-US" altLang="zh-CN" sz="2400">
                <a:latin typeface="楷体" panose="02010609060101010101" charset="-122"/>
                <a:ea typeface="楷体" panose="02010609060101010101" charset="-122"/>
                <a:cs typeface="楷体" panose="02010609060101010101" charset="-122"/>
                <a:sym typeface="+mn-ea"/>
              </a:rPr>
              <a:t>版IPv6</a:t>
            </a:r>
            <a:r>
              <a:rPr lang="zh-CN" altLang="en-US" sz="2400">
                <a:latin typeface="楷体" panose="02010609060101010101" charset="-122"/>
                <a:ea typeface="楷体" panose="02010609060101010101" charset="-122"/>
                <a:cs typeface="楷体" panose="02010609060101010101" charset="-122"/>
                <a:sym typeface="+mn-ea"/>
              </a:rPr>
              <a:t>。</a:t>
            </a:r>
            <a:endParaRPr lang="zh-CN" altLang="en-US" sz="2400" b="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2203656" name="矩形 2203655"/>
          <p:cNvSpPr/>
          <p:nvPr/>
        </p:nvSpPr>
        <p:spPr>
          <a:xfrm>
            <a:off x="1662113" y="1150620"/>
            <a:ext cx="1080135" cy="460375"/>
          </a:xfrm>
          <a:prstGeom prst="rect">
            <a:avLst/>
          </a:prstGeom>
          <a:noFill/>
          <a:ln w="9525">
            <a:noFill/>
          </a:ln>
        </p:spPr>
        <p:txBody>
          <a:bodyPr wrap="none" anchor="t" anchorCtr="0">
            <a:spAutoFit/>
          </a:bodyPr>
          <a:lstStyle/>
          <a:p>
            <a:r>
              <a:rPr lang="en-US" altLang="zh-CN" sz="2400">
                <a:solidFill>
                  <a:schemeClr val="tx1"/>
                </a:solidFill>
                <a:latin typeface="Arial" panose="020B0604020202020204" pitchFamily="34" charset="0"/>
                <a:ea typeface="宋体" panose="02010600030101010101" pitchFamily="2" charset="-122"/>
              </a:rPr>
              <a:t>IP</a:t>
            </a:r>
            <a:r>
              <a:rPr lang="zh-CN" altLang="en-US" sz="2400" dirty="0">
                <a:solidFill>
                  <a:schemeClr val="tx1"/>
                </a:solidFill>
                <a:latin typeface="Arial" panose="020B0604020202020204" pitchFamily="34" charset="0"/>
                <a:ea typeface="宋体" panose="02010600030101010101" pitchFamily="2" charset="-122"/>
              </a:rPr>
              <a:t>地址</a:t>
            </a:r>
            <a:endParaRPr lang="zh-CN" altLang="en-US" sz="2400" dirty="0">
              <a:solidFill>
                <a:schemeClr val="tx1"/>
              </a:solidFill>
              <a:latin typeface="Arial" panose="020B0604020202020204" pitchFamily="34" charset="0"/>
              <a:ea typeface="宋体" panose="02010600030101010101" pitchFamily="2" charset="-122"/>
            </a:endParaRPr>
          </a:p>
        </p:txBody>
      </p:sp>
      <p:pic>
        <p:nvPicPr>
          <p:cNvPr id="6" name="图片 5"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03651"/>
                                        </p:tgtEl>
                                        <p:attrNameLst>
                                          <p:attrName>style.visibility</p:attrName>
                                        </p:attrNameLst>
                                      </p:cBhvr>
                                      <p:to>
                                        <p:strVal val="visible"/>
                                      </p:to>
                                    </p:set>
                                    <p:animEffect transition="in" filter="blinds(horizontal)">
                                      <p:cBhvr>
                                        <p:cTn id="7" dur="500"/>
                                        <p:tgtEl>
                                          <p:spTgt spid="22036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03650"/>
                                        </p:tgtEl>
                                        <p:attrNameLst>
                                          <p:attrName>style.visibility</p:attrName>
                                        </p:attrNameLst>
                                      </p:cBhvr>
                                      <p:to>
                                        <p:strVal val="visible"/>
                                      </p:to>
                                    </p:set>
                                    <p:anim calcmode="lin" valueType="num">
                                      <p:cBhvr additive="base">
                                        <p:cTn id="12" dur="500" fill="hold"/>
                                        <p:tgtEl>
                                          <p:spTgt spid="2203650"/>
                                        </p:tgtEl>
                                        <p:attrNameLst>
                                          <p:attrName>ppt_x</p:attrName>
                                        </p:attrNameLst>
                                      </p:cBhvr>
                                      <p:tavLst>
                                        <p:tav tm="0">
                                          <p:val>
                                            <p:strVal val="#ppt_x"/>
                                          </p:val>
                                        </p:tav>
                                        <p:tav tm="100000">
                                          <p:val>
                                            <p:strVal val="#ppt_x"/>
                                          </p:val>
                                        </p:tav>
                                      </p:tavLst>
                                    </p:anim>
                                    <p:anim calcmode="lin" valueType="num">
                                      <p:cBhvr additive="base">
                                        <p:cTn id="13" dur="500" fill="hold"/>
                                        <p:tgtEl>
                                          <p:spTgt spid="2203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4674" name="图片 2204673"/>
          <p:cNvPicPr>
            <a:picLocks noChangeAspect="1"/>
          </p:cNvPicPr>
          <p:nvPr/>
        </p:nvPicPr>
        <p:blipFill>
          <a:blip r:embed="rId1"/>
          <a:stretch>
            <a:fillRect/>
          </a:stretch>
        </p:blipFill>
        <p:spPr>
          <a:xfrm>
            <a:off x="3386138" y="3486150"/>
            <a:ext cx="5686425" cy="2771775"/>
          </a:xfrm>
          <a:prstGeom prst="rect">
            <a:avLst/>
          </a:prstGeom>
          <a:noFill/>
          <a:ln w="9525">
            <a:noFill/>
          </a:ln>
        </p:spPr>
      </p:pic>
      <p:sp>
        <p:nvSpPr>
          <p:cNvPr id="2204675" name="矩形 2204674"/>
          <p:cNvSpPr/>
          <p:nvPr/>
        </p:nvSpPr>
        <p:spPr>
          <a:xfrm>
            <a:off x="1755775" y="1536700"/>
            <a:ext cx="9565640" cy="1529715"/>
          </a:xfrm>
          <a:prstGeom prst="rect">
            <a:avLst/>
          </a:prstGeom>
          <a:noFill/>
          <a:ln w="9525">
            <a:noFill/>
          </a:ln>
        </p:spPr>
        <p:txBody>
          <a:bodyPr wrap="square">
            <a:spAutoFit/>
          </a:bodyPr>
          <a:lstStyle/>
          <a:p>
            <a:pPr>
              <a:lnSpc>
                <a:spcPct val="130000"/>
              </a:lnSpc>
              <a:buFont typeface="Wingdings" panose="05000000000000000000" pitchFamily="2" charset="2"/>
              <a:buChar char="n"/>
            </a:pPr>
            <a:r>
              <a:rPr lang="en-US" altLang="en-US" sz="2400" err="1">
                <a:solidFill>
                  <a:schemeClr val="accent2"/>
                </a:solidFill>
                <a:latin typeface="楷体" panose="02010609060101010101" charset="-122"/>
                <a:ea typeface="楷体" panose="02010609060101010101" charset="-122"/>
                <a:cs typeface="楷体" panose="02010609060101010101" charset="-122"/>
              </a:rPr>
              <a:t>Internet域名系统(DNS</a:t>
            </a:r>
            <a:r>
              <a:rPr lang="en-US" altLang="en-US" sz="2400">
                <a:solidFill>
                  <a:schemeClr val="accent2"/>
                </a:solidFill>
                <a:latin typeface="楷体" panose="02010609060101010101" charset="-122"/>
                <a:ea typeface="楷体" panose="02010609060101010101" charset="-122"/>
                <a:cs typeface="楷体" panose="02010609060101010101" charset="-122"/>
              </a:rPr>
              <a:t>)</a:t>
            </a:r>
            <a:endParaRPr lang="en-US" altLang="en-US" sz="2400">
              <a:solidFill>
                <a:schemeClr val="accent2"/>
              </a:solidFill>
              <a:latin typeface="楷体" panose="02010609060101010101" charset="-122"/>
              <a:ea typeface="楷体" panose="02010609060101010101" charset="-122"/>
              <a:cs typeface="楷体" panose="02010609060101010101" charset="-122"/>
            </a:endParaRPr>
          </a:p>
          <a:p>
            <a:pPr>
              <a:lnSpc>
                <a:spcPct val="130000"/>
              </a:lnSpc>
              <a:buFont typeface="Wingdings" panose="05000000000000000000" pitchFamily="2" charset="2"/>
              <a:buChar char="n"/>
            </a:pPr>
            <a:r>
              <a:rPr lang="en-US" altLang="zh-CN" sz="2400" b="0">
                <a:solidFill>
                  <a:schemeClr val="tx1"/>
                </a:solidFill>
                <a:latin typeface="楷体" panose="02010609060101010101" charset="-122"/>
                <a:ea typeface="楷体" panose="02010609060101010101" charset="-122"/>
                <a:cs typeface="楷体" panose="02010609060101010101" charset="-122"/>
              </a:rPr>
              <a:t>Internet</a:t>
            </a:r>
            <a:r>
              <a:rPr lang="zh-CN" altLang="en-US" sz="2400" b="0" dirty="0">
                <a:solidFill>
                  <a:schemeClr val="tx1"/>
                </a:solidFill>
                <a:latin typeface="楷体" panose="02010609060101010101" charset="-122"/>
                <a:ea typeface="楷体" panose="02010609060101010101" charset="-122"/>
                <a:cs typeface="楷体" panose="02010609060101010101" charset="-122"/>
              </a:rPr>
              <a:t>上</a:t>
            </a:r>
            <a:r>
              <a:rPr lang="en-US" altLang="zh-CN" sz="2400" b="0" err="1">
                <a:solidFill>
                  <a:schemeClr val="tx1"/>
                </a:solidFill>
                <a:latin typeface="楷体" panose="02010609060101010101" charset="-122"/>
                <a:ea typeface="楷体" panose="02010609060101010101" charset="-122"/>
                <a:cs typeface="楷体" panose="02010609060101010101" charset="-122"/>
              </a:rPr>
              <a:t>以符号命名的计算机</a:t>
            </a:r>
            <a:r>
              <a:rPr lang="zh-CN" altLang="en-US" sz="2400" b="0" dirty="0">
                <a:solidFill>
                  <a:schemeClr val="tx1"/>
                </a:solidFill>
                <a:latin typeface="楷体" panose="02010609060101010101" charset="-122"/>
                <a:ea typeface="楷体" panose="02010609060101010101" charset="-122"/>
                <a:cs typeface="楷体" panose="02010609060101010101" charset="-122"/>
              </a:rPr>
              <a:t>，与</a:t>
            </a:r>
            <a:r>
              <a:rPr lang="en-US" altLang="zh-CN" sz="2400" b="0">
                <a:solidFill>
                  <a:schemeClr val="tx1"/>
                </a:solidFill>
                <a:latin typeface="楷体" panose="02010609060101010101" charset="-122"/>
                <a:ea typeface="楷体" panose="02010609060101010101" charset="-122"/>
                <a:cs typeface="楷体" panose="02010609060101010101" charset="-122"/>
              </a:rPr>
              <a:t>IP</a:t>
            </a:r>
            <a:r>
              <a:rPr lang="zh-CN" altLang="en-US" sz="2400" b="0" dirty="0">
                <a:solidFill>
                  <a:schemeClr val="tx1"/>
                </a:solidFill>
                <a:latin typeface="楷体" panose="02010609060101010101" charset="-122"/>
                <a:ea typeface="楷体" panose="02010609060101010101" charset="-122"/>
                <a:cs typeface="楷体" panose="02010609060101010101" charset="-122"/>
              </a:rPr>
              <a:t>地址有一一对应关系，由</a:t>
            </a:r>
            <a:r>
              <a:rPr lang="zh-CN" altLang="en-US" sz="2400" dirty="0">
                <a:solidFill>
                  <a:schemeClr val="accent2"/>
                </a:solidFill>
                <a:latin typeface="楷体" panose="02010609060101010101" charset="-122"/>
                <a:ea typeface="楷体" panose="02010609060101010101" charset="-122"/>
                <a:cs typeface="楷体" panose="02010609060101010101" charset="-122"/>
              </a:rPr>
              <a:t>域名服务器</a:t>
            </a:r>
            <a:r>
              <a:rPr lang="zh-CN" altLang="en-US" sz="2400" dirty="0">
                <a:solidFill>
                  <a:schemeClr val="tx1"/>
                </a:solidFill>
                <a:latin typeface="楷体" panose="02010609060101010101" charset="-122"/>
                <a:ea typeface="楷体" panose="02010609060101010101" charset="-122"/>
                <a:cs typeface="楷体" panose="02010609060101010101" charset="-122"/>
              </a:rPr>
              <a:t>负责转换</a:t>
            </a:r>
            <a:r>
              <a:rPr lang="zh-CN" altLang="en-US" sz="2400" b="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accent2"/>
                </a:solidFill>
                <a:latin typeface="楷体" panose="02010609060101010101" charset="-122"/>
                <a:ea typeface="楷体" panose="02010609060101010101" charset="-122"/>
                <a:cs typeface="楷体" panose="02010609060101010101" charset="-122"/>
              </a:rPr>
              <a:t>域名服务器分布于</a:t>
            </a:r>
            <a:r>
              <a:rPr lang="zh-CN" altLang="en-US" sz="2400" b="0" dirty="0">
                <a:solidFill>
                  <a:schemeClr val="tx1"/>
                </a:solidFill>
                <a:latin typeface="楷体" panose="02010609060101010101" charset="-122"/>
                <a:ea typeface="楷体" panose="02010609060101010101" charset="-122"/>
                <a:cs typeface="楷体" panose="02010609060101010101" charset="-122"/>
              </a:rPr>
              <a:t>世界各地，管理各自范畴的网络。</a:t>
            </a:r>
            <a:endParaRPr lang="en-US" altLang="zh-CN" sz="2400" b="0">
              <a:solidFill>
                <a:schemeClr val="tx1"/>
              </a:solidFill>
              <a:latin typeface="楷体" panose="02010609060101010101" charset="-122"/>
              <a:ea typeface="楷体" panose="02010609060101010101" charset="-122"/>
              <a:cs typeface="楷体" panose="02010609060101010101" charset="-122"/>
            </a:endParaRPr>
          </a:p>
        </p:txBody>
      </p:sp>
      <p:sp>
        <p:nvSpPr>
          <p:cNvPr id="2204679" name="矩形 2204678"/>
          <p:cNvSpPr/>
          <p:nvPr/>
        </p:nvSpPr>
        <p:spPr>
          <a:xfrm>
            <a:off x="1662113" y="977900"/>
            <a:ext cx="4602480" cy="460375"/>
          </a:xfrm>
          <a:prstGeom prst="rect">
            <a:avLst/>
          </a:prstGeom>
          <a:noFill/>
          <a:ln w="9525">
            <a:noFill/>
          </a:ln>
        </p:spPr>
        <p:txBody>
          <a:bodyPr wrap="none" anchor="t" anchorCtr="0">
            <a:spAutoFit/>
          </a:bodyPr>
          <a:lstStyle/>
          <a:p>
            <a:r>
              <a:rPr lang="zh-CN" altLang="en-US" sz="2400" dirty="0">
                <a:solidFill>
                  <a:schemeClr val="tx1"/>
                </a:solidFill>
                <a:latin typeface="楷体" panose="02010609060101010101" charset="-122"/>
                <a:ea typeface="楷体" panose="02010609060101010101" charset="-122"/>
                <a:cs typeface="楷体" panose="02010609060101010101" charset="-122"/>
              </a:rPr>
              <a:t>域名与域名解析</a:t>
            </a:r>
            <a:r>
              <a:rPr lang="en-US" altLang="zh-CN" sz="240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与</a:t>
            </a:r>
            <a:r>
              <a:rPr lang="en-US" altLang="zh-CN" sz="2400">
                <a:solidFill>
                  <a:schemeClr val="tx1"/>
                </a:solidFill>
                <a:latin typeface="楷体" panose="02010609060101010101" charset="-122"/>
                <a:ea typeface="楷体" panose="02010609060101010101" charset="-122"/>
                <a:cs typeface="楷体" panose="02010609060101010101" charset="-122"/>
              </a:rPr>
              <a:t>IP</a:t>
            </a:r>
            <a:r>
              <a:rPr lang="zh-CN" altLang="en-US" sz="2400" dirty="0">
                <a:solidFill>
                  <a:schemeClr val="tx1"/>
                </a:solidFill>
                <a:latin typeface="楷体" panose="02010609060101010101" charset="-122"/>
                <a:ea typeface="楷体" panose="02010609060101010101" charset="-122"/>
                <a:cs typeface="楷体" panose="02010609060101010101" charset="-122"/>
              </a:rPr>
              <a:t>地址的映射</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5" name="图片 4"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698" name="椭圆 2205697"/>
          <p:cNvSpPr/>
          <p:nvPr/>
        </p:nvSpPr>
        <p:spPr>
          <a:xfrm>
            <a:off x="7261225" y="4525963"/>
            <a:ext cx="2270125" cy="700087"/>
          </a:xfrm>
          <a:prstGeom prst="ellipse">
            <a:avLst/>
          </a:prstGeom>
          <a:solidFill>
            <a:schemeClr val="hlink"/>
          </a:solidFill>
          <a:ln w="9525" cap="flat" cmpd="sng">
            <a:solidFill>
              <a:schemeClr val="tx1"/>
            </a:solidFill>
            <a:prstDash val="solid"/>
            <a:headEnd type="none" w="med" len="med"/>
            <a:tailEnd type="none" w="med" len="med"/>
          </a:ln>
        </p:spPr>
        <p:txBody>
          <a:bodyPr/>
          <a:lstStyle/>
          <a:p>
            <a:endParaRPr lang="zh-CN" altLang="en-US"/>
          </a:p>
        </p:txBody>
      </p:sp>
      <p:sp>
        <p:nvSpPr>
          <p:cNvPr id="2205699" name="文本框 2205698"/>
          <p:cNvSpPr txBox="1"/>
          <p:nvPr/>
        </p:nvSpPr>
        <p:spPr>
          <a:xfrm>
            <a:off x="7647623" y="4724400"/>
            <a:ext cx="1497330" cy="306705"/>
          </a:xfrm>
          <a:prstGeom prst="rect">
            <a:avLst/>
          </a:prstGeom>
          <a:noFill/>
          <a:ln w="9525">
            <a:noFill/>
          </a:ln>
        </p:spPr>
        <p:txBody>
          <a:bodyPr wrap="none" anchor="t" anchorCtr="0">
            <a:spAutoFit/>
          </a:bodyPr>
          <a:lstStyle/>
          <a:p>
            <a:pPr algn="ctr"/>
            <a:r>
              <a:rPr lang="en-US" altLang="zh-CN" sz="1400">
                <a:solidFill>
                  <a:srgbClr val="FF3300"/>
                </a:solidFill>
                <a:latin typeface="Times New Roman" panose="02020603050405020304" pitchFamily="18" charset="0"/>
                <a:ea typeface="隶书" panose="02010509060101010101" pitchFamily="49" charset="-122"/>
              </a:rPr>
              <a:t>FTP.HIT.EDU.CN</a:t>
            </a:r>
            <a:endParaRPr lang="en-US" altLang="zh-CN" sz="1400">
              <a:solidFill>
                <a:schemeClr val="bg1"/>
              </a:solidFill>
              <a:latin typeface="Times New Roman" panose="02020603050405020304" pitchFamily="18" charset="0"/>
              <a:ea typeface="隶书" panose="02010509060101010101" pitchFamily="49" charset="-122"/>
            </a:endParaRPr>
          </a:p>
        </p:txBody>
      </p:sp>
      <p:sp>
        <p:nvSpPr>
          <p:cNvPr id="2205700" name="椭圆 2205699"/>
          <p:cNvSpPr/>
          <p:nvPr/>
        </p:nvSpPr>
        <p:spPr>
          <a:xfrm>
            <a:off x="5381625" y="4408488"/>
            <a:ext cx="685800"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01" name="椭圆 2205700"/>
          <p:cNvSpPr/>
          <p:nvPr/>
        </p:nvSpPr>
        <p:spPr>
          <a:xfrm>
            <a:off x="5367338" y="2954338"/>
            <a:ext cx="685800" cy="376237"/>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02" name="椭圆 2205701"/>
          <p:cNvSpPr/>
          <p:nvPr/>
        </p:nvSpPr>
        <p:spPr>
          <a:xfrm>
            <a:off x="5359400" y="2314575"/>
            <a:ext cx="685800"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03" name="文本框 2205702"/>
          <p:cNvSpPr txBox="1"/>
          <p:nvPr/>
        </p:nvSpPr>
        <p:spPr>
          <a:xfrm>
            <a:off x="5487988" y="2324100"/>
            <a:ext cx="473075" cy="306705"/>
          </a:xfrm>
          <a:prstGeom prst="rect">
            <a:avLst/>
          </a:prstGeom>
          <a:noFill/>
          <a:ln w="9525">
            <a:noFill/>
          </a:ln>
        </p:spPr>
        <p:txBody>
          <a:bodyPr>
            <a:spAutoFit/>
          </a:bodyPr>
          <a:lstStyle/>
          <a:p>
            <a:pPr>
              <a:spcBef>
                <a:spcPct val="50000"/>
              </a:spcBef>
            </a:pPr>
            <a:r>
              <a:rPr lang="en-US" altLang="zh-CN" sz="1400" b="0">
                <a:solidFill>
                  <a:srgbClr val="FFFF00"/>
                </a:solidFill>
                <a:latin typeface="Times New Roman" panose="02020603050405020304" pitchFamily="18" charset="0"/>
                <a:ea typeface="宋体" panose="02010600030101010101" pitchFamily="2" charset="-122"/>
              </a:rPr>
              <a:t>CN</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04" name="文本框 2205703"/>
          <p:cNvSpPr txBox="1"/>
          <p:nvPr/>
        </p:nvSpPr>
        <p:spPr>
          <a:xfrm>
            <a:off x="5445125" y="2986088"/>
            <a:ext cx="663575" cy="306705"/>
          </a:xfrm>
          <a:prstGeom prst="rect">
            <a:avLst/>
          </a:prstGeom>
          <a:noFill/>
          <a:ln w="9525">
            <a:noFill/>
          </a:ln>
        </p:spPr>
        <p:txBody>
          <a:bodyPr>
            <a:spAutoFit/>
          </a:bodyPr>
          <a:lstStyle/>
          <a:p>
            <a:pPr>
              <a:spcBef>
                <a:spcPct val="50000"/>
              </a:spcBef>
            </a:pPr>
            <a:r>
              <a:rPr lang="en-US" altLang="zh-CN" sz="1400" b="0">
                <a:solidFill>
                  <a:srgbClr val="FFFF00"/>
                </a:solidFill>
                <a:latin typeface="Times New Roman" panose="02020603050405020304" pitchFamily="18" charset="0"/>
                <a:ea typeface="宋体" panose="02010600030101010101" pitchFamily="2" charset="-122"/>
              </a:rPr>
              <a:t>EDU</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05" name="椭圆 2205704"/>
          <p:cNvSpPr/>
          <p:nvPr/>
        </p:nvSpPr>
        <p:spPr>
          <a:xfrm>
            <a:off x="5367338" y="3598863"/>
            <a:ext cx="685800"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06" name="文本框 2205705"/>
          <p:cNvSpPr txBox="1"/>
          <p:nvPr/>
        </p:nvSpPr>
        <p:spPr>
          <a:xfrm>
            <a:off x="5478463" y="3633788"/>
            <a:ext cx="663575" cy="306705"/>
          </a:xfrm>
          <a:prstGeom prst="rect">
            <a:avLst/>
          </a:prstGeom>
          <a:noFill/>
          <a:ln w="9525">
            <a:noFill/>
          </a:ln>
        </p:spPr>
        <p:txBody>
          <a:bodyPr>
            <a:spAutoFit/>
          </a:bodyPr>
          <a:lstStyle/>
          <a:p>
            <a:pPr>
              <a:spcBef>
                <a:spcPct val="50000"/>
              </a:spcBef>
            </a:pPr>
            <a:r>
              <a:rPr lang="en-US" altLang="zh-CN" sz="1400" b="0">
                <a:solidFill>
                  <a:schemeClr val="tx1"/>
                </a:solidFill>
                <a:latin typeface="Times New Roman" panose="02020603050405020304" pitchFamily="18" charset="0"/>
                <a:ea typeface="宋体" panose="02010600030101010101" pitchFamily="2" charset="-122"/>
              </a:rPr>
              <a:t>HIT</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07" name="文本框 2205706"/>
          <p:cNvSpPr txBox="1"/>
          <p:nvPr/>
        </p:nvSpPr>
        <p:spPr>
          <a:xfrm>
            <a:off x="5465763" y="4418013"/>
            <a:ext cx="661987" cy="306705"/>
          </a:xfrm>
          <a:prstGeom prst="rect">
            <a:avLst/>
          </a:prstGeom>
          <a:noFill/>
          <a:ln w="9525">
            <a:noFill/>
          </a:ln>
        </p:spPr>
        <p:txBody>
          <a:bodyPr>
            <a:spAutoFit/>
          </a:bodyPr>
          <a:lstStyle/>
          <a:p>
            <a:pPr>
              <a:spcBef>
                <a:spcPct val="50000"/>
              </a:spcBef>
            </a:pPr>
            <a:r>
              <a:rPr lang="en-US" altLang="zh-CN" sz="1400" b="0">
                <a:solidFill>
                  <a:schemeClr val="tx1"/>
                </a:solidFill>
                <a:latin typeface="Times New Roman" panose="02020603050405020304" pitchFamily="18" charset="0"/>
                <a:ea typeface="宋体" panose="02010600030101010101" pitchFamily="2" charset="-122"/>
              </a:rPr>
              <a:t>BBS</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08" name="直接连接符 2205707"/>
          <p:cNvSpPr/>
          <p:nvPr/>
        </p:nvSpPr>
        <p:spPr>
          <a:xfrm>
            <a:off x="5715000" y="2692400"/>
            <a:ext cx="0" cy="268288"/>
          </a:xfrm>
          <a:prstGeom prst="line">
            <a:avLst/>
          </a:prstGeom>
          <a:ln w="28575" cap="flat" cmpd="sng">
            <a:solidFill>
              <a:schemeClr val="tx1"/>
            </a:solidFill>
            <a:prstDash val="solid"/>
            <a:headEnd type="none" w="med" len="med"/>
            <a:tailEnd type="none" w="med" len="med"/>
          </a:ln>
        </p:spPr>
      </p:sp>
      <p:sp>
        <p:nvSpPr>
          <p:cNvPr id="2205709" name="直接连接符 2205708"/>
          <p:cNvSpPr/>
          <p:nvPr/>
        </p:nvSpPr>
        <p:spPr>
          <a:xfrm>
            <a:off x="5715000" y="3338513"/>
            <a:ext cx="0" cy="269875"/>
          </a:xfrm>
          <a:prstGeom prst="line">
            <a:avLst/>
          </a:prstGeom>
          <a:ln w="28575" cap="flat" cmpd="sng">
            <a:solidFill>
              <a:schemeClr val="tx1"/>
            </a:solidFill>
            <a:prstDash val="solid"/>
            <a:headEnd type="none" w="med" len="med"/>
            <a:tailEnd type="none" w="med" len="med"/>
          </a:ln>
        </p:spPr>
      </p:sp>
      <p:sp>
        <p:nvSpPr>
          <p:cNvPr id="2205710" name="椭圆 2205709"/>
          <p:cNvSpPr/>
          <p:nvPr/>
        </p:nvSpPr>
        <p:spPr>
          <a:xfrm>
            <a:off x="4483100" y="4408488"/>
            <a:ext cx="687388"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11" name="文本框 2205710"/>
          <p:cNvSpPr txBox="1"/>
          <p:nvPr/>
        </p:nvSpPr>
        <p:spPr>
          <a:xfrm>
            <a:off x="4456113" y="4432300"/>
            <a:ext cx="739775" cy="306705"/>
          </a:xfrm>
          <a:prstGeom prst="rect">
            <a:avLst/>
          </a:prstGeom>
          <a:noFill/>
          <a:ln w="9525">
            <a:noFill/>
          </a:ln>
        </p:spPr>
        <p:txBody>
          <a:bodyPr>
            <a:spAutoFit/>
          </a:bodyPr>
          <a:lstStyle/>
          <a:p>
            <a:pPr>
              <a:spcBef>
                <a:spcPct val="50000"/>
              </a:spcBef>
            </a:pPr>
            <a:r>
              <a:rPr lang="en-US" altLang="zh-CN" sz="1400" b="0">
                <a:solidFill>
                  <a:schemeClr val="tx1"/>
                </a:solidFill>
                <a:latin typeface="Times New Roman" panose="02020603050405020304" pitchFamily="18" charset="0"/>
                <a:ea typeface="宋体" panose="02010600030101010101" pitchFamily="2" charset="-122"/>
              </a:rPr>
              <a:t>WWW</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12" name="椭圆 2205711"/>
          <p:cNvSpPr/>
          <p:nvPr/>
        </p:nvSpPr>
        <p:spPr>
          <a:xfrm>
            <a:off x="6278563" y="4408488"/>
            <a:ext cx="687387"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13" name="文本框 2205712"/>
          <p:cNvSpPr txBox="1"/>
          <p:nvPr/>
        </p:nvSpPr>
        <p:spPr>
          <a:xfrm>
            <a:off x="6362700" y="4418013"/>
            <a:ext cx="663575" cy="306705"/>
          </a:xfrm>
          <a:prstGeom prst="rect">
            <a:avLst/>
          </a:prstGeom>
          <a:noFill/>
          <a:ln w="9525">
            <a:noFill/>
          </a:ln>
        </p:spPr>
        <p:txBody>
          <a:bodyPr>
            <a:spAutoFit/>
          </a:bodyPr>
          <a:lstStyle/>
          <a:p>
            <a:pPr>
              <a:spcBef>
                <a:spcPct val="50000"/>
              </a:spcBef>
            </a:pPr>
            <a:r>
              <a:rPr lang="en-US" altLang="zh-CN" sz="1400" b="0">
                <a:solidFill>
                  <a:schemeClr val="tx1"/>
                </a:solidFill>
                <a:latin typeface="Times New Roman" panose="02020603050405020304" pitchFamily="18" charset="0"/>
                <a:ea typeface="宋体" panose="02010600030101010101" pitchFamily="2" charset="-122"/>
              </a:rPr>
              <a:t>FTP</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14" name="直接连接符 2205713"/>
          <p:cNvSpPr/>
          <p:nvPr/>
        </p:nvSpPr>
        <p:spPr>
          <a:xfrm flipH="1">
            <a:off x="4884738" y="3932238"/>
            <a:ext cx="581025" cy="484187"/>
          </a:xfrm>
          <a:prstGeom prst="line">
            <a:avLst/>
          </a:prstGeom>
          <a:ln w="28575" cap="flat" cmpd="sng">
            <a:solidFill>
              <a:schemeClr val="tx1"/>
            </a:solidFill>
            <a:prstDash val="solid"/>
            <a:headEnd type="none" w="med" len="med"/>
            <a:tailEnd type="none" w="med" len="med"/>
          </a:ln>
        </p:spPr>
      </p:sp>
      <p:sp>
        <p:nvSpPr>
          <p:cNvPr id="2205715" name="直接连接符 2205714"/>
          <p:cNvSpPr/>
          <p:nvPr/>
        </p:nvSpPr>
        <p:spPr>
          <a:xfrm>
            <a:off x="5711825" y="3986213"/>
            <a:ext cx="0" cy="430212"/>
          </a:xfrm>
          <a:prstGeom prst="line">
            <a:avLst/>
          </a:prstGeom>
          <a:ln w="28575" cap="flat" cmpd="sng">
            <a:solidFill>
              <a:schemeClr val="tx1"/>
            </a:solidFill>
            <a:prstDash val="solid"/>
            <a:headEnd type="none" w="med" len="med"/>
            <a:tailEnd type="none" w="med" len="med"/>
          </a:ln>
        </p:spPr>
      </p:sp>
      <p:sp>
        <p:nvSpPr>
          <p:cNvPr id="2205716" name="直接连接符 2205715"/>
          <p:cNvSpPr/>
          <p:nvPr/>
        </p:nvSpPr>
        <p:spPr>
          <a:xfrm>
            <a:off x="5992813" y="3932238"/>
            <a:ext cx="528637" cy="484187"/>
          </a:xfrm>
          <a:prstGeom prst="line">
            <a:avLst/>
          </a:prstGeom>
          <a:ln w="28575" cap="flat" cmpd="sng">
            <a:solidFill>
              <a:schemeClr val="tx1"/>
            </a:solidFill>
            <a:prstDash val="solid"/>
            <a:headEnd type="none" w="med" len="med"/>
            <a:tailEnd type="none" w="med" len="med"/>
          </a:ln>
        </p:spPr>
      </p:sp>
      <p:sp>
        <p:nvSpPr>
          <p:cNvPr id="2205717" name="文本框 2205716"/>
          <p:cNvSpPr txBox="1"/>
          <p:nvPr/>
        </p:nvSpPr>
        <p:spPr>
          <a:xfrm>
            <a:off x="1662430" y="2308225"/>
            <a:ext cx="1131570" cy="460375"/>
          </a:xfrm>
          <a:prstGeom prst="rect">
            <a:avLst/>
          </a:prstGeom>
          <a:noFill/>
          <a:ln w="9525">
            <a:noFill/>
          </a:ln>
        </p:spPr>
        <p:txBody>
          <a:bodyPr wrap="square">
            <a:spAutoFit/>
          </a:bodyPr>
          <a:lstStyle/>
          <a:p>
            <a:r>
              <a:rPr lang="zh-CN" altLang="en-US" sz="2400" b="0" dirty="0">
                <a:solidFill>
                  <a:schemeClr val="accent2"/>
                </a:solidFill>
                <a:latin typeface="Times New Roman" panose="02020603050405020304" pitchFamily="18" charset="0"/>
                <a:ea typeface="宋体" panose="02010600030101010101" pitchFamily="2" charset="-122"/>
              </a:rPr>
              <a:t>顶级域</a:t>
            </a:r>
            <a:endParaRPr lang="zh-CN" altLang="en-US" sz="2400" b="0" dirty="0">
              <a:solidFill>
                <a:schemeClr val="accent2"/>
              </a:solidFill>
              <a:latin typeface="Times New Roman" panose="02020603050405020304" pitchFamily="18" charset="0"/>
              <a:ea typeface="宋体" panose="02010600030101010101" pitchFamily="2" charset="-122"/>
            </a:endParaRPr>
          </a:p>
        </p:txBody>
      </p:sp>
      <p:sp>
        <p:nvSpPr>
          <p:cNvPr id="2205718" name="任意多边形 2205717"/>
          <p:cNvSpPr/>
          <p:nvPr/>
        </p:nvSpPr>
        <p:spPr>
          <a:xfrm>
            <a:off x="4567238" y="2422525"/>
            <a:ext cx="581025" cy="161925"/>
          </a:xfrm>
          <a:custGeom>
            <a:avLst/>
            <a:gdLst>
              <a:gd name="txL" fmla="*/ 3375 w 21600"/>
              <a:gd name="txT" fmla="*/ 5400 h 21600"/>
              <a:gd name="txR" fmla="*/ 18900 w 21600"/>
              <a:gd name="txB" fmla="*/ 16200 h 21600"/>
            </a:gdLst>
            <a:ahLst/>
            <a:cxnLst>
              <a:cxn ang="270">
                <a:pos x="16200" y="0"/>
              </a:cxn>
              <a:cxn ang="180">
                <a:pos x="0" y="10800"/>
              </a:cxn>
              <a:cxn ang="90">
                <a:pos x="16200" y="21600"/>
              </a:cxn>
              <a:cxn ang="0">
                <a:pos x="21600" y="10800"/>
              </a:cxn>
            </a:cxnLst>
            <a:rect l="txL" t="txT" r="txR" b="tx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2205719" name="椭圆 2205718"/>
          <p:cNvSpPr/>
          <p:nvPr/>
        </p:nvSpPr>
        <p:spPr>
          <a:xfrm>
            <a:off x="6340475" y="2305050"/>
            <a:ext cx="685800"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20" name="文本框 2205719"/>
          <p:cNvSpPr txBox="1"/>
          <p:nvPr/>
        </p:nvSpPr>
        <p:spPr>
          <a:xfrm>
            <a:off x="6407150" y="2314575"/>
            <a:ext cx="687388" cy="306705"/>
          </a:xfrm>
          <a:prstGeom prst="rect">
            <a:avLst/>
          </a:prstGeom>
          <a:noFill/>
          <a:ln w="9525">
            <a:noFill/>
          </a:ln>
        </p:spPr>
        <p:txBody>
          <a:bodyPr>
            <a:spAutoFit/>
          </a:bodyPr>
          <a:lstStyle/>
          <a:p>
            <a:pPr>
              <a:spcBef>
                <a:spcPct val="50000"/>
              </a:spcBef>
            </a:pPr>
            <a:r>
              <a:rPr lang="en-US" altLang="zh-CN" sz="1400" b="0">
                <a:solidFill>
                  <a:srgbClr val="FFFF00"/>
                </a:solidFill>
                <a:latin typeface="Times New Roman" panose="02020603050405020304" pitchFamily="18" charset="0"/>
                <a:ea typeface="宋体" panose="02010600030101010101" pitchFamily="2" charset="-122"/>
              </a:rPr>
              <a:t>COM</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21" name="椭圆 2205720"/>
          <p:cNvSpPr/>
          <p:nvPr/>
        </p:nvSpPr>
        <p:spPr>
          <a:xfrm>
            <a:off x="7140575" y="2298700"/>
            <a:ext cx="687388"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22" name="文本框 2205721"/>
          <p:cNvSpPr txBox="1"/>
          <p:nvPr/>
        </p:nvSpPr>
        <p:spPr>
          <a:xfrm>
            <a:off x="7208838" y="2308225"/>
            <a:ext cx="685800" cy="306705"/>
          </a:xfrm>
          <a:prstGeom prst="rect">
            <a:avLst/>
          </a:prstGeom>
          <a:noFill/>
          <a:ln w="9525">
            <a:noFill/>
          </a:ln>
        </p:spPr>
        <p:txBody>
          <a:bodyPr>
            <a:spAutoFit/>
          </a:bodyPr>
          <a:lstStyle/>
          <a:p>
            <a:pPr>
              <a:spcBef>
                <a:spcPct val="50000"/>
              </a:spcBef>
            </a:pPr>
            <a:r>
              <a:rPr lang="en-US" altLang="zh-CN" sz="1400" b="0">
                <a:solidFill>
                  <a:srgbClr val="FFFF00"/>
                </a:solidFill>
                <a:latin typeface="Times New Roman" panose="02020603050405020304" pitchFamily="18" charset="0"/>
                <a:ea typeface="宋体" panose="02010600030101010101" pitchFamily="2" charset="-122"/>
              </a:rPr>
              <a:t>ORG</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23" name="椭圆 2205722"/>
          <p:cNvSpPr/>
          <p:nvPr/>
        </p:nvSpPr>
        <p:spPr>
          <a:xfrm>
            <a:off x="7966075" y="2305050"/>
            <a:ext cx="687388"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24" name="文本框 2205723"/>
          <p:cNvSpPr txBox="1"/>
          <p:nvPr/>
        </p:nvSpPr>
        <p:spPr>
          <a:xfrm>
            <a:off x="8045450" y="2341563"/>
            <a:ext cx="685800" cy="306705"/>
          </a:xfrm>
          <a:prstGeom prst="rect">
            <a:avLst/>
          </a:prstGeom>
          <a:noFill/>
          <a:ln w="9525">
            <a:noFill/>
          </a:ln>
        </p:spPr>
        <p:txBody>
          <a:bodyPr>
            <a:spAutoFit/>
          </a:bodyPr>
          <a:lstStyle/>
          <a:p>
            <a:pPr>
              <a:spcBef>
                <a:spcPct val="50000"/>
              </a:spcBef>
            </a:pPr>
            <a:r>
              <a:rPr lang="en-US" altLang="zh-CN" sz="1400" b="0">
                <a:solidFill>
                  <a:srgbClr val="FFFF00"/>
                </a:solidFill>
                <a:latin typeface="Times New Roman" panose="02020603050405020304" pitchFamily="18" charset="0"/>
                <a:ea typeface="宋体" panose="02010600030101010101" pitchFamily="2" charset="-122"/>
              </a:rPr>
              <a:t>GOV</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25" name="椭圆 2205724"/>
          <p:cNvSpPr/>
          <p:nvPr/>
        </p:nvSpPr>
        <p:spPr>
          <a:xfrm>
            <a:off x="8791575" y="2468563"/>
            <a:ext cx="52388"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26" name="椭圆 2205725"/>
          <p:cNvSpPr/>
          <p:nvPr/>
        </p:nvSpPr>
        <p:spPr>
          <a:xfrm>
            <a:off x="8950325" y="2468563"/>
            <a:ext cx="52388"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27" name="椭圆 2205726"/>
          <p:cNvSpPr/>
          <p:nvPr/>
        </p:nvSpPr>
        <p:spPr>
          <a:xfrm>
            <a:off x="9109075" y="2468563"/>
            <a:ext cx="52388"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28" name="文本框 2205727"/>
          <p:cNvSpPr txBox="1"/>
          <p:nvPr/>
        </p:nvSpPr>
        <p:spPr>
          <a:xfrm>
            <a:off x="2950845" y="4418330"/>
            <a:ext cx="1438910" cy="460375"/>
          </a:xfrm>
          <a:prstGeom prst="rect">
            <a:avLst/>
          </a:prstGeom>
          <a:noFill/>
          <a:ln w="9525">
            <a:noFill/>
          </a:ln>
        </p:spPr>
        <p:txBody>
          <a:bodyPr wrap="square">
            <a:spAutoFit/>
          </a:bodyPr>
          <a:lstStyle/>
          <a:p>
            <a:r>
              <a:rPr lang="zh-CN" altLang="en-US" sz="2400" b="0" dirty="0">
                <a:solidFill>
                  <a:schemeClr val="accent2"/>
                </a:solidFill>
                <a:latin typeface="楷体" panose="02010609060101010101" charset="-122"/>
                <a:ea typeface="楷体" panose="02010609060101010101" charset="-122"/>
              </a:rPr>
              <a:t>计算机</a:t>
            </a:r>
            <a:endParaRPr lang="zh-CN" altLang="en-US" sz="2400" b="0" dirty="0">
              <a:solidFill>
                <a:schemeClr val="accent2"/>
              </a:solidFill>
              <a:latin typeface="楷体" panose="02010609060101010101" charset="-122"/>
              <a:ea typeface="楷体" panose="02010609060101010101" charset="-122"/>
            </a:endParaRPr>
          </a:p>
        </p:txBody>
      </p:sp>
      <p:sp>
        <p:nvSpPr>
          <p:cNvPr id="2205729" name="文本框 2205728"/>
          <p:cNvSpPr txBox="1"/>
          <p:nvPr/>
        </p:nvSpPr>
        <p:spPr>
          <a:xfrm>
            <a:off x="885508" y="3597593"/>
            <a:ext cx="898525" cy="460375"/>
          </a:xfrm>
          <a:prstGeom prst="rect">
            <a:avLst/>
          </a:prstGeom>
          <a:noFill/>
          <a:ln w="9525">
            <a:noFill/>
          </a:ln>
        </p:spPr>
        <p:txBody>
          <a:bodyPr>
            <a:spAutoFit/>
          </a:bodyPr>
          <a:lstStyle/>
          <a:p>
            <a:r>
              <a:rPr lang="zh-CN" altLang="en-US" sz="2400" b="0" dirty="0">
                <a:solidFill>
                  <a:schemeClr val="accent2"/>
                </a:solidFill>
                <a:latin typeface="楷体" panose="02010609060101010101" charset="-122"/>
                <a:ea typeface="楷体" panose="02010609060101010101" charset="-122"/>
              </a:rPr>
              <a:t>组织</a:t>
            </a:r>
            <a:endParaRPr lang="zh-CN" altLang="en-US" sz="2400" b="0" dirty="0">
              <a:solidFill>
                <a:schemeClr val="accent2"/>
              </a:solidFill>
              <a:latin typeface="楷体" panose="02010609060101010101" charset="-122"/>
              <a:ea typeface="楷体" panose="02010609060101010101" charset="-122"/>
            </a:endParaRPr>
          </a:p>
        </p:txBody>
      </p:sp>
      <p:sp>
        <p:nvSpPr>
          <p:cNvPr id="2205730" name="任意多边形 2205729"/>
          <p:cNvSpPr/>
          <p:nvPr/>
        </p:nvSpPr>
        <p:spPr>
          <a:xfrm>
            <a:off x="4567238" y="3716338"/>
            <a:ext cx="581025" cy="161925"/>
          </a:xfrm>
          <a:custGeom>
            <a:avLst/>
            <a:gdLst>
              <a:gd name="txL" fmla="*/ 3375 w 21600"/>
              <a:gd name="txT" fmla="*/ 5400 h 21600"/>
              <a:gd name="txR" fmla="*/ 18900 w 21600"/>
              <a:gd name="txB" fmla="*/ 16200 h 21600"/>
            </a:gdLst>
            <a:ahLst/>
            <a:cxnLst>
              <a:cxn ang="270">
                <a:pos x="16200" y="0"/>
              </a:cxn>
              <a:cxn ang="180">
                <a:pos x="0" y="10800"/>
              </a:cxn>
              <a:cxn ang="90">
                <a:pos x="16200" y="21600"/>
              </a:cxn>
              <a:cxn ang="0">
                <a:pos x="21600" y="10800"/>
              </a:cxn>
            </a:cxnLst>
            <a:rect l="txL" t="txT" r="txR" b="tx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2205731" name="椭圆 2205730"/>
          <p:cNvSpPr/>
          <p:nvPr/>
        </p:nvSpPr>
        <p:spPr>
          <a:xfrm>
            <a:off x="6151563" y="5010150"/>
            <a:ext cx="2270125" cy="701675"/>
          </a:xfrm>
          <a:prstGeom prst="ellipse">
            <a:avLst/>
          </a:prstGeom>
          <a:solidFill>
            <a:schemeClr val="hlink"/>
          </a:solidFill>
          <a:ln w="9525" cap="flat" cmpd="sng">
            <a:solidFill>
              <a:schemeClr val="tx1"/>
            </a:solidFill>
            <a:prstDash val="solid"/>
            <a:headEnd type="none" w="med" len="med"/>
            <a:tailEnd type="none" w="med" len="med"/>
          </a:ln>
        </p:spPr>
        <p:txBody>
          <a:bodyPr/>
          <a:lstStyle/>
          <a:p>
            <a:endParaRPr lang="zh-CN" altLang="en-US"/>
          </a:p>
        </p:txBody>
      </p:sp>
      <p:sp>
        <p:nvSpPr>
          <p:cNvPr id="2205732" name="文本框 2205731"/>
          <p:cNvSpPr txBox="1"/>
          <p:nvPr/>
        </p:nvSpPr>
        <p:spPr>
          <a:xfrm>
            <a:off x="6513672" y="5208588"/>
            <a:ext cx="1547495" cy="306705"/>
          </a:xfrm>
          <a:prstGeom prst="rect">
            <a:avLst/>
          </a:prstGeom>
          <a:noFill/>
          <a:ln w="9525">
            <a:noFill/>
          </a:ln>
        </p:spPr>
        <p:txBody>
          <a:bodyPr wrap="none" anchor="t" anchorCtr="0">
            <a:spAutoFit/>
          </a:bodyPr>
          <a:lstStyle/>
          <a:p>
            <a:pPr algn="ctr"/>
            <a:r>
              <a:rPr lang="en-US" altLang="zh-CN" sz="1400">
                <a:solidFill>
                  <a:srgbClr val="FF3300"/>
                </a:solidFill>
                <a:latin typeface="Times New Roman" panose="02020603050405020304" pitchFamily="18" charset="0"/>
                <a:ea typeface="隶书" panose="02010509060101010101" pitchFamily="49" charset="-122"/>
              </a:rPr>
              <a:t>BBS.HIT.EDU.CN</a:t>
            </a:r>
            <a:endParaRPr lang="en-US" altLang="zh-CN" sz="1400">
              <a:solidFill>
                <a:schemeClr val="bg1"/>
              </a:solidFill>
              <a:latin typeface="Times New Roman" panose="02020603050405020304" pitchFamily="18" charset="0"/>
              <a:ea typeface="隶书" panose="02010509060101010101" pitchFamily="49" charset="-122"/>
            </a:endParaRPr>
          </a:p>
        </p:txBody>
      </p:sp>
      <p:sp>
        <p:nvSpPr>
          <p:cNvPr id="2205733" name="椭圆 2205732"/>
          <p:cNvSpPr/>
          <p:nvPr/>
        </p:nvSpPr>
        <p:spPr>
          <a:xfrm>
            <a:off x="4183063" y="5194300"/>
            <a:ext cx="2271712" cy="701675"/>
          </a:xfrm>
          <a:prstGeom prst="ellipse">
            <a:avLst/>
          </a:prstGeom>
          <a:solidFill>
            <a:schemeClr val="hlink"/>
          </a:solidFill>
          <a:ln w="9525" cap="flat" cmpd="sng">
            <a:solidFill>
              <a:schemeClr val="tx1"/>
            </a:solidFill>
            <a:prstDash val="solid"/>
            <a:headEnd type="none" w="med" len="med"/>
            <a:tailEnd type="none" w="med" len="med"/>
          </a:ln>
        </p:spPr>
        <p:txBody>
          <a:bodyPr/>
          <a:lstStyle/>
          <a:p>
            <a:endParaRPr lang="zh-CN" altLang="en-US"/>
          </a:p>
        </p:txBody>
      </p:sp>
      <p:sp>
        <p:nvSpPr>
          <p:cNvPr id="2205734" name="文本框 2205733"/>
          <p:cNvSpPr txBox="1"/>
          <p:nvPr/>
        </p:nvSpPr>
        <p:spPr>
          <a:xfrm>
            <a:off x="4486117" y="5478463"/>
            <a:ext cx="1697355" cy="306705"/>
          </a:xfrm>
          <a:prstGeom prst="rect">
            <a:avLst/>
          </a:prstGeom>
          <a:noFill/>
          <a:ln w="9525">
            <a:noFill/>
          </a:ln>
        </p:spPr>
        <p:txBody>
          <a:bodyPr wrap="none" anchor="t" anchorCtr="0">
            <a:spAutoFit/>
          </a:bodyPr>
          <a:lstStyle/>
          <a:p>
            <a:pPr algn="ctr"/>
            <a:r>
              <a:rPr lang="en-US" altLang="zh-CN" sz="1400">
                <a:solidFill>
                  <a:srgbClr val="FF3300"/>
                </a:solidFill>
                <a:latin typeface="Times New Roman" panose="02020603050405020304" pitchFamily="18" charset="0"/>
                <a:ea typeface="隶书" panose="02010509060101010101" pitchFamily="49" charset="-122"/>
              </a:rPr>
              <a:t>WWW.HIT.EDU.CN</a:t>
            </a:r>
            <a:endParaRPr lang="en-US" altLang="zh-CN" sz="1400">
              <a:solidFill>
                <a:schemeClr val="bg1"/>
              </a:solidFill>
              <a:latin typeface="Times New Roman" panose="02020603050405020304" pitchFamily="18" charset="0"/>
              <a:ea typeface="隶书" panose="02010509060101010101" pitchFamily="49" charset="-122"/>
            </a:endParaRPr>
          </a:p>
        </p:txBody>
      </p:sp>
      <p:sp>
        <p:nvSpPr>
          <p:cNvPr id="2205735" name="椭圆 2205734"/>
          <p:cNvSpPr/>
          <p:nvPr/>
        </p:nvSpPr>
        <p:spPr>
          <a:xfrm>
            <a:off x="6362700" y="3608388"/>
            <a:ext cx="1109663"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36" name="文本框 2205735"/>
          <p:cNvSpPr txBox="1"/>
          <p:nvPr/>
        </p:nvSpPr>
        <p:spPr>
          <a:xfrm>
            <a:off x="6429375" y="3617913"/>
            <a:ext cx="990600" cy="306705"/>
          </a:xfrm>
          <a:prstGeom prst="rect">
            <a:avLst/>
          </a:prstGeom>
          <a:noFill/>
          <a:ln w="9525">
            <a:noFill/>
          </a:ln>
        </p:spPr>
        <p:txBody>
          <a:bodyPr>
            <a:spAutoFit/>
          </a:bodyPr>
          <a:lstStyle/>
          <a:p>
            <a:pPr>
              <a:spcBef>
                <a:spcPct val="50000"/>
              </a:spcBef>
            </a:pPr>
            <a:r>
              <a:rPr lang="en-US" altLang="zh-CN" sz="1400" b="0" err="1">
                <a:solidFill>
                  <a:schemeClr val="tx1"/>
                </a:solidFill>
                <a:latin typeface="Times New Roman" panose="02020603050405020304" pitchFamily="18" charset="0"/>
                <a:ea typeface="宋体" panose="02010600030101010101" pitchFamily="2" charset="-122"/>
              </a:rPr>
              <a:t>TsingHua</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37" name="椭圆 2205736"/>
          <p:cNvSpPr/>
          <p:nvPr/>
        </p:nvSpPr>
        <p:spPr>
          <a:xfrm>
            <a:off x="7577138" y="3608388"/>
            <a:ext cx="739775" cy="377825"/>
          </a:xfrm>
          <a:prstGeom prst="ellipse">
            <a:avLst/>
          </a:prstGeom>
          <a:gradFill rotWithShape="0">
            <a:gsLst>
              <a:gs pos="0">
                <a:srgbClr val="03D4A8">
                  <a:alpha val="100000"/>
                </a:srgbClr>
              </a:gs>
              <a:gs pos="25000">
                <a:srgbClr val="21D6E0">
                  <a:alpha val="100000"/>
                </a:srgbClr>
              </a:gs>
              <a:gs pos="75000">
                <a:srgbClr val="0087E6">
                  <a:alpha val="100000"/>
                </a:srgbClr>
              </a:gs>
              <a:gs pos="100000">
                <a:srgbClr val="005CBF">
                  <a:alpha val="100000"/>
                </a:srgbClr>
              </a:gs>
            </a:gsLst>
            <a:lin ang="5400000" scaled="1"/>
            <a:tileRect/>
          </a:gradFill>
          <a:ln w="9525" cap="flat" cmpd="sng">
            <a:solidFill>
              <a:schemeClr val="tx1"/>
            </a:solidFill>
            <a:prstDash val="solid"/>
            <a:headEnd type="none" w="med" len="med"/>
            <a:tailEnd type="none" w="med" len="med"/>
          </a:ln>
        </p:spPr>
        <p:txBody>
          <a:bodyPr/>
          <a:lstStyle/>
          <a:p>
            <a:endParaRPr lang="zh-CN" altLang="en-US"/>
          </a:p>
        </p:txBody>
      </p:sp>
      <p:sp>
        <p:nvSpPr>
          <p:cNvPr id="2205738" name="文本框 2205737"/>
          <p:cNvSpPr txBox="1"/>
          <p:nvPr/>
        </p:nvSpPr>
        <p:spPr>
          <a:xfrm>
            <a:off x="7643813" y="3617913"/>
            <a:ext cx="777875" cy="306705"/>
          </a:xfrm>
          <a:prstGeom prst="rect">
            <a:avLst/>
          </a:prstGeom>
          <a:noFill/>
          <a:ln w="9525">
            <a:noFill/>
          </a:ln>
        </p:spPr>
        <p:txBody>
          <a:bodyPr>
            <a:spAutoFit/>
          </a:bodyPr>
          <a:lstStyle/>
          <a:p>
            <a:pPr>
              <a:spcBef>
                <a:spcPct val="50000"/>
              </a:spcBef>
            </a:pPr>
            <a:r>
              <a:rPr lang="en-US" altLang="zh-CN" sz="1400" b="0">
                <a:solidFill>
                  <a:schemeClr val="tx1"/>
                </a:solidFill>
                <a:latin typeface="Times New Roman" panose="02020603050405020304" pitchFamily="18" charset="0"/>
                <a:ea typeface="宋体" panose="02010600030101010101" pitchFamily="2" charset="-122"/>
              </a:rPr>
              <a:t>NIKE</a:t>
            </a:r>
            <a:endParaRPr lang="en-US" altLang="zh-CN" sz="1400" b="0">
              <a:solidFill>
                <a:schemeClr val="tx1"/>
              </a:solidFill>
              <a:latin typeface="Times New Roman" panose="02020603050405020304" pitchFamily="18" charset="0"/>
              <a:ea typeface="宋体" panose="02010600030101010101" pitchFamily="2" charset="-122"/>
            </a:endParaRPr>
          </a:p>
        </p:txBody>
      </p:sp>
      <p:sp>
        <p:nvSpPr>
          <p:cNvPr id="2205739" name="椭圆 2205738"/>
          <p:cNvSpPr/>
          <p:nvPr/>
        </p:nvSpPr>
        <p:spPr>
          <a:xfrm>
            <a:off x="8475663" y="3770313"/>
            <a:ext cx="52387"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40" name="椭圆 2205739"/>
          <p:cNvSpPr/>
          <p:nvPr/>
        </p:nvSpPr>
        <p:spPr>
          <a:xfrm>
            <a:off x="8634413" y="3770313"/>
            <a:ext cx="52387"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41" name="椭圆 2205740"/>
          <p:cNvSpPr/>
          <p:nvPr/>
        </p:nvSpPr>
        <p:spPr>
          <a:xfrm>
            <a:off x="8793163" y="3770313"/>
            <a:ext cx="52387" cy="5397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205742" name="文本框 2205741"/>
          <p:cNvSpPr txBox="1"/>
          <p:nvPr/>
        </p:nvSpPr>
        <p:spPr>
          <a:xfrm>
            <a:off x="3081020" y="2266950"/>
            <a:ext cx="1503680" cy="460375"/>
          </a:xfrm>
          <a:prstGeom prst="rect">
            <a:avLst/>
          </a:prstGeom>
          <a:noFill/>
          <a:ln w="9525">
            <a:noFill/>
          </a:ln>
        </p:spPr>
        <p:txBody>
          <a:bodyPr wrap="none" anchor="t" anchorCtr="0">
            <a:spAutoFit/>
          </a:bodyPr>
          <a:lstStyle/>
          <a:p>
            <a:r>
              <a:rPr lang="en-US" altLang="zh-CN" sz="2400" b="0">
                <a:solidFill>
                  <a:schemeClr val="tx1"/>
                </a:solidFill>
                <a:latin typeface="Times New Roman" panose="02020603050405020304" pitchFamily="18" charset="0"/>
                <a:ea typeface="宋体" panose="02010600030101010101" pitchFamily="2" charset="-122"/>
              </a:rPr>
              <a:t>(CN:</a:t>
            </a:r>
            <a:r>
              <a:rPr lang="zh-CN" altLang="en-US" sz="2400" b="0" dirty="0">
                <a:solidFill>
                  <a:schemeClr val="tx1"/>
                </a:solidFill>
                <a:latin typeface="Times New Roman" panose="02020603050405020304" pitchFamily="18" charset="0"/>
                <a:ea typeface="宋体" panose="02010600030101010101" pitchFamily="2" charset="-122"/>
              </a:rPr>
              <a:t>中国</a:t>
            </a:r>
            <a:r>
              <a:rPr lang="en-US" altLang="zh-CN" sz="2400" b="0">
                <a:solidFill>
                  <a:schemeClr val="tx1"/>
                </a:solidFill>
                <a:latin typeface="Times New Roman" panose="02020603050405020304" pitchFamily="18" charset="0"/>
                <a:ea typeface="宋体" panose="02010600030101010101" pitchFamily="2" charset="-122"/>
              </a:rPr>
              <a:t>)</a:t>
            </a:r>
            <a:endParaRPr lang="en-US" altLang="zh-CN" sz="2400" b="0">
              <a:solidFill>
                <a:schemeClr val="tx1"/>
              </a:solidFill>
              <a:latin typeface="Times New Roman" panose="02020603050405020304" pitchFamily="18" charset="0"/>
              <a:ea typeface="宋体" panose="02010600030101010101" pitchFamily="2" charset="-122"/>
            </a:endParaRPr>
          </a:p>
        </p:txBody>
      </p:sp>
      <p:sp>
        <p:nvSpPr>
          <p:cNvPr id="2205743" name="文本框 2205742"/>
          <p:cNvSpPr txBox="1"/>
          <p:nvPr/>
        </p:nvSpPr>
        <p:spPr>
          <a:xfrm>
            <a:off x="2048510" y="2832418"/>
            <a:ext cx="3230880" cy="460375"/>
          </a:xfrm>
          <a:prstGeom prst="rect">
            <a:avLst/>
          </a:prstGeom>
          <a:noFill/>
          <a:ln w="9525">
            <a:noFill/>
          </a:ln>
        </p:spPr>
        <p:txBody>
          <a:bodyPr wrap="none" anchor="t" anchorCtr="0">
            <a:spAutoFit/>
          </a:bodyPr>
          <a:lstStyle/>
          <a:p>
            <a:r>
              <a:rPr lang="en-US" altLang="zh-CN" sz="2400" b="0">
                <a:solidFill>
                  <a:schemeClr val="tx1"/>
                </a:solidFill>
                <a:latin typeface="Times New Roman" panose="02020603050405020304" pitchFamily="18" charset="0"/>
                <a:ea typeface="宋体" panose="02010600030101010101" pitchFamily="2" charset="-122"/>
              </a:rPr>
              <a:t>(EDU:</a:t>
            </a:r>
            <a:r>
              <a:rPr lang="zh-CN" altLang="en-US" sz="2400" b="0" dirty="0">
                <a:solidFill>
                  <a:schemeClr val="tx1"/>
                </a:solidFill>
                <a:latin typeface="Times New Roman" panose="02020603050405020304" pitchFamily="18" charset="0"/>
                <a:ea typeface="宋体" panose="02010600030101010101" pitchFamily="2" charset="-122"/>
              </a:rPr>
              <a:t>中国教育科研网</a:t>
            </a:r>
            <a:r>
              <a:rPr lang="en-US" altLang="zh-CN" sz="2400" b="0">
                <a:solidFill>
                  <a:schemeClr val="tx1"/>
                </a:solidFill>
                <a:latin typeface="Times New Roman" panose="02020603050405020304" pitchFamily="18" charset="0"/>
                <a:ea typeface="宋体" panose="02010600030101010101" pitchFamily="2" charset="-122"/>
              </a:rPr>
              <a:t>)</a:t>
            </a:r>
            <a:endParaRPr lang="en-US" altLang="zh-CN" sz="2400" b="0">
              <a:solidFill>
                <a:schemeClr val="tx1"/>
              </a:solidFill>
              <a:latin typeface="Times New Roman" panose="02020603050405020304" pitchFamily="18" charset="0"/>
              <a:ea typeface="宋体" panose="02010600030101010101" pitchFamily="2" charset="-122"/>
            </a:endParaRPr>
          </a:p>
        </p:txBody>
      </p:sp>
      <p:sp>
        <p:nvSpPr>
          <p:cNvPr id="2205744" name="文本框 2205743"/>
          <p:cNvSpPr txBox="1"/>
          <p:nvPr/>
        </p:nvSpPr>
        <p:spPr>
          <a:xfrm>
            <a:off x="1694180" y="3567430"/>
            <a:ext cx="2792095" cy="460375"/>
          </a:xfrm>
          <a:prstGeom prst="rect">
            <a:avLst/>
          </a:prstGeom>
          <a:noFill/>
          <a:ln w="9525">
            <a:noFill/>
          </a:ln>
        </p:spPr>
        <p:txBody>
          <a:bodyPr wrap="none" anchor="t" anchorCtr="0">
            <a:spAutoFit/>
          </a:bodyPr>
          <a:lstStyle/>
          <a:p>
            <a:r>
              <a:rPr lang="en-US" altLang="zh-CN" sz="2400" b="0">
                <a:solidFill>
                  <a:schemeClr val="tx1"/>
                </a:solidFill>
                <a:latin typeface="Times New Roman" panose="02020603050405020304" pitchFamily="18" charset="0"/>
                <a:ea typeface="宋体" panose="02010600030101010101" pitchFamily="2" charset="-122"/>
              </a:rPr>
              <a:t>(HIT:</a:t>
            </a:r>
            <a:r>
              <a:rPr lang="zh-CN" altLang="en-US" sz="2400" b="0" dirty="0">
                <a:solidFill>
                  <a:schemeClr val="tx1"/>
                </a:solidFill>
                <a:latin typeface="Times New Roman" panose="02020603050405020304" pitchFamily="18" charset="0"/>
                <a:ea typeface="宋体" panose="02010600030101010101" pitchFamily="2" charset="-122"/>
              </a:rPr>
              <a:t>哈工大校园网</a:t>
            </a:r>
            <a:r>
              <a:rPr lang="en-US" altLang="zh-CN" sz="2400" b="0">
                <a:solidFill>
                  <a:schemeClr val="tx1"/>
                </a:solidFill>
                <a:latin typeface="Times New Roman" panose="02020603050405020304" pitchFamily="18" charset="0"/>
                <a:ea typeface="宋体" panose="02010600030101010101" pitchFamily="2" charset="-122"/>
              </a:rPr>
              <a:t>)</a:t>
            </a:r>
            <a:endParaRPr lang="en-US" altLang="zh-CN" sz="2400" b="0">
              <a:solidFill>
                <a:schemeClr val="tx1"/>
              </a:solidFill>
              <a:latin typeface="Times New Roman" panose="02020603050405020304" pitchFamily="18" charset="0"/>
              <a:ea typeface="宋体" panose="02010600030101010101" pitchFamily="2" charset="-122"/>
            </a:endParaRPr>
          </a:p>
        </p:txBody>
      </p:sp>
      <p:sp>
        <p:nvSpPr>
          <p:cNvPr id="2205748" name="Text Box 16"/>
          <p:cNvSpPr txBox="1"/>
          <p:nvPr/>
        </p:nvSpPr>
        <p:spPr>
          <a:xfrm>
            <a:off x="1687513" y="0"/>
            <a:ext cx="2765425" cy="829945"/>
          </a:xfrm>
          <a:prstGeom prst="rect">
            <a:avLst/>
          </a:prstGeom>
          <a:noFill/>
          <a:ln w="9525">
            <a:noFill/>
          </a:ln>
        </p:spPr>
        <p:txBody>
          <a:bodyPr wrap="none">
            <a:spAutoFit/>
          </a:bodyPr>
          <a:lstStyle/>
          <a:p>
            <a:pPr>
              <a:lnSpc>
                <a:spcPct val="120000"/>
              </a:lnSpc>
            </a:pPr>
            <a:r>
              <a:rPr lang="en-US" altLang="zh-CN" sz="2000">
                <a:solidFill>
                  <a:schemeClr val="bg1"/>
                </a:solidFill>
                <a:latin typeface="Arial" panose="020B0604020202020204" pitchFamily="34" charset="0"/>
                <a:ea typeface="华文中宋" panose="02010600040101010101" pitchFamily="2" charset="-122"/>
              </a:rPr>
              <a:t>TCP/IP</a:t>
            </a:r>
            <a:r>
              <a:rPr lang="zh-CN" altLang="en-US" sz="2000" dirty="0">
                <a:solidFill>
                  <a:schemeClr val="bg1"/>
                </a:solidFill>
                <a:latin typeface="Arial" panose="020B0604020202020204" pitchFamily="34" charset="0"/>
                <a:ea typeface="华文中宋" panose="02010600040101010101" pitchFamily="2" charset="-122"/>
              </a:rPr>
              <a:t>协议之</a:t>
            </a:r>
            <a:r>
              <a:rPr lang="en-US" altLang="zh-CN" sz="2000">
                <a:solidFill>
                  <a:schemeClr val="bg1"/>
                </a:solidFill>
                <a:latin typeface="Arial" panose="020B0604020202020204" pitchFamily="34" charset="0"/>
                <a:ea typeface="华文中宋" panose="02010600040101010101" pitchFamily="2" charset="-122"/>
              </a:rPr>
              <a:t>IP</a:t>
            </a:r>
            <a:r>
              <a:rPr lang="zh-CN" altLang="en-US" sz="2000" dirty="0">
                <a:solidFill>
                  <a:schemeClr val="bg1"/>
                </a:solidFill>
                <a:latin typeface="Arial" panose="020B0604020202020204" pitchFamily="34" charset="0"/>
                <a:ea typeface="华文中宋" panose="02010600040101010101" pitchFamily="2" charset="-122"/>
              </a:rPr>
              <a:t>层协议</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(4) Internet</a:t>
            </a:r>
            <a:r>
              <a:rPr lang="zh-CN" altLang="en-US" sz="2000" dirty="0">
                <a:solidFill>
                  <a:schemeClr val="bg1"/>
                </a:solidFill>
                <a:latin typeface="Arial" panose="020B0604020202020204" pitchFamily="34" charset="0"/>
                <a:ea typeface="华文中宋" panose="02010600040101010101" pitchFamily="2" charset="-122"/>
              </a:rPr>
              <a:t>域名</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2205749" name="矩形 2205748"/>
          <p:cNvSpPr/>
          <p:nvPr/>
        </p:nvSpPr>
        <p:spPr>
          <a:xfrm>
            <a:off x="1662113" y="977900"/>
            <a:ext cx="3535680" cy="460375"/>
          </a:xfrm>
          <a:prstGeom prst="rect">
            <a:avLst/>
          </a:prstGeom>
          <a:noFill/>
          <a:ln w="9525">
            <a:noFill/>
          </a:ln>
        </p:spPr>
        <p:txBody>
          <a:bodyPr wrap="none" anchor="t" anchorCtr="0">
            <a:spAutoFit/>
          </a:bodyPr>
          <a:lstStyle/>
          <a:p>
            <a:r>
              <a:rPr lang="en-US" altLang="zh-CN" sz="2400">
                <a:solidFill>
                  <a:schemeClr val="tx1"/>
                </a:solidFill>
                <a:latin typeface="楷体" panose="02010609060101010101" charset="-122"/>
                <a:ea typeface="楷体" panose="02010609060101010101" charset="-122"/>
                <a:cs typeface="楷体" panose="02010609060101010101" charset="-122"/>
              </a:rPr>
              <a:t>Internet</a:t>
            </a:r>
            <a:r>
              <a:rPr lang="zh-CN" altLang="en-US" sz="2400" dirty="0">
                <a:solidFill>
                  <a:schemeClr val="tx1"/>
                </a:solidFill>
                <a:latin typeface="楷体" panose="02010609060101010101" charset="-122"/>
                <a:ea typeface="楷体" panose="02010609060101010101" charset="-122"/>
                <a:cs typeface="楷体" panose="02010609060101010101" charset="-122"/>
              </a:rPr>
              <a:t>基本的域名结构</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51" name="图片 50"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05699"/>
                                        </p:tgtEl>
                                        <p:attrNameLst>
                                          <p:attrName>style.visibility</p:attrName>
                                        </p:attrNameLst>
                                      </p:cBhvr>
                                      <p:to>
                                        <p:strVal val="visible"/>
                                      </p:to>
                                    </p:set>
                                    <p:anim calcmode="lin" valueType="num">
                                      <p:cBhvr additive="base">
                                        <p:cTn id="7" dur="500" fill="hold"/>
                                        <p:tgtEl>
                                          <p:spTgt spid="2205699"/>
                                        </p:tgtEl>
                                        <p:attrNameLst>
                                          <p:attrName>ppt_x</p:attrName>
                                        </p:attrNameLst>
                                      </p:cBhvr>
                                      <p:tavLst>
                                        <p:tav tm="0">
                                          <p:val>
                                            <p:strVal val="#ppt_x"/>
                                          </p:val>
                                        </p:tav>
                                        <p:tav tm="100000">
                                          <p:val>
                                            <p:strVal val="#ppt_x"/>
                                          </p:val>
                                        </p:tav>
                                      </p:tavLst>
                                    </p:anim>
                                    <p:anim calcmode="lin" valueType="num">
                                      <p:cBhvr additive="base">
                                        <p:cTn id="8" dur="500" fill="hold"/>
                                        <p:tgtEl>
                                          <p:spTgt spid="220569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205732"/>
                                        </p:tgtEl>
                                        <p:attrNameLst>
                                          <p:attrName>style.visibility</p:attrName>
                                        </p:attrNameLst>
                                      </p:cBhvr>
                                      <p:to>
                                        <p:strVal val="visible"/>
                                      </p:to>
                                    </p:set>
                                    <p:anim calcmode="lin" valueType="num">
                                      <p:cBhvr additive="base">
                                        <p:cTn id="13" dur="500" fill="hold"/>
                                        <p:tgtEl>
                                          <p:spTgt spid="2205732"/>
                                        </p:tgtEl>
                                        <p:attrNameLst>
                                          <p:attrName>ppt_x</p:attrName>
                                        </p:attrNameLst>
                                      </p:cBhvr>
                                      <p:tavLst>
                                        <p:tav tm="0">
                                          <p:val>
                                            <p:strVal val="#ppt_x"/>
                                          </p:val>
                                        </p:tav>
                                        <p:tav tm="100000">
                                          <p:val>
                                            <p:strVal val="#ppt_x"/>
                                          </p:val>
                                        </p:tav>
                                      </p:tavLst>
                                    </p:anim>
                                    <p:anim calcmode="lin" valueType="num">
                                      <p:cBhvr additive="base">
                                        <p:cTn id="14" dur="500" fill="hold"/>
                                        <p:tgtEl>
                                          <p:spTgt spid="220573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205734"/>
                                        </p:tgtEl>
                                        <p:attrNameLst>
                                          <p:attrName>style.visibility</p:attrName>
                                        </p:attrNameLst>
                                      </p:cBhvr>
                                      <p:to>
                                        <p:strVal val="visible"/>
                                      </p:to>
                                    </p:set>
                                    <p:anim calcmode="lin" valueType="num">
                                      <p:cBhvr additive="base">
                                        <p:cTn id="19" dur="500" fill="hold"/>
                                        <p:tgtEl>
                                          <p:spTgt spid="2205734"/>
                                        </p:tgtEl>
                                        <p:attrNameLst>
                                          <p:attrName>ppt_x</p:attrName>
                                        </p:attrNameLst>
                                      </p:cBhvr>
                                      <p:tavLst>
                                        <p:tav tm="0">
                                          <p:val>
                                            <p:strVal val="#ppt_x"/>
                                          </p:val>
                                        </p:tav>
                                        <p:tav tm="100000">
                                          <p:val>
                                            <p:strVal val="#ppt_x"/>
                                          </p:val>
                                        </p:tav>
                                      </p:tavLst>
                                    </p:anim>
                                    <p:anim calcmode="lin" valueType="num">
                                      <p:cBhvr additive="base">
                                        <p:cTn id="20" dur="500" fill="hold"/>
                                        <p:tgtEl>
                                          <p:spTgt spid="220573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05718"/>
                                        </p:tgtEl>
                                        <p:attrNameLst>
                                          <p:attrName>style.visibility</p:attrName>
                                        </p:attrNameLst>
                                      </p:cBhvr>
                                      <p:to>
                                        <p:strVal val="visible"/>
                                      </p:to>
                                    </p:set>
                                    <p:anim calcmode="lin" valueType="num">
                                      <p:cBhvr additive="base">
                                        <p:cTn id="25" dur="500" fill="hold"/>
                                        <p:tgtEl>
                                          <p:spTgt spid="2205718"/>
                                        </p:tgtEl>
                                        <p:attrNameLst>
                                          <p:attrName>ppt_x</p:attrName>
                                        </p:attrNameLst>
                                      </p:cBhvr>
                                      <p:tavLst>
                                        <p:tav tm="0">
                                          <p:val>
                                            <p:strVal val="0-#ppt_w/2"/>
                                          </p:val>
                                        </p:tav>
                                        <p:tav tm="100000">
                                          <p:val>
                                            <p:strVal val="#ppt_x"/>
                                          </p:val>
                                        </p:tav>
                                      </p:tavLst>
                                    </p:anim>
                                    <p:anim calcmode="lin" valueType="num">
                                      <p:cBhvr additive="base">
                                        <p:cTn id="26" dur="500" fill="hold"/>
                                        <p:tgtEl>
                                          <p:spTgt spid="22057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05717">
                                            <p:txEl>
                                              <p:pRg st="0" end="0"/>
                                            </p:txEl>
                                          </p:spTgt>
                                        </p:tgtEl>
                                        <p:attrNameLst>
                                          <p:attrName>style.visibility</p:attrName>
                                        </p:attrNameLst>
                                      </p:cBhvr>
                                      <p:to>
                                        <p:strVal val="visible"/>
                                      </p:to>
                                    </p:set>
                                    <p:anim calcmode="lin" valueType="num">
                                      <p:cBhvr additive="base">
                                        <p:cTn id="31" dur="500" fill="hold"/>
                                        <p:tgtEl>
                                          <p:spTgt spid="2205717">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057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057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2057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05730"/>
                                        </p:tgtEl>
                                        <p:attrNameLst>
                                          <p:attrName>style.visibility</p:attrName>
                                        </p:attrNameLst>
                                      </p:cBhvr>
                                      <p:to>
                                        <p:strVal val="visible"/>
                                      </p:to>
                                    </p:set>
                                    <p:anim calcmode="lin" valueType="num">
                                      <p:cBhvr additive="base">
                                        <p:cTn id="45" dur="500" fill="hold"/>
                                        <p:tgtEl>
                                          <p:spTgt spid="2205730"/>
                                        </p:tgtEl>
                                        <p:attrNameLst>
                                          <p:attrName>ppt_x</p:attrName>
                                        </p:attrNameLst>
                                      </p:cBhvr>
                                      <p:tavLst>
                                        <p:tav tm="0">
                                          <p:val>
                                            <p:strVal val="0-#ppt_w/2"/>
                                          </p:val>
                                        </p:tav>
                                        <p:tav tm="100000">
                                          <p:val>
                                            <p:strVal val="#ppt_x"/>
                                          </p:val>
                                        </p:tav>
                                      </p:tavLst>
                                    </p:anim>
                                    <p:anim calcmode="lin" valueType="num">
                                      <p:cBhvr additive="base">
                                        <p:cTn id="46" dur="500" fill="hold"/>
                                        <p:tgtEl>
                                          <p:spTgt spid="220573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grpId="0" nodeType="clickEffect">
                                  <p:stCondLst>
                                    <p:cond delay="0"/>
                                  </p:stCondLst>
                                  <p:childTnLst>
                                    <p:set>
                                      <p:cBhvr>
                                        <p:cTn id="50" dur="1" fill="hold">
                                          <p:stCondLst>
                                            <p:cond delay="0"/>
                                          </p:stCondLst>
                                        </p:cTn>
                                        <p:tgtEl>
                                          <p:spTgt spid="2205729">
                                            <p:txEl>
                                              <p:pRg st="0" end="0"/>
                                            </p:txEl>
                                          </p:spTgt>
                                        </p:tgtEl>
                                        <p:attrNameLst>
                                          <p:attrName>style.visibility</p:attrName>
                                        </p:attrNameLst>
                                      </p:cBhvr>
                                      <p:to>
                                        <p:strVal val="visible"/>
                                      </p:to>
                                    </p:set>
                                    <p:animEffect transition="in" filter="box(out)">
                                      <p:cBhvr>
                                        <p:cTn id="51" dur="500"/>
                                        <p:tgtEl>
                                          <p:spTgt spid="220572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220574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2205728">
                                            <p:txEl>
                                              <p:pRg st="0" end="0"/>
                                            </p:txEl>
                                          </p:spTgt>
                                        </p:tgtEl>
                                        <p:attrNameLst>
                                          <p:attrName>style.visibility</p:attrName>
                                        </p:attrNameLst>
                                      </p:cBhvr>
                                      <p:to>
                                        <p:strVal val="visible"/>
                                      </p:to>
                                    </p:set>
                                    <p:animEffect transition="in" filter="box(out)">
                                      <p:cBhvr>
                                        <p:cTn id="60" dur="500"/>
                                        <p:tgtEl>
                                          <p:spTgt spid="2205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5699" grpId="0"/>
      <p:bldP spid="2205717" grpId="0" build="p"/>
      <p:bldP spid="2205728" grpId="0" build="p"/>
      <p:bldP spid="2205729" grpId="0" build="p"/>
      <p:bldP spid="2205732" grpId="0"/>
      <p:bldP spid="2205734" grpId="0"/>
      <p:bldP spid="2205742" grpId="0"/>
      <p:bldP spid="2205743" grpId="0"/>
      <p:bldP spid="22057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pic>
        <p:nvPicPr>
          <p:cNvPr id="101" name="图片 100"/>
          <p:cNvPicPr/>
          <p:nvPr/>
        </p:nvPicPr>
        <p:blipFill>
          <a:blip r:embed="rId2"/>
          <a:stretch>
            <a:fillRect/>
          </a:stretch>
        </p:blipFill>
        <p:spPr>
          <a:xfrm rot="540000">
            <a:off x="3103880" y="246380"/>
            <a:ext cx="3331845" cy="4626610"/>
          </a:xfrm>
          <a:prstGeom prst="rect">
            <a:avLst/>
          </a:prstGeom>
          <a:noFill/>
          <a:ln w="9525">
            <a:noFill/>
          </a:ln>
        </p:spPr>
      </p:pic>
      <p:pic>
        <p:nvPicPr>
          <p:cNvPr id="2" name="图片 1"/>
          <p:cNvPicPr>
            <a:picLocks noChangeAspect="1"/>
          </p:cNvPicPr>
          <p:nvPr/>
        </p:nvPicPr>
        <p:blipFill>
          <a:blip r:embed="rId3"/>
          <a:stretch>
            <a:fillRect/>
          </a:stretch>
        </p:blipFill>
        <p:spPr>
          <a:xfrm rot="21240000">
            <a:off x="310515" y="889000"/>
            <a:ext cx="3810000" cy="5080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lstStyle/>
          <a:p>
            <a:pPr algn="r">
              <a:lnSpc>
                <a:spcPct val="125000"/>
              </a:lnSpc>
            </a:pPr>
            <a:r>
              <a:rPr lang="zh-CN" altLang="en-US" sz="4800" b="1" kern="0" spc="1200" dirty="0">
                <a:ln w="9525" cmpd="sng">
                  <a:solidFill>
                    <a:schemeClr val="accent1"/>
                  </a:solidFill>
                  <a:prstDash val="solid"/>
                </a:ln>
                <a:solidFill>
                  <a:srgbClr val="70AD47">
                    <a:tint val="1000"/>
                  </a:srgbClr>
                </a:solidFill>
                <a:effectLst>
                  <a:glow rad="38100">
                    <a:schemeClr val="accent1">
                      <a:alpha val="40000"/>
                    </a:schemeClr>
                  </a:glow>
                </a:effectLst>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ln w="9525" cmpd="sng">
                <a:solidFill>
                  <a:schemeClr val="accent1"/>
                </a:solidFill>
                <a:prstDash val="solid"/>
              </a:ln>
              <a:solidFill>
                <a:srgbClr val="70AD47">
                  <a:tint val="1000"/>
                </a:srgbClr>
              </a:solidFill>
              <a:effectLst>
                <a:glow rad="38100">
                  <a:schemeClr val="accent1">
                    <a:alpha val="40000"/>
                  </a:schemeClr>
                </a:glow>
              </a:effectLst>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6</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讲（中）</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物联网技术</a:t>
            </a:r>
            <a:endPar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Rectangle 12"/>
          <p:cNvSpPr txBox="1">
            <a:spLocks noGrp="1" noChangeArrowheads="1"/>
          </p:cNvSpPr>
          <p:nvPr>
            <p:ph type="dt" sz="half" idx="10"/>
          </p:nvPr>
        </p:nvSpPr>
        <p:spPr bwMode="auto">
          <a:xfrm>
            <a:off x="764540" y="6377972"/>
            <a:ext cx="2743200" cy="365125"/>
          </a:xfrm>
        </p:spPr>
        <p:txBody>
          <a:bodyPr wrap="non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87F62CE-20EF-48A9-A650-551D11C1F49E}" type="datetime1">
              <a:rPr kumimoji="1" lang="zh-CN" altLang="en-US" sz="2000" b="1" i="0" u="none" strike="noStrike" kern="1200" cap="none" spc="0" normalizeH="0" baseline="0" noProof="0" smtClean="0">
                <a:ln>
                  <a:noFill/>
                </a:ln>
                <a:solidFill>
                  <a:srgbClr val="FFC000"/>
                </a:solidFill>
                <a:effectLst/>
                <a:uLnTx/>
                <a:uFillTx/>
                <a:latin typeface="+mn-lt"/>
                <a:ea typeface="+mn-ea"/>
                <a:cs typeface="+mn-cs"/>
              </a:rPr>
            </a:fld>
            <a:endParaRPr kumimoji="1" lang="zh-CN" altLang="en-US" sz="2000" b="1" i="0" u="none" strike="noStrike" kern="1200" cap="none" spc="0" normalizeH="0" baseline="0" noProof="0">
              <a:ln>
                <a:noFill/>
              </a:ln>
              <a:solidFill>
                <a:srgbClr val="FFC000"/>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774671" y="3802127"/>
            <a:ext cx="5976664"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物联网网络层</a:t>
            </a:r>
            <a:endParaRPr lang="zh-CN" altLang="en-US" sz="2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0" y="-5080"/>
            <a:ext cx="12192000" cy="6868160"/>
          </a:xfrm>
          <a:prstGeom prst="rect">
            <a:avLst/>
          </a:prstGeom>
        </p:spPr>
      </p:pic>
      <p:sp>
        <p:nvSpPr>
          <p:cNvPr id="6" name="TextBox 21"/>
          <p:cNvSpPr txBox="1"/>
          <p:nvPr/>
        </p:nvSpPr>
        <p:spPr>
          <a:xfrm>
            <a:off x="3145790" y="2924810"/>
            <a:ext cx="550227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lang="zh-CN" altLang="en-US" sz="3200" b="1" dirty="0">
                <a:solidFill>
                  <a:schemeClr val="bg1"/>
                </a:solidFill>
                <a:latin typeface="微软雅黑" panose="020B0503020204020204" pitchFamily="34" charset="-122"/>
                <a:ea typeface="微软雅黑" panose="020B0503020204020204" pitchFamily="34" charset="-122"/>
                <a:sym typeface="+mn-ea"/>
              </a:rPr>
              <a:t>物联网定义</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黑体" panose="02010609060101010101" pitchFamily="2" charset="-122"/>
                <a:ea typeface="黑体" panose="02010609060101010101" pitchFamily="2" charset="-122"/>
              </a:rPr>
              <a:t>物联网是什么？</a:t>
            </a:r>
            <a:endParaRPr lang="zh-CN" altLang="en-US" sz="4000" dirty="0">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p:txBody>
          <a:bodyPr>
            <a:normAutofit fontScale="90000" lnSpcReduction="10000"/>
          </a:bodyPr>
          <a:lstStyle/>
          <a:p>
            <a:pPr marL="0" indent="0">
              <a:lnSpc>
                <a:spcPct val="150000"/>
              </a:lnSpc>
              <a:buNone/>
            </a:pPr>
            <a:r>
              <a:rPr lang="en-US" altLang="zh-CN" dirty="0"/>
              <a:t>       </a:t>
            </a:r>
            <a:r>
              <a:rPr lang="en-US" altLang="zh-CN" sz="2665" dirty="0">
                <a:latin typeface="楷体" panose="02010609060101010101" charset="-122"/>
                <a:ea typeface="楷体" panose="02010609060101010101" charset="-122"/>
                <a:cs typeface="楷体" panose="02010609060101010101" charset="-122"/>
              </a:rPr>
              <a:t>2005</a:t>
            </a:r>
            <a:r>
              <a:rPr lang="zh-CN" altLang="en-US" sz="2665" dirty="0">
                <a:latin typeface="楷体" panose="02010609060101010101" charset="-122"/>
                <a:ea typeface="楷体" panose="02010609060101010101" charset="-122"/>
                <a:cs typeface="楷体" panose="02010609060101010101" charset="-122"/>
              </a:rPr>
              <a:t>年，</a:t>
            </a:r>
            <a:r>
              <a:rPr lang="en-US" altLang="zh-CN" sz="2665" dirty="0">
                <a:latin typeface="楷体" panose="02010609060101010101" charset="-122"/>
                <a:ea typeface="楷体" panose="02010609060101010101" charset="-122"/>
                <a:cs typeface="楷体" panose="02010609060101010101" charset="-122"/>
              </a:rPr>
              <a:t>ITU</a:t>
            </a:r>
            <a:r>
              <a:rPr lang="zh-CN" altLang="en-US" sz="2665" dirty="0">
                <a:latin typeface="楷体" panose="02010609060101010101" charset="-122"/>
                <a:ea typeface="楷体" panose="02010609060101010101" charset="-122"/>
                <a:cs typeface="楷体" panose="02010609060101010101" charset="-122"/>
              </a:rPr>
              <a:t>（</a:t>
            </a:r>
            <a:r>
              <a:rPr lang="en-US" altLang="zh-CN" sz="2665" dirty="0">
                <a:latin typeface="楷体" panose="02010609060101010101" charset="-122"/>
                <a:ea typeface="楷体" panose="02010609060101010101" charset="-122"/>
                <a:cs typeface="楷体" panose="02010609060101010101" charset="-122"/>
              </a:rPr>
              <a:t> International Telecommunications Union</a:t>
            </a:r>
            <a:r>
              <a:rPr lang="zh-CN" altLang="en-US" sz="2665" dirty="0">
                <a:latin typeface="楷体" panose="02010609060101010101" charset="-122"/>
                <a:ea typeface="楷体" panose="02010609060101010101" charset="-122"/>
                <a:cs typeface="楷体" panose="02010609060101010101" charset="-122"/>
              </a:rPr>
              <a:t>，国际电信联盟）发布</a:t>
            </a:r>
            <a:r>
              <a:rPr lang="en-US" altLang="zh-CN" sz="2665" dirty="0">
                <a:latin typeface="楷体" panose="02010609060101010101" charset="-122"/>
                <a:ea typeface="楷体" panose="02010609060101010101" charset="-122"/>
                <a:cs typeface="楷体" panose="02010609060101010101" charset="-122"/>
              </a:rPr>
              <a:t>《</a:t>
            </a:r>
            <a:r>
              <a:rPr lang="en-US" altLang="zh-CN" sz="2665" dirty="0">
                <a:solidFill>
                  <a:srgbClr val="223DB0"/>
                </a:solidFill>
                <a:latin typeface="楷体" panose="02010609060101010101" charset="-122"/>
                <a:ea typeface="楷体" panose="02010609060101010101" charset="-122"/>
                <a:cs typeface="楷体" panose="02010609060101010101" charset="-122"/>
              </a:rPr>
              <a:t>ITU</a:t>
            </a:r>
            <a:r>
              <a:rPr lang="zh-CN" altLang="en-US" sz="2665" dirty="0">
                <a:solidFill>
                  <a:srgbClr val="223DB0"/>
                </a:solidFill>
                <a:latin typeface="楷体" panose="02010609060101010101" charset="-122"/>
                <a:ea typeface="楷体" panose="02010609060101010101" charset="-122"/>
                <a:cs typeface="楷体" panose="02010609060101010101" charset="-122"/>
              </a:rPr>
              <a:t>互联网报告</a:t>
            </a:r>
            <a:r>
              <a:rPr lang="en-US" altLang="zh-CN" sz="2665" dirty="0">
                <a:solidFill>
                  <a:srgbClr val="223DB0"/>
                </a:solidFill>
                <a:latin typeface="楷体" panose="02010609060101010101" charset="-122"/>
                <a:ea typeface="楷体" panose="02010609060101010101" charset="-122"/>
                <a:cs typeface="楷体" panose="02010609060101010101" charset="-122"/>
              </a:rPr>
              <a:t>2005</a:t>
            </a:r>
            <a:r>
              <a:rPr lang="zh-CN" altLang="en-US" sz="2665" dirty="0">
                <a:solidFill>
                  <a:srgbClr val="223DB0"/>
                </a:solidFill>
                <a:latin typeface="楷体" panose="02010609060101010101" charset="-122"/>
                <a:ea typeface="楷体" panose="02010609060101010101" charset="-122"/>
                <a:cs typeface="楷体" panose="02010609060101010101" charset="-122"/>
              </a:rPr>
              <a:t>：物联网</a:t>
            </a:r>
            <a:r>
              <a:rPr lang="en-US" altLang="zh-CN" sz="2665" dirty="0">
                <a:latin typeface="楷体" panose="02010609060101010101" charset="-122"/>
                <a:ea typeface="楷体" panose="02010609060101010101" charset="-122"/>
                <a:cs typeface="楷体" panose="02010609060101010101" charset="-122"/>
              </a:rPr>
              <a:t>》</a:t>
            </a:r>
            <a:r>
              <a:rPr lang="zh-CN" altLang="en-US" sz="2665" dirty="0">
                <a:latin typeface="楷体" panose="02010609060101010101" charset="-122"/>
                <a:ea typeface="楷体" panose="02010609060101010101" charset="-122"/>
                <a:cs typeface="楷体" panose="02010609060101010101" charset="-122"/>
              </a:rPr>
              <a:t>，其中介绍了物联网的特征、相关的技术、面临的挑战和未来的市场机遇；同时指出，无所不在的物联网通信时代即将来临，世界上所有的物体，从轮胎到牙刷、从房屋到纸巾都可以通过互联网络主动进行数据交换，射频识别技术、传感器技术、纳米技术、智能嵌入技术将得到更加广泛的应用。</a:t>
            </a:r>
            <a:endParaRPr lang="zh-CN" altLang="en-US" sz="2665" dirty="0">
              <a:latin typeface="楷体" panose="02010609060101010101" charset="-122"/>
              <a:ea typeface="楷体" panose="02010609060101010101" charset="-122"/>
              <a:cs typeface="楷体" panose="02010609060101010101" charset="-122"/>
            </a:endParaRPr>
          </a:p>
          <a:p>
            <a:pPr marL="0" indent="0">
              <a:lnSpc>
                <a:spcPct val="150000"/>
              </a:lnSpc>
              <a:buNone/>
            </a:pPr>
            <a:r>
              <a:rPr lang="zh-CN" altLang="en-US" sz="2665" dirty="0">
                <a:latin typeface="楷体" panose="02010609060101010101" charset="-122"/>
                <a:ea typeface="楷体" panose="02010609060101010101" charset="-122"/>
                <a:cs typeface="楷体" panose="02010609060101010101" charset="-122"/>
              </a:rPr>
              <a:t> </a:t>
            </a:r>
            <a:r>
              <a:rPr lang="en-US" altLang="zh-CN" sz="2665" dirty="0">
                <a:latin typeface="楷体" panose="02010609060101010101" charset="-122"/>
                <a:ea typeface="楷体" panose="02010609060101010101" charset="-122"/>
                <a:cs typeface="楷体" panose="02010609060101010101" charset="-122"/>
              </a:rPr>
              <a:t>   </a:t>
            </a:r>
            <a:r>
              <a:rPr lang="en-US" altLang="zh-CN" sz="2665" dirty="0">
                <a:latin typeface="楷体" panose="02010609060101010101" charset="-122"/>
                <a:ea typeface="楷体" panose="02010609060101010101" charset="-122"/>
                <a:cs typeface="楷体" panose="02010609060101010101" charset="-122"/>
                <a:sym typeface="+mn-ea"/>
              </a:rPr>
              <a:t>2009</a:t>
            </a:r>
            <a:r>
              <a:rPr lang="zh-CN" altLang="en-US" sz="2665" dirty="0">
                <a:latin typeface="楷体" panose="02010609060101010101" charset="-122"/>
                <a:ea typeface="楷体" panose="02010609060101010101" charset="-122"/>
                <a:cs typeface="楷体" panose="02010609060101010101" charset="-122"/>
                <a:sym typeface="+mn-ea"/>
              </a:rPr>
              <a:t>年以后，我国提出</a:t>
            </a:r>
            <a:r>
              <a:rPr lang="en-US" altLang="zh-CN" sz="2665" dirty="0">
                <a:latin typeface="楷体" panose="02010609060101010101" charset="-122"/>
                <a:ea typeface="楷体" panose="02010609060101010101" charset="-122"/>
                <a:cs typeface="楷体" panose="02010609060101010101" charset="-122"/>
                <a:sym typeface="+mn-ea"/>
              </a:rPr>
              <a:t>“</a:t>
            </a:r>
            <a:r>
              <a:rPr lang="zh-CN" altLang="en-US" sz="2665" dirty="0">
                <a:latin typeface="楷体" panose="02010609060101010101" charset="-122"/>
                <a:ea typeface="楷体" panose="02010609060101010101" charset="-122"/>
                <a:cs typeface="楷体" panose="02010609060101010101" charset="-122"/>
                <a:sym typeface="+mn-ea"/>
              </a:rPr>
              <a:t>感知中国</a:t>
            </a:r>
            <a:r>
              <a:rPr lang="en-US" altLang="zh-CN" sz="2665" dirty="0">
                <a:latin typeface="楷体" panose="02010609060101010101" charset="-122"/>
                <a:ea typeface="楷体" panose="02010609060101010101" charset="-122"/>
                <a:cs typeface="楷体" panose="02010609060101010101" charset="-122"/>
                <a:sym typeface="+mn-ea"/>
              </a:rPr>
              <a:t>”</a:t>
            </a:r>
            <a:r>
              <a:rPr lang="zh-CN" altLang="en-US" sz="2665" dirty="0">
                <a:latin typeface="楷体" panose="02010609060101010101" charset="-122"/>
                <a:ea typeface="楷体" panose="02010609060101010101" charset="-122"/>
                <a:cs typeface="楷体" panose="02010609060101010101" charset="-122"/>
                <a:sym typeface="+mn-ea"/>
              </a:rPr>
              <a:t>的构想，不断出台突破传感网、物联网关键技术的强力措施，在中国大力发展物联网成为国家战略。</a:t>
            </a:r>
            <a:endParaRPr lang="zh-CN" altLang="en-US" sz="2665" dirty="0">
              <a:latin typeface="楷体" panose="02010609060101010101" charset="-122"/>
              <a:ea typeface="楷体" panose="02010609060101010101" charset="-122"/>
              <a:cs typeface="楷体" panose="02010609060101010101" charset="-122"/>
            </a:endParaRPr>
          </a:p>
          <a:p>
            <a:endParaRPr lang="zh-CN" altLang="en-US" sz="2665" dirty="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73480"/>
            <a:ext cx="10515600" cy="4351338"/>
          </a:xfrm>
        </p:spPr>
        <p:txBody>
          <a:bodyPr>
            <a:normAutofit fontScale="25000" lnSpcReduction="10000"/>
          </a:bodyPr>
          <a:lstStyle/>
          <a:p>
            <a:pPr marL="0" indent="0" fontAlgn="auto">
              <a:lnSpc>
                <a:spcPct val="130000"/>
              </a:lnSpc>
              <a:buNone/>
            </a:pPr>
            <a:r>
              <a:rPr lang="en-US" altLang="zh-CN" dirty="0"/>
              <a:t>                     </a:t>
            </a:r>
            <a:r>
              <a:rPr lang="zh-CN" altLang="en-US" sz="8000" dirty="0">
                <a:solidFill>
                  <a:srgbClr val="0070C0"/>
                </a:solidFill>
                <a:latin typeface="楷体" panose="02010609060101010101" charset="-122"/>
                <a:ea typeface="楷体" panose="02010609060101010101" charset="-122"/>
                <a:cs typeface="楷体" panose="02010609060101010101" charset="-122"/>
              </a:rPr>
              <a:t>物联网是一个基于互联网、传统电信网等信息承载体，让所有能够被独立寻址的普通物理对象实现互联互通的网络。</a:t>
            </a:r>
            <a:endParaRPr lang="zh-CN" altLang="en-US" sz="8000" dirty="0">
              <a:solidFill>
                <a:srgbClr val="0070C0"/>
              </a:solidFill>
              <a:latin typeface="楷体" panose="02010609060101010101" charset="-122"/>
              <a:ea typeface="楷体" panose="02010609060101010101" charset="-122"/>
              <a:cs typeface="楷体" panose="02010609060101010101" charset="-122"/>
            </a:endParaRPr>
          </a:p>
          <a:p>
            <a:pPr marL="0" indent="0" fontAlgn="auto">
              <a:lnSpc>
                <a:spcPct val="130000"/>
              </a:lnSpc>
              <a:buNone/>
            </a:pP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物联网的基本特征可概括为：</a:t>
            </a:r>
            <a:endParaRPr lang="zh-CN" altLang="en-US" sz="800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charset="0"/>
              <a:buChar char="Ø"/>
            </a:pPr>
            <a:r>
              <a:rPr lang="zh-CN" altLang="en-US" sz="8000" dirty="0">
                <a:solidFill>
                  <a:srgbClr val="0070C0"/>
                </a:solidFill>
                <a:latin typeface="楷体" panose="02010609060101010101" charset="-122"/>
                <a:ea typeface="楷体" panose="02010609060101010101" charset="-122"/>
                <a:cs typeface="楷体" panose="02010609060101010101" charset="-122"/>
                <a:sym typeface="+mn-ea"/>
              </a:rPr>
              <a:t>全面感知</a:t>
            </a: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：利用</a:t>
            </a:r>
            <a:r>
              <a:rPr lang="en-US" altLang="zh-CN" sz="8000" dirty="0">
                <a:solidFill>
                  <a:schemeClr val="tx1"/>
                </a:solidFill>
                <a:latin typeface="楷体" panose="02010609060101010101" charset="-122"/>
                <a:ea typeface="楷体" panose="02010609060101010101" charset="-122"/>
                <a:cs typeface="楷体" panose="02010609060101010101" charset="-122"/>
                <a:sym typeface="+mn-ea"/>
              </a:rPr>
              <a:t>RFID</a:t>
            </a: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、二维码、传感器等感知、捕获、测量技术随时随地对物体进行信息采集和获取。</a:t>
            </a:r>
            <a:endParaRPr lang="zh-CN" altLang="en-US" sz="800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charset="0"/>
              <a:buChar char="Ø"/>
            </a:pPr>
            <a:r>
              <a:rPr lang="zh-CN" altLang="en-US" sz="8000" dirty="0">
                <a:solidFill>
                  <a:srgbClr val="0070C0"/>
                </a:solidFill>
                <a:latin typeface="楷体" panose="02010609060101010101" charset="-122"/>
                <a:ea typeface="楷体" panose="02010609060101010101" charset="-122"/>
                <a:cs typeface="楷体" panose="02010609060101010101" charset="-122"/>
                <a:sym typeface="+mn-ea"/>
              </a:rPr>
              <a:t>可靠传送</a:t>
            </a: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：通过各种通信网络与互联网的融合，将物体（</a:t>
            </a:r>
            <a:r>
              <a:rPr lang="en-US" altLang="zh-CN" sz="8000" dirty="0">
                <a:solidFill>
                  <a:schemeClr val="tx1"/>
                </a:solidFill>
                <a:latin typeface="楷体" panose="02010609060101010101" charset="-122"/>
                <a:ea typeface="楷体" panose="02010609060101010101" charset="-122"/>
                <a:cs typeface="楷体" panose="02010609060101010101" charset="-122"/>
                <a:sym typeface="+mn-ea"/>
              </a:rPr>
              <a:t>Things</a:t>
            </a: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）接入信息网络，随时随地进行可靠的信息交互和共享。</a:t>
            </a:r>
            <a:endParaRPr lang="zh-CN" altLang="en-US" sz="8000" dirty="0">
              <a:solidFill>
                <a:schemeClr val="tx1"/>
              </a:solidFill>
              <a:latin typeface="楷体" panose="02010609060101010101" charset="-122"/>
              <a:ea typeface="楷体" panose="02010609060101010101" charset="-122"/>
              <a:cs typeface="楷体" panose="02010609060101010101" charset="-122"/>
            </a:endParaRPr>
          </a:p>
          <a:p>
            <a:pPr fontAlgn="auto">
              <a:lnSpc>
                <a:spcPct val="130000"/>
              </a:lnSpc>
              <a:buFont typeface="Wingdings" panose="05000000000000000000" charset="0"/>
              <a:buChar char="Ø"/>
            </a:pPr>
            <a:r>
              <a:rPr lang="zh-CN" altLang="en-US" sz="8000" dirty="0">
                <a:solidFill>
                  <a:srgbClr val="0070C0"/>
                </a:solidFill>
                <a:latin typeface="楷体" panose="02010609060101010101" charset="-122"/>
                <a:ea typeface="楷体" panose="02010609060101010101" charset="-122"/>
                <a:cs typeface="楷体" panose="02010609060101010101" charset="-122"/>
                <a:sym typeface="+mn-ea"/>
              </a:rPr>
              <a:t>智能处理</a:t>
            </a:r>
            <a:r>
              <a:rPr lang="zh-CN" altLang="en-US" sz="8000" dirty="0">
                <a:solidFill>
                  <a:schemeClr val="tx1"/>
                </a:solidFill>
                <a:latin typeface="楷体" panose="02010609060101010101" charset="-122"/>
                <a:ea typeface="楷体" panose="02010609060101010101" charset="-122"/>
                <a:cs typeface="楷体" panose="02010609060101010101" charset="-122"/>
                <a:sym typeface="+mn-ea"/>
              </a:rPr>
              <a:t>：利用云计算、模糊识别等各种智能计算技术，对海量的跨地域、跨行业、跨部门的数据和信息进行分析处理，提升对物理世界、经济社会各种活动和变化的洞察力，实现智能化的决策和控制。</a:t>
            </a:r>
            <a:endParaRPr lang="zh-CN" altLang="en-US" sz="8000" dirty="0">
              <a:solidFill>
                <a:schemeClr val="tx1"/>
              </a:solidFill>
              <a:latin typeface="楷体" panose="02010609060101010101" charset="-122"/>
              <a:ea typeface="楷体" panose="02010609060101010101" charset="-122"/>
              <a:cs typeface="楷体" panose="02010609060101010101" charset="-122"/>
            </a:endParaRPr>
          </a:p>
          <a:p>
            <a:endParaRPr lang="zh-CN" altLang="en-US" sz="8000" dirty="0">
              <a:solidFill>
                <a:schemeClr val="tx1"/>
              </a:solidFill>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黑体" panose="02010609060101010101" pitchFamily="2" charset="-122"/>
                <a:ea typeface="黑体" panose="02010609060101010101" pitchFamily="2" charset="-122"/>
              </a:rPr>
              <a:t>物联网相关术语</a:t>
            </a:r>
            <a:endParaRPr lang="zh-CN" altLang="en-US" sz="4000" dirty="0">
              <a:latin typeface="黑体" panose="02010609060101010101" pitchFamily="2" charset="-122"/>
              <a:ea typeface="黑体" panose="02010609060101010101" pitchFamily="2" charset="-122"/>
            </a:endParaRPr>
          </a:p>
        </p:txBody>
      </p:sp>
      <p:sp>
        <p:nvSpPr>
          <p:cNvPr id="5" name="标题 1"/>
          <p:cNvSpPr>
            <a:spLocks noGrp="1"/>
          </p:cNvSpPr>
          <p:nvPr/>
        </p:nvSpPr>
        <p:spPr>
          <a:xfrm>
            <a:off x="1026716" y="134870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latin typeface="楷体" panose="02010609060101010101" charset="-122"/>
                <a:ea typeface="楷体" panose="02010609060101010101" charset="-122"/>
              </a:rPr>
              <a:t>物联网与互联网</a:t>
            </a:r>
            <a:endParaRPr lang="zh-CN" altLang="en-US" dirty="0">
              <a:latin typeface="楷体" panose="02010609060101010101" charset="-122"/>
              <a:ea typeface="楷体" panose="02010609060101010101" charset="-122"/>
            </a:endParaRPr>
          </a:p>
        </p:txBody>
      </p:sp>
      <p:sp>
        <p:nvSpPr>
          <p:cNvPr id="6" name="内容占位符 5"/>
          <p:cNvSpPr>
            <a:spLocks noGrp="1"/>
          </p:cNvSpPr>
          <p:nvPr>
            <p:ph idx="1"/>
          </p:nvPr>
        </p:nvSpPr>
        <p:spPr>
          <a:xfrm>
            <a:off x="838200" y="2130425"/>
            <a:ext cx="10515600" cy="2356485"/>
          </a:xfrm>
        </p:spPr>
        <p:txBody>
          <a:bodyPr>
            <a:normAutofit fontScale="92500"/>
          </a:bodyPr>
          <a:lstStyle/>
          <a:p>
            <a:pPr fontAlgn="auto">
              <a:lnSpc>
                <a:spcPct val="130000"/>
              </a:lnSpc>
            </a:pPr>
            <a:r>
              <a:rPr lang="zh-CN" altLang="en-US" sz="2400" dirty="0">
                <a:latin typeface="楷体" panose="02010609060101010101" charset="-122"/>
                <a:ea typeface="楷体" panose="02010609060101010101" charset="-122"/>
              </a:rPr>
              <a:t>计算机、互联网到物联网的进化路线示意如图所示。</a:t>
            </a:r>
            <a:endParaRPr lang="en-US" altLang="zh-CN" sz="2400" dirty="0">
              <a:latin typeface="楷体" panose="02010609060101010101" charset="-122"/>
              <a:ea typeface="楷体" panose="02010609060101010101" charset="-122"/>
            </a:endParaRPr>
          </a:p>
          <a:p>
            <a:pPr fontAlgn="auto">
              <a:lnSpc>
                <a:spcPct val="130000"/>
              </a:lnSpc>
            </a:pPr>
            <a:r>
              <a:rPr lang="zh-CN" altLang="en-US" sz="2400" dirty="0">
                <a:solidFill>
                  <a:srgbClr val="223DB0"/>
                </a:solidFill>
                <a:latin typeface="楷体" panose="02010609060101010101" charset="-122"/>
                <a:ea typeface="楷体" panose="02010609060101010101" charset="-122"/>
              </a:rPr>
              <a:t>物联网与互联网的联系：</a:t>
            </a:r>
            <a:r>
              <a:rPr lang="zh-CN" altLang="en-US" sz="2400" dirty="0">
                <a:latin typeface="楷体" panose="02010609060101010101" charset="-122"/>
                <a:ea typeface="楷体" panose="02010609060101010101" charset="-122"/>
              </a:rPr>
              <a:t>互联网连接人，而物联网不仅连接人也可连接物；互联网连接的是虚拟世界，物联网连接的是物理世界。</a:t>
            </a:r>
            <a:endParaRPr lang="en-US" altLang="zh-CN" sz="2400" dirty="0">
              <a:latin typeface="楷体" panose="02010609060101010101" charset="-122"/>
              <a:ea typeface="楷体" panose="02010609060101010101" charset="-122"/>
            </a:endParaRPr>
          </a:p>
          <a:p>
            <a:pPr fontAlgn="auto">
              <a:lnSpc>
                <a:spcPct val="130000"/>
              </a:lnSpc>
            </a:pPr>
            <a:r>
              <a:rPr lang="zh-CN" altLang="en-US" sz="2400" dirty="0">
                <a:solidFill>
                  <a:srgbClr val="223DB0"/>
                </a:solidFill>
                <a:latin typeface="楷体" panose="02010609060101010101" charset="-122"/>
                <a:ea typeface="楷体" panose="02010609060101010101" charset="-122"/>
              </a:rPr>
              <a:t>物联网是互联网的自然延伸</a:t>
            </a:r>
            <a:r>
              <a:rPr lang="zh-CN" altLang="en-US" sz="2400" dirty="0">
                <a:latin typeface="楷体" panose="02010609060101010101" charset="-122"/>
                <a:ea typeface="楷体" panose="02010609060101010101" charset="-122"/>
              </a:rPr>
              <a:t>，物联网的信息传输基础是互联网，其用户端延伸到了物品与物品之间、人与物之间。</a:t>
            </a:r>
            <a:endParaRPr lang="en-US" altLang="zh-CN" sz="2400" dirty="0">
              <a:latin typeface="楷体" panose="02010609060101010101" charset="-122"/>
              <a:ea typeface="楷体" panose="02010609060101010101" charset="-122"/>
            </a:endParaRPr>
          </a:p>
        </p:txBody>
      </p:sp>
      <p:sp>
        <p:nvSpPr>
          <p:cNvPr id="7" name="TextBox 4"/>
          <p:cNvSpPr txBox="1"/>
          <p:nvPr/>
        </p:nvSpPr>
        <p:spPr>
          <a:xfrm>
            <a:off x="3445607" y="6237312"/>
            <a:ext cx="4680520" cy="369332"/>
          </a:xfrm>
          <a:prstGeom prst="rect">
            <a:avLst/>
          </a:prstGeom>
          <a:noFill/>
        </p:spPr>
        <p:txBody>
          <a:bodyPr wrap="square" rtlCol="0">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计算机、互联网、物联网的进化路线示意</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897435" y="4725144"/>
            <a:ext cx="8198761" cy="1296144"/>
          </a:xfrm>
          <a:prstGeom prst="rect">
            <a:avLst/>
          </a:prstGeom>
        </p:spPr>
      </p:pic>
      <p:pic>
        <p:nvPicPr>
          <p:cNvPr id="9" name="图片 8"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
        <p:nvSpPr>
          <p:cNvPr id="4" name="文本框 3"/>
          <p:cNvSpPr txBox="1"/>
          <p:nvPr/>
        </p:nvSpPr>
        <p:spPr>
          <a:xfrm>
            <a:off x="1285875" y="1879600"/>
            <a:ext cx="9279255" cy="2009775"/>
          </a:xfrm>
          <a:prstGeom prst="rect">
            <a:avLst/>
          </a:prstGeom>
          <a:noFill/>
        </p:spPr>
        <p:txBody>
          <a:bodyPr wrap="square" rtlCol="0" anchor="t">
            <a:spAutoFit/>
          </a:bodyPr>
          <a:p>
            <a:pPr fontAlgn="auto">
              <a:lnSpc>
                <a:spcPct val="130000"/>
              </a:lnSpc>
            </a:pPr>
            <a:r>
              <a:rPr lang="en-US" altLang="zh-CN"/>
              <a:t>     </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泛在网络来源于拉丁语Ubiquitous，从字面上看就是广泛存在的，无所不在的网络。也就是人置身于无所不在的网络之中，实现人在任何时间、地点，使用任何网络与任何人与物的信息交换，基于个人和社会的需求，利用现有网络技术和新的网络技术 。</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820466" y="22729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物联网与传感网、泛在网</a:t>
            </a:r>
            <a:endParaRPr lang="zh-CN" altLang="en-US" dirty="0"/>
          </a:p>
        </p:txBody>
      </p:sp>
      <p:sp>
        <p:nvSpPr>
          <p:cNvPr id="3" name="内容占位符 2"/>
          <p:cNvSpPr>
            <a:spLocks noGrp="1"/>
          </p:cNvSpPr>
          <p:nvPr/>
        </p:nvSpPr>
        <p:spPr>
          <a:xfrm>
            <a:off x="2047875" y="1181100"/>
            <a:ext cx="8229600" cy="4525963"/>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物联网与传感器网络、泛在网络的关系可以概括为：</a:t>
            </a:r>
            <a:r>
              <a:rPr lang="zh-CN" altLang="en-US" sz="2400" dirty="0">
                <a:solidFill>
                  <a:srgbClr val="223DB0"/>
                </a:solidFill>
                <a:latin typeface="楷体" panose="02010609060101010101" charset="-122"/>
                <a:ea typeface="楷体" panose="02010609060101010101" charset="-122"/>
              </a:rPr>
              <a:t>泛在网络包含物联网，物联网包含传感器网络</a:t>
            </a:r>
            <a:r>
              <a:rPr lang="zh-CN" altLang="en-US" sz="2400" dirty="0">
                <a:latin typeface="楷体" panose="02010609060101010101" charset="-122"/>
                <a:ea typeface="楷体" panose="02010609060101010101" charset="-122"/>
              </a:rPr>
              <a:t>，如图所示</a:t>
            </a:r>
            <a:r>
              <a:rPr lang="zh-CN" altLang="en-US" dirty="0"/>
              <a:t>。</a:t>
            </a:r>
            <a:endParaRPr lang="en-US" altLang="zh-CN" dirty="0"/>
          </a:p>
        </p:txBody>
      </p:sp>
      <p:sp>
        <p:nvSpPr>
          <p:cNvPr id="5" name="TextBox 4"/>
          <p:cNvSpPr txBox="1"/>
          <p:nvPr/>
        </p:nvSpPr>
        <p:spPr>
          <a:xfrm>
            <a:off x="3120337" y="6027762"/>
            <a:ext cx="5940660" cy="369332"/>
          </a:xfrm>
          <a:prstGeom prst="rect">
            <a:avLst/>
          </a:prstGeom>
          <a:noFill/>
        </p:spPr>
        <p:txBody>
          <a:bodyPr wrap="square" rtlCol="0">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传感器网络、物联网和泛在网络之间的归属关系示意图</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7" name="图片 6" descr="1t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00357" y="2499370"/>
            <a:ext cx="5580620" cy="3312368"/>
          </a:xfrm>
          <a:prstGeom prst="rect">
            <a:avLst/>
          </a:prstGeom>
          <a:noFill/>
          <a:ln>
            <a:noFill/>
          </a:ln>
        </p:spPr>
      </p:pic>
      <p:pic>
        <p:nvPicPr>
          <p:cNvPr id="6" name="图片 5"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文本框 2169857"/>
          <p:cNvSpPr txBox="1"/>
          <p:nvPr/>
        </p:nvSpPr>
        <p:spPr>
          <a:xfrm>
            <a:off x="2341563" y="5837238"/>
            <a:ext cx="4310380" cy="398780"/>
          </a:xfrm>
          <a:prstGeom prst="rect">
            <a:avLst/>
          </a:prstGeom>
          <a:solidFill>
            <a:schemeClr val="tx1"/>
          </a:solidFill>
          <a:ln w="9525">
            <a:noFill/>
          </a:ln>
        </p:spPr>
        <p:txBody>
          <a:bodyPr wrap="none" anchor="t" anchorCtr="0">
            <a:spAutoFit/>
          </a:bodyPr>
          <a:lstStyle/>
          <a:p>
            <a:r>
              <a:rPr lang="zh-CN" altLang="en-US" sz="2000" dirty="0">
                <a:solidFill>
                  <a:schemeClr val="bg1"/>
                </a:solidFill>
                <a:latin typeface="Times New Roman" panose="02020603050405020304" pitchFamily="18" charset="0"/>
                <a:ea typeface="黑体" panose="02010609060101010101" pitchFamily="2" charset="-122"/>
              </a:rPr>
              <a:t>载体</a:t>
            </a:r>
            <a:r>
              <a:rPr lang="zh-CN" altLang="zh-CN" sz="2000" dirty="0">
                <a:solidFill>
                  <a:schemeClr val="bg1"/>
                </a:solidFill>
                <a:latin typeface="Times New Roman" panose="02020603050405020304" pitchFamily="18" charset="0"/>
                <a:ea typeface="黑体" panose="02010609060101010101" pitchFamily="2" charset="-122"/>
              </a:rPr>
              <a:t>可以是有线的,也</a:t>
            </a:r>
            <a:r>
              <a:rPr lang="zh-CN" altLang="en-US" sz="2000" dirty="0">
                <a:solidFill>
                  <a:schemeClr val="bg1"/>
                </a:solidFill>
                <a:latin typeface="Times New Roman" panose="02020603050405020304" pitchFamily="18" charset="0"/>
                <a:ea typeface="黑体" panose="02010609060101010101" pitchFamily="2" charset="-122"/>
              </a:rPr>
              <a:t>可以是无线载体</a:t>
            </a:r>
            <a:endParaRPr lang="zh-CN" altLang="en-US" sz="2000" dirty="0">
              <a:solidFill>
                <a:schemeClr val="bg1"/>
              </a:solidFill>
              <a:latin typeface="Times New Roman" panose="02020603050405020304" pitchFamily="18" charset="0"/>
              <a:ea typeface="黑体" panose="02010609060101010101" pitchFamily="2" charset="-122"/>
            </a:endParaRPr>
          </a:p>
        </p:txBody>
      </p:sp>
      <p:grpSp>
        <p:nvGrpSpPr>
          <p:cNvPr id="2170062" name="组合 2170061"/>
          <p:cNvGrpSpPr/>
          <p:nvPr/>
        </p:nvGrpSpPr>
        <p:grpSpPr>
          <a:xfrm>
            <a:off x="1679575" y="2668588"/>
            <a:ext cx="7318375" cy="4014787"/>
            <a:chOff x="691" y="1516"/>
            <a:chExt cx="4610" cy="2529"/>
          </a:xfrm>
        </p:grpSpPr>
        <p:grpSp>
          <p:nvGrpSpPr>
            <p:cNvPr id="2169859" name="组合 2169858"/>
            <p:cNvGrpSpPr/>
            <p:nvPr/>
          </p:nvGrpSpPr>
          <p:grpSpPr>
            <a:xfrm>
              <a:off x="691" y="1516"/>
              <a:ext cx="1391" cy="1162"/>
              <a:chOff x="691" y="1396"/>
              <a:chExt cx="1391" cy="1162"/>
            </a:xfrm>
          </p:grpSpPr>
          <p:grpSp>
            <p:nvGrpSpPr>
              <p:cNvPr id="2169860" name="组合 2169859"/>
              <p:cNvGrpSpPr/>
              <p:nvPr/>
            </p:nvGrpSpPr>
            <p:grpSpPr>
              <a:xfrm>
                <a:off x="691" y="1443"/>
                <a:ext cx="1391" cy="1115"/>
                <a:chOff x="31" y="39"/>
                <a:chExt cx="728" cy="509"/>
              </a:xfrm>
            </p:grpSpPr>
            <p:sp>
              <p:nvSpPr>
                <p:cNvPr id="2169861" name="任意多边形 2169860"/>
                <p:cNvSpPr/>
                <p:nvPr/>
              </p:nvSpPr>
              <p:spPr>
                <a:xfrm>
                  <a:off x="458" y="364"/>
                  <a:ext cx="155" cy="73"/>
                </a:xfrm>
                <a:custGeom>
                  <a:avLst/>
                  <a:gdLst/>
                  <a:ahLst/>
                  <a:cxnLst/>
                  <a:rect l="0" t="0" r="0" b="0"/>
                  <a:pathLst>
                    <a:path w="311" h="147">
                      <a:moveTo>
                        <a:pt x="0" y="15"/>
                      </a:moveTo>
                      <a:lnTo>
                        <a:pt x="116" y="0"/>
                      </a:lnTo>
                      <a:lnTo>
                        <a:pt x="142" y="5"/>
                      </a:lnTo>
                      <a:lnTo>
                        <a:pt x="162" y="19"/>
                      </a:lnTo>
                      <a:lnTo>
                        <a:pt x="189" y="91"/>
                      </a:lnTo>
                      <a:lnTo>
                        <a:pt x="207" y="118"/>
                      </a:lnTo>
                      <a:lnTo>
                        <a:pt x="222" y="132"/>
                      </a:lnTo>
                      <a:lnTo>
                        <a:pt x="238" y="138"/>
                      </a:lnTo>
                      <a:lnTo>
                        <a:pt x="262" y="143"/>
                      </a:lnTo>
                      <a:lnTo>
                        <a:pt x="311" y="147"/>
                      </a:lnTo>
                    </a:path>
                  </a:pathLst>
                </a:custGeom>
                <a:noFill/>
                <a:ln w="15875" cap="flat" cmpd="sng">
                  <a:solidFill>
                    <a:srgbClr val="000000"/>
                  </a:solidFill>
                  <a:prstDash val="solid"/>
                  <a:headEnd type="none" w="med" len="med"/>
                  <a:tailEnd type="none" w="med" len="med"/>
                </a:ln>
              </p:spPr>
              <p:txBody>
                <a:bodyPr/>
                <a:lstStyle/>
                <a:p>
                  <a:endParaRPr lang="zh-CN" altLang="en-US"/>
                </a:p>
              </p:txBody>
            </p:sp>
            <p:grpSp>
              <p:nvGrpSpPr>
                <p:cNvPr id="2169862" name="组合 2169861"/>
                <p:cNvGrpSpPr/>
                <p:nvPr/>
              </p:nvGrpSpPr>
              <p:grpSpPr>
                <a:xfrm>
                  <a:off x="31" y="198"/>
                  <a:ext cx="566" cy="350"/>
                  <a:chOff x="31" y="198"/>
                  <a:chExt cx="566" cy="350"/>
                </a:xfrm>
              </p:grpSpPr>
              <p:grpSp>
                <p:nvGrpSpPr>
                  <p:cNvPr id="2169863" name="组合 2169862"/>
                  <p:cNvGrpSpPr/>
                  <p:nvPr/>
                </p:nvGrpSpPr>
                <p:grpSpPr>
                  <a:xfrm>
                    <a:off x="31" y="446"/>
                    <a:ext cx="566" cy="102"/>
                    <a:chOff x="31" y="446"/>
                    <a:chExt cx="566" cy="102"/>
                  </a:xfrm>
                </p:grpSpPr>
                <p:sp>
                  <p:nvSpPr>
                    <p:cNvPr id="2169864" name="任意多边形 2169863"/>
                    <p:cNvSpPr/>
                    <p:nvPr/>
                  </p:nvSpPr>
                  <p:spPr>
                    <a:xfrm>
                      <a:off x="31" y="446"/>
                      <a:ext cx="566" cy="102"/>
                    </a:xfrm>
                    <a:custGeom>
                      <a:avLst/>
                      <a:gdLst/>
                      <a:ahLst/>
                      <a:cxnLst/>
                      <a:rect l="0" t="0" r="0" b="0"/>
                      <a:pathLst>
                        <a:path w="1132" h="203">
                          <a:moveTo>
                            <a:pt x="140" y="0"/>
                          </a:moveTo>
                          <a:lnTo>
                            <a:pt x="996" y="0"/>
                          </a:lnTo>
                          <a:lnTo>
                            <a:pt x="1131" y="184"/>
                          </a:lnTo>
                          <a:lnTo>
                            <a:pt x="1132" y="193"/>
                          </a:lnTo>
                          <a:lnTo>
                            <a:pt x="1127" y="200"/>
                          </a:lnTo>
                          <a:lnTo>
                            <a:pt x="1119" y="203"/>
                          </a:lnTo>
                          <a:lnTo>
                            <a:pt x="16" y="203"/>
                          </a:lnTo>
                          <a:lnTo>
                            <a:pt x="5" y="199"/>
                          </a:lnTo>
                          <a:lnTo>
                            <a:pt x="0" y="190"/>
                          </a:lnTo>
                          <a:lnTo>
                            <a:pt x="2" y="180"/>
                          </a:lnTo>
                          <a:lnTo>
                            <a:pt x="14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65" name="任意多边形 2169864"/>
                    <p:cNvSpPr/>
                    <p:nvPr/>
                  </p:nvSpPr>
                  <p:spPr>
                    <a:xfrm>
                      <a:off x="62" y="468"/>
                      <a:ext cx="377" cy="65"/>
                    </a:xfrm>
                    <a:custGeom>
                      <a:avLst/>
                      <a:gdLst/>
                      <a:ahLst/>
                      <a:cxnLst/>
                      <a:rect l="0" t="0" r="0" b="0"/>
                      <a:pathLst>
                        <a:path w="753" h="130">
                          <a:moveTo>
                            <a:pt x="102" y="0"/>
                          </a:moveTo>
                          <a:lnTo>
                            <a:pt x="718" y="0"/>
                          </a:lnTo>
                          <a:lnTo>
                            <a:pt x="753" y="130"/>
                          </a:lnTo>
                          <a:lnTo>
                            <a:pt x="0" y="130"/>
                          </a:lnTo>
                          <a:lnTo>
                            <a:pt x="10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66" name="任意多边形 2169865"/>
                    <p:cNvSpPr/>
                    <p:nvPr/>
                  </p:nvSpPr>
                  <p:spPr>
                    <a:xfrm>
                      <a:off x="451" y="468"/>
                      <a:ext cx="114" cy="65"/>
                    </a:xfrm>
                    <a:custGeom>
                      <a:avLst/>
                      <a:gdLst/>
                      <a:ahLst/>
                      <a:cxnLst/>
                      <a:rect l="0" t="0" r="0" b="0"/>
                      <a:pathLst>
                        <a:path w="228" h="130">
                          <a:moveTo>
                            <a:pt x="0" y="0"/>
                          </a:moveTo>
                          <a:lnTo>
                            <a:pt x="136" y="0"/>
                          </a:lnTo>
                          <a:lnTo>
                            <a:pt x="228" y="130"/>
                          </a:lnTo>
                          <a:lnTo>
                            <a:pt x="43" y="130"/>
                          </a:lnTo>
                          <a:lnTo>
                            <a:pt x="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sp>
                <p:nvSpPr>
                  <p:cNvPr id="2169867" name="矩形 2169866"/>
                  <p:cNvSpPr/>
                  <p:nvPr/>
                </p:nvSpPr>
                <p:spPr>
                  <a:xfrm>
                    <a:off x="159" y="198"/>
                    <a:ext cx="309" cy="245"/>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68" name="矩形 2169867"/>
                  <p:cNvSpPr/>
                  <p:nvPr/>
                </p:nvSpPr>
                <p:spPr>
                  <a:xfrm>
                    <a:off x="202" y="232"/>
                    <a:ext cx="223" cy="169"/>
                  </a:xfrm>
                  <a:prstGeom prst="rect">
                    <a:avLst/>
                  </a:prstGeom>
                  <a:solidFill>
                    <a:srgbClr val="114FFB"/>
                  </a:solidFill>
                  <a:ln w="7938" cap="flat" cmpd="sng">
                    <a:solidFill>
                      <a:srgbClr val="000000"/>
                    </a:solidFill>
                    <a:prstDash val="solid"/>
                    <a:miter/>
                    <a:headEnd type="none" w="med" len="med"/>
                    <a:tailEnd type="none" w="med" len="med"/>
                  </a:ln>
                </p:spPr>
                <p:txBody>
                  <a:bodyPr/>
                  <a:lstStyle/>
                  <a:p>
                    <a:endParaRPr lang="zh-CN" altLang="en-US"/>
                  </a:p>
                </p:txBody>
              </p:sp>
              <p:sp>
                <p:nvSpPr>
                  <p:cNvPr id="2169869" name="矩形 2169868"/>
                  <p:cNvSpPr/>
                  <p:nvPr/>
                </p:nvSpPr>
                <p:spPr>
                  <a:xfrm>
                    <a:off x="398" y="416"/>
                    <a:ext cx="28" cy="14"/>
                  </a:xfrm>
                  <a:prstGeom prst="rect">
                    <a:avLst/>
                  </a:prstGeom>
                  <a:solidFill>
                    <a:srgbClr val="000000"/>
                  </a:solidFill>
                  <a:ln w="9525">
                    <a:noFill/>
                  </a:ln>
                </p:spPr>
                <p:txBody>
                  <a:bodyPr/>
                  <a:lstStyle/>
                  <a:p>
                    <a:endParaRPr lang="zh-CN" altLang="en-US"/>
                  </a:p>
                </p:txBody>
              </p:sp>
            </p:grpSp>
            <p:sp>
              <p:nvSpPr>
                <p:cNvPr id="2169870" name="矩形 2169869"/>
                <p:cNvSpPr/>
                <p:nvPr/>
              </p:nvSpPr>
              <p:spPr>
                <a:xfrm>
                  <a:off x="602" y="39"/>
                  <a:ext cx="157" cy="486"/>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71" name="矩形 2169870"/>
                <p:cNvSpPr/>
                <p:nvPr/>
              </p:nvSpPr>
              <p:spPr>
                <a:xfrm>
                  <a:off x="642" y="82"/>
                  <a:ext cx="95" cy="139"/>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72" name="矩形 2169871"/>
                <p:cNvSpPr/>
                <p:nvPr/>
              </p:nvSpPr>
              <p:spPr>
                <a:xfrm>
                  <a:off x="735" y="220"/>
                  <a:ext cx="5" cy="303"/>
                </a:xfrm>
                <a:prstGeom prst="rect">
                  <a:avLst/>
                </a:prstGeom>
                <a:solidFill>
                  <a:srgbClr val="000000"/>
                </a:solidFill>
                <a:ln w="9525">
                  <a:noFill/>
                </a:ln>
              </p:spPr>
              <p:txBody>
                <a:bodyPr/>
                <a:lstStyle/>
                <a:p>
                  <a:endParaRPr lang="zh-CN" altLang="en-US"/>
                </a:p>
              </p:txBody>
            </p:sp>
            <p:sp>
              <p:nvSpPr>
                <p:cNvPr id="2169873" name="矩形 2169872"/>
                <p:cNvSpPr/>
                <p:nvPr/>
              </p:nvSpPr>
              <p:spPr>
                <a:xfrm>
                  <a:off x="653" y="121"/>
                  <a:ext cx="28" cy="63"/>
                </a:xfrm>
                <a:prstGeom prst="rect">
                  <a:avLst/>
                </a:prstGeom>
                <a:solidFill>
                  <a:srgbClr val="C0C0C0"/>
                </a:solidFill>
                <a:ln w="9525">
                  <a:noFill/>
                </a:ln>
              </p:spPr>
              <p:txBody>
                <a:bodyPr/>
                <a:lstStyle/>
                <a:p>
                  <a:endParaRPr lang="zh-CN" altLang="en-US"/>
                </a:p>
              </p:txBody>
            </p:sp>
            <p:sp>
              <p:nvSpPr>
                <p:cNvPr id="2169874" name="矩形 2169873"/>
                <p:cNvSpPr/>
                <p:nvPr/>
              </p:nvSpPr>
              <p:spPr>
                <a:xfrm>
                  <a:off x="664" y="83"/>
                  <a:ext cx="6" cy="138"/>
                </a:xfrm>
                <a:prstGeom prst="rect">
                  <a:avLst/>
                </a:prstGeom>
                <a:solidFill>
                  <a:srgbClr val="000000"/>
                </a:solidFill>
                <a:ln w="9525">
                  <a:noFill/>
                </a:ln>
              </p:spPr>
              <p:txBody>
                <a:bodyPr/>
                <a:lstStyle/>
                <a:p>
                  <a:endParaRPr lang="zh-CN" altLang="en-US"/>
                </a:p>
              </p:txBody>
            </p:sp>
            <p:sp>
              <p:nvSpPr>
                <p:cNvPr id="2169875" name="矩形 2169874"/>
                <p:cNvSpPr/>
                <p:nvPr/>
              </p:nvSpPr>
              <p:spPr>
                <a:xfrm>
                  <a:off x="718" y="109"/>
                  <a:ext cx="17" cy="31"/>
                </a:xfrm>
                <a:prstGeom prst="rect">
                  <a:avLst/>
                </a:prstGeom>
                <a:solidFill>
                  <a:srgbClr val="C0C0C0"/>
                </a:solidFill>
                <a:ln w="9525">
                  <a:noFill/>
                </a:ln>
              </p:spPr>
              <p:txBody>
                <a:bodyPr/>
                <a:lstStyle/>
                <a:p>
                  <a:endParaRPr lang="zh-CN" altLang="en-US"/>
                </a:p>
              </p:txBody>
            </p:sp>
            <p:sp>
              <p:nvSpPr>
                <p:cNvPr id="2169876" name="矩形 2169875"/>
                <p:cNvSpPr/>
                <p:nvPr/>
              </p:nvSpPr>
              <p:spPr>
                <a:xfrm>
                  <a:off x="718" y="164"/>
                  <a:ext cx="16" cy="31"/>
                </a:xfrm>
                <a:prstGeom prst="rect">
                  <a:avLst/>
                </a:prstGeom>
                <a:solidFill>
                  <a:srgbClr val="C0C0C0"/>
                </a:solidFill>
                <a:ln w="9525">
                  <a:noFill/>
                </a:ln>
              </p:spPr>
              <p:txBody>
                <a:bodyPr/>
                <a:lstStyle/>
                <a:p>
                  <a:endParaRPr lang="zh-CN" altLang="en-US"/>
                </a:p>
              </p:txBody>
            </p:sp>
          </p:grpSp>
          <p:sp>
            <p:nvSpPr>
              <p:cNvPr id="2169877" name="文本框 2169876"/>
              <p:cNvSpPr txBox="1"/>
              <p:nvPr/>
            </p:nvSpPr>
            <p:spPr>
              <a:xfrm>
                <a:off x="856" y="1396"/>
                <a:ext cx="763" cy="371"/>
              </a:xfrm>
              <a:prstGeom prst="rect">
                <a:avLst/>
              </a:prstGeom>
              <a:noFill/>
              <a:ln w="9525">
                <a:noFill/>
              </a:ln>
            </p:spPr>
            <p:txBody>
              <a:bodyPr wrap="none" anchor="t" anchorCtr="0">
                <a:spAutoFit/>
              </a:bodyPr>
              <a:lstStyle/>
              <a:p>
                <a:pPr>
                  <a:lnSpc>
                    <a:spcPct val="90000"/>
                  </a:lnSpc>
                </a:pPr>
                <a:r>
                  <a:rPr lang="zh-CN" altLang="en-US" sz="1800" dirty="0">
                    <a:solidFill>
                      <a:schemeClr val="tx2"/>
                    </a:solidFill>
                    <a:latin typeface="黑体" panose="02010609060101010101" pitchFamily="2" charset="-122"/>
                    <a:ea typeface="黑体" panose="02010609060101010101" pitchFamily="2" charset="-122"/>
                  </a:rPr>
                  <a:t>信源</a:t>
                </a:r>
                <a:r>
                  <a:rPr lang="en-US" altLang="zh-CN" sz="1800">
                    <a:solidFill>
                      <a:schemeClr val="tx2"/>
                    </a:solidFill>
                    <a:latin typeface="黑体" panose="02010609060101010101" pitchFamily="2" charset="-122"/>
                    <a:ea typeface="黑体" panose="02010609060101010101" pitchFamily="2" charset="-122"/>
                  </a:rPr>
                  <a:t>(</a:t>
                </a:r>
                <a:r>
                  <a:rPr lang="zh-CN" altLang="en-US" sz="1800" dirty="0">
                    <a:solidFill>
                      <a:schemeClr val="tx2"/>
                    </a:solidFill>
                    <a:latin typeface="黑体" panose="02010609060101010101" pitchFamily="2" charset="-122"/>
                    <a:ea typeface="黑体" panose="02010609060101010101" pitchFamily="2" charset="-122"/>
                  </a:rPr>
                  <a:t>信息</a:t>
                </a:r>
                <a:endParaRPr lang="zh-CN" altLang="en-US" sz="1800" dirty="0">
                  <a:solidFill>
                    <a:schemeClr val="tx2"/>
                  </a:solidFill>
                  <a:latin typeface="黑体" panose="02010609060101010101" pitchFamily="2" charset="-122"/>
                  <a:ea typeface="黑体" panose="02010609060101010101" pitchFamily="2" charset="-122"/>
                </a:endParaRPr>
              </a:p>
              <a:p>
                <a:pPr>
                  <a:lnSpc>
                    <a:spcPct val="90000"/>
                  </a:lnSpc>
                </a:pPr>
                <a:r>
                  <a:rPr lang="zh-CN" altLang="en-US" sz="1800" dirty="0">
                    <a:solidFill>
                      <a:schemeClr val="tx2"/>
                    </a:solidFill>
                    <a:latin typeface="黑体" panose="02010609060101010101" pitchFamily="2" charset="-122"/>
                    <a:ea typeface="黑体" panose="02010609060101010101" pitchFamily="2" charset="-122"/>
                  </a:rPr>
                  <a:t>的发送者</a:t>
                </a:r>
                <a:r>
                  <a:rPr lang="en-US" altLang="zh-CN" sz="1800">
                    <a:solidFill>
                      <a:schemeClr val="tx2"/>
                    </a:solidFill>
                    <a:latin typeface="黑体" panose="02010609060101010101" pitchFamily="2" charset="-122"/>
                    <a:ea typeface="黑体" panose="02010609060101010101" pitchFamily="2" charset="-122"/>
                  </a:rPr>
                  <a:t>)</a:t>
                </a:r>
                <a:endParaRPr lang="en-US" altLang="zh-CN" sz="1800">
                  <a:solidFill>
                    <a:schemeClr val="tx2"/>
                  </a:solidFill>
                  <a:latin typeface="黑体" panose="02010609060101010101" pitchFamily="2" charset="-122"/>
                  <a:ea typeface="黑体" panose="02010609060101010101" pitchFamily="2" charset="-122"/>
                </a:endParaRPr>
              </a:p>
            </p:txBody>
          </p:sp>
        </p:grpSp>
        <p:grpSp>
          <p:nvGrpSpPr>
            <p:cNvPr id="2169878" name="组合 2169877"/>
            <p:cNvGrpSpPr/>
            <p:nvPr/>
          </p:nvGrpSpPr>
          <p:grpSpPr>
            <a:xfrm>
              <a:off x="3992" y="3279"/>
              <a:ext cx="1309" cy="766"/>
              <a:chOff x="3992" y="3015"/>
              <a:chExt cx="1309" cy="766"/>
            </a:xfrm>
          </p:grpSpPr>
          <p:grpSp>
            <p:nvGrpSpPr>
              <p:cNvPr id="2169879" name="组合 2169878"/>
              <p:cNvGrpSpPr/>
              <p:nvPr/>
            </p:nvGrpSpPr>
            <p:grpSpPr>
              <a:xfrm>
                <a:off x="3992" y="3209"/>
                <a:ext cx="698" cy="572"/>
                <a:chOff x="206" y="923"/>
                <a:chExt cx="567" cy="504"/>
              </a:xfrm>
            </p:grpSpPr>
            <p:grpSp>
              <p:nvGrpSpPr>
                <p:cNvPr id="2169880" name="组合 2169879"/>
                <p:cNvGrpSpPr/>
                <p:nvPr/>
              </p:nvGrpSpPr>
              <p:grpSpPr>
                <a:xfrm>
                  <a:off x="228" y="1238"/>
                  <a:ext cx="521" cy="161"/>
                  <a:chOff x="228" y="1238"/>
                  <a:chExt cx="521" cy="161"/>
                </a:xfrm>
              </p:grpSpPr>
              <p:sp>
                <p:nvSpPr>
                  <p:cNvPr id="2169881" name="矩形 2169880"/>
                  <p:cNvSpPr/>
                  <p:nvPr/>
                </p:nvSpPr>
                <p:spPr>
                  <a:xfrm>
                    <a:off x="228" y="1238"/>
                    <a:ext cx="521" cy="161"/>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82" name="矩形 2169881"/>
                  <p:cNvSpPr/>
                  <p:nvPr/>
                </p:nvSpPr>
                <p:spPr>
                  <a:xfrm>
                    <a:off x="517" y="1266"/>
                    <a:ext cx="181" cy="74"/>
                  </a:xfrm>
                  <a:prstGeom prst="rect">
                    <a:avLst/>
                  </a:prstGeom>
                  <a:solidFill>
                    <a:srgbClr val="808080"/>
                  </a:solidFill>
                  <a:ln w="7938" cap="flat" cmpd="sng">
                    <a:solidFill>
                      <a:srgbClr val="000000"/>
                    </a:solidFill>
                    <a:prstDash val="solid"/>
                    <a:miter/>
                    <a:headEnd type="none" w="med" len="med"/>
                    <a:tailEnd type="none" w="med" len="med"/>
                  </a:ln>
                </p:spPr>
                <p:txBody>
                  <a:bodyPr/>
                  <a:lstStyle/>
                  <a:p>
                    <a:endParaRPr lang="zh-CN" altLang="en-US"/>
                  </a:p>
                </p:txBody>
              </p:sp>
            </p:grpSp>
            <p:grpSp>
              <p:nvGrpSpPr>
                <p:cNvPr id="2169883" name="组合 2169882"/>
                <p:cNvGrpSpPr/>
                <p:nvPr/>
              </p:nvGrpSpPr>
              <p:grpSpPr>
                <a:xfrm>
                  <a:off x="206" y="1326"/>
                  <a:ext cx="567" cy="101"/>
                  <a:chOff x="206" y="1326"/>
                  <a:chExt cx="567" cy="101"/>
                </a:xfrm>
              </p:grpSpPr>
              <p:sp>
                <p:nvSpPr>
                  <p:cNvPr id="2169884" name="任意多边形 2169883"/>
                  <p:cNvSpPr/>
                  <p:nvPr/>
                </p:nvSpPr>
                <p:spPr>
                  <a:xfrm>
                    <a:off x="206" y="1326"/>
                    <a:ext cx="567" cy="101"/>
                  </a:xfrm>
                  <a:custGeom>
                    <a:avLst/>
                    <a:gdLst/>
                    <a:ahLst/>
                    <a:cxnLst/>
                    <a:rect l="0" t="0" r="0" b="0"/>
                    <a:pathLst>
                      <a:path w="1134" h="203">
                        <a:moveTo>
                          <a:pt x="142" y="0"/>
                        </a:moveTo>
                        <a:lnTo>
                          <a:pt x="996" y="0"/>
                        </a:lnTo>
                        <a:lnTo>
                          <a:pt x="1132" y="183"/>
                        </a:lnTo>
                        <a:lnTo>
                          <a:pt x="1134" y="192"/>
                        </a:lnTo>
                        <a:lnTo>
                          <a:pt x="1129" y="199"/>
                        </a:lnTo>
                        <a:lnTo>
                          <a:pt x="1120" y="203"/>
                        </a:lnTo>
                        <a:lnTo>
                          <a:pt x="17" y="203"/>
                        </a:lnTo>
                        <a:lnTo>
                          <a:pt x="7" y="198"/>
                        </a:lnTo>
                        <a:lnTo>
                          <a:pt x="0" y="189"/>
                        </a:lnTo>
                        <a:lnTo>
                          <a:pt x="3" y="179"/>
                        </a:lnTo>
                        <a:lnTo>
                          <a:pt x="14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85" name="任意多边形 2169884"/>
                  <p:cNvSpPr/>
                  <p:nvPr/>
                </p:nvSpPr>
                <p:spPr>
                  <a:xfrm>
                    <a:off x="238" y="1347"/>
                    <a:ext cx="376" cy="65"/>
                  </a:xfrm>
                  <a:custGeom>
                    <a:avLst/>
                    <a:gdLst/>
                    <a:ahLst/>
                    <a:cxnLst/>
                    <a:rect l="0" t="0" r="0" b="0"/>
                    <a:pathLst>
                      <a:path w="753" h="129">
                        <a:moveTo>
                          <a:pt x="102" y="0"/>
                        </a:moveTo>
                        <a:lnTo>
                          <a:pt x="718" y="0"/>
                        </a:lnTo>
                        <a:lnTo>
                          <a:pt x="753" y="129"/>
                        </a:lnTo>
                        <a:lnTo>
                          <a:pt x="0" y="129"/>
                        </a:lnTo>
                        <a:lnTo>
                          <a:pt x="102"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86" name="任意多边形 2169885"/>
                  <p:cNvSpPr/>
                  <p:nvPr/>
                </p:nvSpPr>
                <p:spPr>
                  <a:xfrm>
                    <a:off x="626" y="1347"/>
                    <a:ext cx="114" cy="65"/>
                  </a:xfrm>
                  <a:custGeom>
                    <a:avLst/>
                    <a:gdLst/>
                    <a:ahLst/>
                    <a:cxnLst/>
                    <a:rect l="0" t="0" r="0" b="0"/>
                    <a:pathLst>
                      <a:path w="228" h="129">
                        <a:moveTo>
                          <a:pt x="0" y="0"/>
                        </a:moveTo>
                        <a:lnTo>
                          <a:pt x="134" y="0"/>
                        </a:lnTo>
                        <a:lnTo>
                          <a:pt x="228" y="129"/>
                        </a:lnTo>
                        <a:lnTo>
                          <a:pt x="43" y="129"/>
                        </a:lnTo>
                        <a:lnTo>
                          <a:pt x="0" y="0"/>
                        </a:lnTo>
                        <a:close/>
                      </a:path>
                    </a:pathLst>
                  </a:cu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grpSp>
              <p:nvGrpSpPr>
                <p:cNvPr id="2169887" name="组合 2169886"/>
                <p:cNvGrpSpPr/>
                <p:nvPr/>
              </p:nvGrpSpPr>
              <p:grpSpPr>
                <a:xfrm>
                  <a:off x="300" y="923"/>
                  <a:ext cx="379" cy="311"/>
                  <a:chOff x="300" y="923"/>
                  <a:chExt cx="379" cy="311"/>
                </a:xfrm>
              </p:grpSpPr>
              <p:sp>
                <p:nvSpPr>
                  <p:cNvPr id="2169888" name="矩形 2169887"/>
                  <p:cNvSpPr/>
                  <p:nvPr/>
                </p:nvSpPr>
                <p:spPr>
                  <a:xfrm>
                    <a:off x="300" y="923"/>
                    <a:ext cx="379" cy="311"/>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89" name="矩形 2169888"/>
                  <p:cNvSpPr/>
                  <p:nvPr/>
                </p:nvSpPr>
                <p:spPr>
                  <a:xfrm>
                    <a:off x="325" y="949"/>
                    <a:ext cx="329" cy="263"/>
                  </a:xfrm>
                  <a:prstGeom prst="rect">
                    <a:avLst/>
                  </a:prstGeom>
                  <a:solidFill>
                    <a:srgbClr val="114FFB"/>
                  </a:solidFill>
                  <a:ln w="7938" cap="flat" cmpd="sng">
                    <a:solidFill>
                      <a:srgbClr val="000000"/>
                    </a:solidFill>
                    <a:prstDash val="solid"/>
                    <a:miter/>
                    <a:headEnd type="none" w="med" len="med"/>
                    <a:tailEnd type="none" w="med" len="med"/>
                  </a:ln>
                </p:spPr>
                <p:txBody>
                  <a:bodyPr/>
                  <a:lstStyle/>
                  <a:p>
                    <a:endParaRPr lang="zh-CN" altLang="en-US"/>
                  </a:p>
                </p:txBody>
              </p:sp>
              <p:sp>
                <p:nvSpPr>
                  <p:cNvPr id="2169890" name="矩形 2169889"/>
                  <p:cNvSpPr/>
                  <p:nvPr/>
                </p:nvSpPr>
                <p:spPr>
                  <a:xfrm>
                    <a:off x="606" y="949"/>
                    <a:ext cx="47" cy="263"/>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91" name="矩形 2169890"/>
                  <p:cNvSpPr/>
                  <p:nvPr/>
                </p:nvSpPr>
                <p:spPr>
                  <a:xfrm>
                    <a:off x="617" y="963"/>
                    <a:ext cx="23" cy="18"/>
                  </a:xfrm>
                  <a:prstGeom prst="rect">
                    <a:avLst/>
                  </a:pr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2169892" name="椭圆 2169891"/>
                  <p:cNvSpPr/>
                  <p:nvPr/>
                </p:nvSpPr>
                <p:spPr>
                  <a:xfrm>
                    <a:off x="619" y="1077"/>
                    <a:ext cx="18" cy="17"/>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93" name="椭圆 2169892"/>
                  <p:cNvSpPr/>
                  <p:nvPr/>
                </p:nvSpPr>
                <p:spPr>
                  <a:xfrm>
                    <a:off x="619" y="1124"/>
                    <a:ext cx="18" cy="18"/>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sp>
                <p:nvSpPr>
                  <p:cNvPr id="2169894" name="椭圆 2169893"/>
                  <p:cNvSpPr/>
                  <p:nvPr/>
                </p:nvSpPr>
                <p:spPr>
                  <a:xfrm>
                    <a:off x="619" y="1170"/>
                    <a:ext cx="18" cy="17"/>
                  </a:xfrm>
                  <a:prstGeom prst="ellipse">
                    <a:avLst/>
                  </a:prstGeom>
                  <a:solidFill>
                    <a:srgbClr val="FFFFFF"/>
                  </a:solidFill>
                  <a:ln w="7938" cap="flat" cmpd="sng">
                    <a:solidFill>
                      <a:srgbClr val="000000"/>
                    </a:solidFill>
                    <a:prstDash val="solid"/>
                    <a:headEnd type="none" w="med" len="med"/>
                    <a:tailEnd type="none" w="med" len="med"/>
                  </a:ln>
                </p:spPr>
                <p:txBody>
                  <a:bodyPr/>
                  <a:lstStyle/>
                  <a:p>
                    <a:endParaRPr lang="zh-CN" altLang="en-US"/>
                  </a:p>
                </p:txBody>
              </p:sp>
            </p:grpSp>
          </p:grpSp>
          <p:sp>
            <p:nvSpPr>
              <p:cNvPr id="2169895" name="文本框 2169894"/>
              <p:cNvSpPr txBox="1"/>
              <p:nvPr/>
            </p:nvSpPr>
            <p:spPr>
              <a:xfrm>
                <a:off x="4562" y="3015"/>
                <a:ext cx="739" cy="371"/>
              </a:xfrm>
              <a:prstGeom prst="rect">
                <a:avLst/>
              </a:prstGeom>
              <a:noFill/>
              <a:ln w="9525">
                <a:noFill/>
              </a:ln>
            </p:spPr>
            <p:txBody>
              <a:bodyPr wrap="none" anchor="t" anchorCtr="0">
                <a:spAutoFit/>
              </a:bodyPr>
              <a:lstStyle/>
              <a:p>
                <a:pPr>
                  <a:lnSpc>
                    <a:spcPct val="90000"/>
                  </a:lnSpc>
                </a:pPr>
                <a:r>
                  <a:rPr lang="zh-CN" altLang="en-US" sz="1800" dirty="0">
                    <a:solidFill>
                      <a:schemeClr val="tx2"/>
                    </a:solidFill>
                    <a:latin typeface="Times New Roman" panose="02020603050405020304" pitchFamily="18" charset="0"/>
                    <a:ea typeface="黑体" panose="02010609060101010101" pitchFamily="2" charset="-122"/>
                  </a:rPr>
                  <a:t>信宿</a:t>
                </a:r>
                <a:r>
                  <a:rPr lang="en-US" altLang="zh-CN" sz="1800">
                    <a:solidFill>
                      <a:schemeClr val="tx2"/>
                    </a:solidFill>
                    <a:latin typeface="Times New Roman" panose="02020603050405020304" pitchFamily="18" charset="0"/>
                    <a:ea typeface="黑体" panose="02010609060101010101" pitchFamily="2" charset="-122"/>
                  </a:rPr>
                  <a:t>(</a:t>
                </a:r>
                <a:r>
                  <a:rPr lang="zh-CN" altLang="en-US" sz="1800" dirty="0">
                    <a:solidFill>
                      <a:schemeClr val="tx2"/>
                    </a:solidFill>
                    <a:latin typeface="Times New Roman" panose="02020603050405020304" pitchFamily="18" charset="0"/>
                    <a:ea typeface="黑体" panose="02010609060101010101" pitchFamily="2" charset="-122"/>
                  </a:rPr>
                  <a:t>信息</a:t>
                </a:r>
                <a:endParaRPr lang="zh-CN" altLang="en-US" sz="1800" dirty="0">
                  <a:solidFill>
                    <a:schemeClr val="tx2"/>
                  </a:solidFill>
                  <a:latin typeface="Times New Roman" panose="02020603050405020304" pitchFamily="18" charset="0"/>
                  <a:ea typeface="黑体" panose="02010609060101010101" pitchFamily="2" charset="-122"/>
                </a:endParaRPr>
              </a:p>
              <a:p>
                <a:pPr>
                  <a:lnSpc>
                    <a:spcPct val="90000"/>
                  </a:lnSpc>
                </a:pPr>
                <a:r>
                  <a:rPr lang="zh-CN" altLang="en-US" sz="1800" dirty="0">
                    <a:solidFill>
                      <a:schemeClr val="tx2"/>
                    </a:solidFill>
                    <a:latin typeface="Times New Roman" panose="02020603050405020304" pitchFamily="18" charset="0"/>
                    <a:ea typeface="黑体" panose="02010609060101010101" pitchFamily="2" charset="-122"/>
                  </a:rPr>
                  <a:t>的接收者</a:t>
                </a:r>
                <a:r>
                  <a:rPr lang="en-US" altLang="zh-CN" sz="1800">
                    <a:solidFill>
                      <a:schemeClr val="tx2"/>
                    </a:solidFill>
                    <a:latin typeface="Times New Roman" panose="02020603050405020304" pitchFamily="18" charset="0"/>
                    <a:ea typeface="黑体" panose="02010609060101010101" pitchFamily="2" charset="-122"/>
                  </a:rPr>
                  <a:t>)</a:t>
                </a:r>
                <a:endParaRPr lang="en-US" altLang="zh-CN" sz="1800">
                  <a:solidFill>
                    <a:schemeClr val="tx2"/>
                  </a:solidFill>
                  <a:latin typeface="Times New Roman" panose="02020603050405020304" pitchFamily="18" charset="0"/>
                  <a:ea typeface="黑体" panose="02010609060101010101" pitchFamily="2" charset="-122"/>
                </a:endParaRPr>
              </a:p>
            </p:txBody>
          </p:sp>
        </p:grpSp>
        <p:grpSp>
          <p:nvGrpSpPr>
            <p:cNvPr id="2169898" name="组合 2169897"/>
            <p:cNvGrpSpPr/>
            <p:nvPr/>
          </p:nvGrpSpPr>
          <p:grpSpPr>
            <a:xfrm>
              <a:off x="865" y="2593"/>
              <a:ext cx="3974" cy="911"/>
              <a:chOff x="865" y="2473"/>
              <a:chExt cx="3974" cy="911"/>
            </a:xfrm>
          </p:grpSpPr>
          <p:sp>
            <p:nvSpPr>
              <p:cNvPr id="2169899" name="矩形 2169898"/>
              <p:cNvSpPr/>
              <p:nvPr/>
            </p:nvSpPr>
            <p:spPr>
              <a:xfrm>
                <a:off x="1203" y="2473"/>
                <a:ext cx="39" cy="453"/>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sp>
            <p:nvSpPr>
              <p:cNvPr id="2169900" name="矩形 2169899"/>
              <p:cNvSpPr/>
              <p:nvPr/>
            </p:nvSpPr>
            <p:spPr>
              <a:xfrm>
                <a:off x="4284" y="2931"/>
                <a:ext cx="38" cy="453"/>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sp>
            <p:nvSpPr>
              <p:cNvPr id="2169901" name="矩形 2169900"/>
              <p:cNvSpPr/>
              <p:nvPr/>
            </p:nvSpPr>
            <p:spPr>
              <a:xfrm>
                <a:off x="865" y="2912"/>
                <a:ext cx="1094" cy="47"/>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sp>
            <p:nvSpPr>
              <p:cNvPr id="2169902" name="矩形 2169901"/>
              <p:cNvSpPr/>
              <p:nvPr/>
            </p:nvSpPr>
            <p:spPr>
              <a:xfrm>
                <a:off x="3649" y="2900"/>
                <a:ext cx="1190" cy="47"/>
              </a:xfrm>
              <a:prstGeom prst="rect">
                <a:avLst/>
              </a:prstGeom>
              <a:solidFill>
                <a:srgbClr val="114FFB"/>
              </a:solidFill>
              <a:ln w="28575" cap="flat" cmpd="sng">
                <a:solidFill>
                  <a:schemeClr val="bg1"/>
                </a:solidFill>
                <a:prstDash val="solid"/>
                <a:miter/>
                <a:headEnd type="none" w="med" len="med"/>
                <a:tailEnd type="none" w="med" len="med"/>
              </a:ln>
            </p:spPr>
            <p:txBody>
              <a:bodyPr/>
              <a:lstStyle/>
              <a:p>
                <a:endParaRPr lang="zh-CN" altLang="en-US"/>
              </a:p>
            </p:txBody>
          </p:sp>
          <p:grpSp>
            <p:nvGrpSpPr>
              <p:cNvPr id="2169903" name="组合 2169902"/>
              <p:cNvGrpSpPr/>
              <p:nvPr/>
            </p:nvGrpSpPr>
            <p:grpSpPr>
              <a:xfrm>
                <a:off x="2982" y="2586"/>
                <a:ext cx="762" cy="748"/>
                <a:chOff x="2838" y="2492"/>
                <a:chExt cx="762" cy="748"/>
              </a:xfrm>
            </p:grpSpPr>
            <p:grpSp>
              <p:nvGrpSpPr>
                <p:cNvPr id="2169904" name="组合 2169903"/>
                <p:cNvGrpSpPr/>
                <p:nvPr/>
              </p:nvGrpSpPr>
              <p:grpSpPr>
                <a:xfrm>
                  <a:off x="3438" y="2803"/>
                  <a:ext cx="162" cy="437"/>
                  <a:chOff x="2946" y="2767"/>
                  <a:chExt cx="162" cy="437"/>
                </a:xfrm>
              </p:grpSpPr>
              <p:grpSp>
                <p:nvGrpSpPr>
                  <p:cNvPr id="2169905" name="组合 2169904"/>
                  <p:cNvGrpSpPr/>
                  <p:nvPr/>
                </p:nvGrpSpPr>
                <p:grpSpPr>
                  <a:xfrm>
                    <a:off x="2948" y="2917"/>
                    <a:ext cx="160" cy="287"/>
                    <a:chOff x="2948" y="2917"/>
                    <a:chExt cx="160" cy="287"/>
                  </a:xfrm>
                </p:grpSpPr>
                <p:grpSp>
                  <p:nvGrpSpPr>
                    <p:cNvPr id="2169906" name="组合 2169905"/>
                    <p:cNvGrpSpPr/>
                    <p:nvPr/>
                  </p:nvGrpSpPr>
                  <p:grpSpPr>
                    <a:xfrm>
                      <a:off x="2948" y="2925"/>
                      <a:ext cx="104" cy="278"/>
                      <a:chOff x="2948" y="2925"/>
                      <a:chExt cx="104" cy="278"/>
                    </a:xfrm>
                  </p:grpSpPr>
                  <p:sp>
                    <p:nvSpPr>
                      <p:cNvPr id="2169907" name="直接连接符 2169906"/>
                      <p:cNvSpPr/>
                      <p:nvPr/>
                    </p:nvSpPr>
                    <p:spPr>
                      <a:xfrm>
                        <a:off x="2990" y="2925"/>
                        <a:ext cx="37" cy="1"/>
                      </a:xfrm>
                      <a:prstGeom prst="line">
                        <a:avLst/>
                      </a:prstGeom>
                      <a:ln w="7938" cap="flat" cmpd="sng">
                        <a:solidFill>
                          <a:srgbClr val="C0C0C0"/>
                        </a:solidFill>
                        <a:prstDash val="solid"/>
                        <a:headEnd type="none" w="med" len="med"/>
                        <a:tailEnd type="none" w="med" len="med"/>
                      </a:ln>
                    </p:spPr>
                  </p:sp>
                  <p:sp>
                    <p:nvSpPr>
                      <p:cNvPr id="2169908" name="直接连接符 2169907"/>
                      <p:cNvSpPr/>
                      <p:nvPr/>
                    </p:nvSpPr>
                    <p:spPr>
                      <a:xfrm flipV="1">
                        <a:off x="2978" y="2928"/>
                        <a:ext cx="47" cy="57"/>
                      </a:xfrm>
                      <a:prstGeom prst="line">
                        <a:avLst/>
                      </a:prstGeom>
                      <a:ln w="7938" cap="flat" cmpd="sng">
                        <a:solidFill>
                          <a:srgbClr val="C0C0C0"/>
                        </a:solidFill>
                        <a:prstDash val="solid"/>
                        <a:headEnd type="none" w="med" len="med"/>
                        <a:tailEnd type="none" w="med" len="med"/>
                      </a:ln>
                    </p:spPr>
                  </p:sp>
                  <p:sp>
                    <p:nvSpPr>
                      <p:cNvPr id="2169909" name="直接连接符 2169908"/>
                      <p:cNvSpPr/>
                      <p:nvPr/>
                    </p:nvSpPr>
                    <p:spPr>
                      <a:xfrm>
                        <a:off x="2977" y="2987"/>
                        <a:ext cx="64" cy="123"/>
                      </a:xfrm>
                      <a:prstGeom prst="line">
                        <a:avLst/>
                      </a:prstGeom>
                      <a:ln w="7938" cap="flat" cmpd="sng">
                        <a:solidFill>
                          <a:srgbClr val="C0C0C0"/>
                        </a:solidFill>
                        <a:prstDash val="solid"/>
                        <a:headEnd type="none" w="med" len="med"/>
                        <a:tailEnd type="none" w="med" len="med"/>
                      </a:ln>
                    </p:spPr>
                  </p:sp>
                  <p:sp>
                    <p:nvSpPr>
                      <p:cNvPr id="2169910" name="直接连接符 2169909"/>
                      <p:cNvSpPr/>
                      <p:nvPr/>
                    </p:nvSpPr>
                    <p:spPr>
                      <a:xfrm flipV="1">
                        <a:off x="2948" y="3108"/>
                        <a:ext cx="92" cy="93"/>
                      </a:xfrm>
                      <a:prstGeom prst="line">
                        <a:avLst/>
                      </a:prstGeom>
                      <a:ln w="7938" cap="flat" cmpd="sng">
                        <a:solidFill>
                          <a:srgbClr val="C0C0C0"/>
                        </a:solidFill>
                        <a:prstDash val="solid"/>
                        <a:headEnd type="none" w="med" len="med"/>
                        <a:tailEnd type="none" w="med" len="med"/>
                      </a:ln>
                    </p:spPr>
                  </p:sp>
                  <p:sp>
                    <p:nvSpPr>
                      <p:cNvPr id="2169911" name="直接连接符 2169910"/>
                      <p:cNvSpPr/>
                      <p:nvPr/>
                    </p:nvSpPr>
                    <p:spPr>
                      <a:xfrm>
                        <a:off x="2961" y="3108"/>
                        <a:ext cx="91" cy="95"/>
                      </a:xfrm>
                      <a:prstGeom prst="line">
                        <a:avLst/>
                      </a:prstGeom>
                      <a:ln w="7938" cap="flat" cmpd="sng">
                        <a:solidFill>
                          <a:srgbClr val="C0C0C0"/>
                        </a:solidFill>
                        <a:prstDash val="solid"/>
                        <a:headEnd type="none" w="med" len="med"/>
                        <a:tailEnd type="none" w="med" len="med"/>
                      </a:ln>
                    </p:spPr>
                  </p:sp>
                  <p:sp>
                    <p:nvSpPr>
                      <p:cNvPr id="2169912" name="直接连接符 2169911"/>
                      <p:cNvSpPr/>
                      <p:nvPr/>
                    </p:nvSpPr>
                    <p:spPr>
                      <a:xfrm flipV="1">
                        <a:off x="2960" y="2987"/>
                        <a:ext cx="71" cy="120"/>
                      </a:xfrm>
                      <a:prstGeom prst="line">
                        <a:avLst/>
                      </a:prstGeom>
                      <a:ln w="7938" cap="flat" cmpd="sng">
                        <a:solidFill>
                          <a:srgbClr val="C0C0C0"/>
                        </a:solidFill>
                        <a:prstDash val="solid"/>
                        <a:headEnd type="none" w="med" len="med"/>
                        <a:tailEnd type="none" w="med" len="med"/>
                      </a:ln>
                    </p:spPr>
                  </p:sp>
                  <p:sp>
                    <p:nvSpPr>
                      <p:cNvPr id="2169913" name="直接连接符 2169912"/>
                      <p:cNvSpPr/>
                      <p:nvPr/>
                    </p:nvSpPr>
                    <p:spPr>
                      <a:xfrm>
                        <a:off x="2990" y="2925"/>
                        <a:ext cx="42" cy="65"/>
                      </a:xfrm>
                      <a:prstGeom prst="line">
                        <a:avLst/>
                      </a:prstGeom>
                      <a:ln w="7938" cap="flat" cmpd="sng">
                        <a:solidFill>
                          <a:srgbClr val="C0C0C0"/>
                        </a:solidFill>
                        <a:prstDash val="solid"/>
                        <a:headEnd type="none" w="med" len="med"/>
                        <a:tailEnd type="none" w="med" len="med"/>
                      </a:ln>
                    </p:spPr>
                  </p:sp>
                </p:grpSp>
                <p:sp>
                  <p:nvSpPr>
                    <p:cNvPr id="2169914" name="直接连接符 2169913"/>
                    <p:cNvSpPr/>
                    <p:nvPr/>
                  </p:nvSpPr>
                  <p:spPr>
                    <a:xfrm flipV="1">
                      <a:off x="3049" y="3090"/>
                      <a:ext cx="38" cy="114"/>
                    </a:xfrm>
                    <a:prstGeom prst="line">
                      <a:avLst/>
                    </a:prstGeom>
                    <a:ln w="7938" cap="flat" cmpd="sng">
                      <a:solidFill>
                        <a:srgbClr val="C0C0C0"/>
                      </a:solidFill>
                      <a:prstDash val="solid"/>
                      <a:headEnd type="none" w="med" len="med"/>
                      <a:tailEnd type="none" w="med" len="med"/>
                    </a:ln>
                  </p:spPr>
                </p:sp>
                <p:sp>
                  <p:nvSpPr>
                    <p:cNvPr id="2169915" name="直接连接符 2169914"/>
                    <p:cNvSpPr/>
                    <p:nvPr/>
                  </p:nvSpPr>
                  <p:spPr>
                    <a:xfrm>
                      <a:off x="3035" y="2989"/>
                      <a:ext cx="55" cy="102"/>
                    </a:xfrm>
                    <a:prstGeom prst="line">
                      <a:avLst/>
                    </a:prstGeom>
                    <a:ln w="7938" cap="flat" cmpd="sng">
                      <a:solidFill>
                        <a:srgbClr val="C0C0C0"/>
                      </a:solidFill>
                      <a:prstDash val="solid"/>
                      <a:headEnd type="none" w="med" len="med"/>
                      <a:tailEnd type="none" w="med" len="med"/>
                    </a:ln>
                  </p:spPr>
                </p:sp>
                <p:sp>
                  <p:nvSpPr>
                    <p:cNvPr id="2169916" name="直接连接符 2169915"/>
                    <p:cNvSpPr/>
                    <p:nvPr/>
                  </p:nvSpPr>
                  <p:spPr>
                    <a:xfrm flipV="1">
                      <a:off x="3034" y="2918"/>
                      <a:ext cx="13" cy="71"/>
                    </a:xfrm>
                    <a:prstGeom prst="line">
                      <a:avLst/>
                    </a:prstGeom>
                    <a:ln w="7938" cap="flat" cmpd="sng">
                      <a:solidFill>
                        <a:srgbClr val="C0C0C0"/>
                      </a:solidFill>
                      <a:prstDash val="solid"/>
                      <a:headEnd type="none" w="med" len="med"/>
                      <a:tailEnd type="none" w="med" len="med"/>
                    </a:ln>
                  </p:spPr>
                </p:sp>
                <p:sp>
                  <p:nvSpPr>
                    <p:cNvPr id="2169917" name="直接连接符 2169916"/>
                    <p:cNvSpPr/>
                    <p:nvPr/>
                  </p:nvSpPr>
                  <p:spPr>
                    <a:xfrm flipV="1">
                      <a:off x="3028" y="2917"/>
                      <a:ext cx="22" cy="10"/>
                    </a:xfrm>
                    <a:prstGeom prst="line">
                      <a:avLst/>
                    </a:prstGeom>
                    <a:ln w="7938" cap="flat" cmpd="sng">
                      <a:solidFill>
                        <a:srgbClr val="C0C0C0"/>
                      </a:solidFill>
                      <a:prstDash val="solid"/>
                      <a:headEnd type="none" w="med" len="med"/>
                      <a:tailEnd type="none" w="med" len="med"/>
                    </a:ln>
                  </p:spPr>
                </p:sp>
                <p:sp>
                  <p:nvSpPr>
                    <p:cNvPr id="2169918" name="直接连接符 2169917"/>
                    <p:cNvSpPr/>
                    <p:nvPr/>
                  </p:nvSpPr>
                  <p:spPr>
                    <a:xfrm>
                      <a:off x="3028" y="2926"/>
                      <a:ext cx="34" cy="52"/>
                    </a:xfrm>
                    <a:prstGeom prst="line">
                      <a:avLst/>
                    </a:prstGeom>
                    <a:ln w="7938" cap="flat" cmpd="sng">
                      <a:solidFill>
                        <a:srgbClr val="C0C0C0"/>
                      </a:solidFill>
                      <a:prstDash val="solid"/>
                      <a:headEnd type="none" w="med" len="med"/>
                      <a:tailEnd type="none" w="med" len="med"/>
                    </a:ln>
                  </p:spPr>
                </p:sp>
                <p:sp>
                  <p:nvSpPr>
                    <p:cNvPr id="2169919" name="直接连接符 2169918"/>
                    <p:cNvSpPr/>
                    <p:nvPr/>
                  </p:nvSpPr>
                  <p:spPr>
                    <a:xfrm flipV="1">
                      <a:off x="3044" y="2978"/>
                      <a:ext cx="15" cy="131"/>
                    </a:xfrm>
                    <a:prstGeom prst="line">
                      <a:avLst/>
                    </a:prstGeom>
                    <a:ln w="7938" cap="flat" cmpd="sng">
                      <a:solidFill>
                        <a:srgbClr val="C0C0C0"/>
                      </a:solidFill>
                      <a:prstDash val="solid"/>
                      <a:headEnd type="none" w="med" len="med"/>
                      <a:tailEnd type="none" w="med" len="med"/>
                    </a:ln>
                  </p:spPr>
                </p:sp>
                <p:sp>
                  <p:nvSpPr>
                    <p:cNvPr id="2169920" name="直接连接符 2169919"/>
                    <p:cNvSpPr/>
                    <p:nvPr/>
                  </p:nvSpPr>
                  <p:spPr>
                    <a:xfrm>
                      <a:off x="3045" y="3108"/>
                      <a:ext cx="63" cy="60"/>
                    </a:xfrm>
                    <a:prstGeom prst="line">
                      <a:avLst/>
                    </a:prstGeom>
                    <a:ln w="7938" cap="flat" cmpd="sng">
                      <a:solidFill>
                        <a:srgbClr val="C0C0C0"/>
                      </a:solidFill>
                      <a:prstDash val="solid"/>
                      <a:headEnd type="none" w="med" len="med"/>
                      <a:tailEnd type="none" w="med" len="med"/>
                    </a:ln>
                  </p:spPr>
                </p:sp>
              </p:grpSp>
              <p:grpSp>
                <p:nvGrpSpPr>
                  <p:cNvPr id="2169921" name="组合 2169920"/>
                  <p:cNvGrpSpPr/>
                  <p:nvPr/>
                </p:nvGrpSpPr>
                <p:grpSpPr>
                  <a:xfrm>
                    <a:off x="2946" y="2781"/>
                    <a:ext cx="158" cy="421"/>
                    <a:chOff x="2946" y="2781"/>
                    <a:chExt cx="158" cy="421"/>
                  </a:xfrm>
                </p:grpSpPr>
                <p:sp>
                  <p:nvSpPr>
                    <p:cNvPr id="2169922" name="直接连接符 2169921"/>
                    <p:cNvSpPr/>
                    <p:nvPr/>
                  </p:nvSpPr>
                  <p:spPr>
                    <a:xfrm flipV="1">
                      <a:off x="2946" y="2781"/>
                      <a:ext cx="62" cy="417"/>
                    </a:xfrm>
                    <a:prstGeom prst="line">
                      <a:avLst/>
                    </a:prstGeom>
                    <a:ln w="22225" cap="flat" cmpd="sng">
                      <a:solidFill>
                        <a:srgbClr val="C0C0C0"/>
                      </a:solidFill>
                      <a:prstDash val="solid"/>
                      <a:headEnd type="none" w="med" len="med"/>
                      <a:tailEnd type="none" w="med" len="med"/>
                    </a:ln>
                  </p:spPr>
                </p:sp>
                <p:sp>
                  <p:nvSpPr>
                    <p:cNvPr id="2169923" name="直接连接符 2169922"/>
                    <p:cNvSpPr/>
                    <p:nvPr/>
                  </p:nvSpPr>
                  <p:spPr>
                    <a:xfrm>
                      <a:off x="3011" y="2793"/>
                      <a:ext cx="40" cy="409"/>
                    </a:xfrm>
                    <a:prstGeom prst="line">
                      <a:avLst/>
                    </a:prstGeom>
                    <a:ln w="22225" cap="flat" cmpd="sng">
                      <a:solidFill>
                        <a:srgbClr val="C0C0C0"/>
                      </a:solidFill>
                      <a:prstDash val="solid"/>
                      <a:headEnd type="none" w="med" len="med"/>
                      <a:tailEnd type="none" w="med" len="med"/>
                    </a:ln>
                  </p:spPr>
                </p:sp>
                <p:sp>
                  <p:nvSpPr>
                    <p:cNvPr id="2169924" name="直接连接符 2169923"/>
                    <p:cNvSpPr/>
                    <p:nvPr/>
                  </p:nvSpPr>
                  <p:spPr>
                    <a:xfrm flipV="1">
                      <a:off x="3050" y="3166"/>
                      <a:ext cx="54" cy="34"/>
                    </a:xfrm>
                    <a:prstGeom prst="line">
                      <a:avLst/>
                    </a:prstGeom>
                    <a:ln w="22225" cap="flat" cmpd="sng">
                      <a:solidFill>
                        <a:srgbClr val="C0C0C0"/>
                      </a:solidFill>
                      <a:prstDash val="solid"/>
                      <a:headEnd type="none" w="med" len="med"/>
                      <a:tailEnd type="none" w="med" len="med"/>
                    </a:ln>
                  </p:spPr>
                </p:sp>
                <p:sp>
                  <p:nvSpPr>
                    <p:cNvPr id="2169925" name="直接连接符 2169924"/>
                    <p:cNvSpPr/>
                    <p:nvPr/>
                  </p:nvSpPr>
                  <p:spPr>
                    <a:xfrm>
                      <a:off x="3018" y="2790"/>
                      <a:ext cx="86" cy="379"/>
                    </a:xfrm>
                    <a:prstGeom prst="line">
                      <a:avLst/>
                    </a:prstGeom>
                    <a:ln w="22225" cap="flat" cmpd="sng">
                      <a:solidFill>
                        <a:srgbClr val="C0C0C0"/>
                      </a:solidFill>
                      <a:prstDash val="solid"/>
                      <a:headEnd type="none" w="med" len="med"/>
                      <a:tailEnd type="none" w="med" len="med"/>
                    </a:ln>
                  </p:spPr>
                </p:sp>
                <p:sp>
                  <p:nvSpPr>
                    <p:cNvPr id="2169926" name="直接连接符 2169925"/>
                    <p:cNvSpPr/>
                    <p:nvPr/>
                  </p:nvSpPr>
                  <p:spPr>
                    <a:xfrm>
                      <a:off x="2947" y="3198"/>
                      <a:ext cx="105" cy="2"/>
                    </a:xfrm>
                    <a:prstGeom prst="line">
                      <a:avLst/>
                    </a:prstGeom>
                    <a:ln w="22225" cap="flat" cmpd="sng">
                      <a:solidFill>
                        <a:srgbClr val="C0C0C0"/>
                      </a:solidFill>
                      <a:prstDash val="solid"/>
                      <a:headEnd type="none" w="med" len="med"/>
                      <a:tailEnd type="none" w="med" len="med"/>
                    </a:ln>
                  </p:spPr>
                </p:sp>
              </p:grpSp>
              <p:sp>
                <p:nvSpPr>
                  <p:cNvPr id="2169927" name="椭圆 2169926"/>
                  <p:cNvSpPr/>
                  <p:nvPr/>
                </p:nvSpPr>
                <p:spPr>
                  <a:xfrm>
                    <a:off x="2994" y="2767"/>
                    <a:ext cx="44" cy="51"/>
                  </a:xfrm>
                  <a:prstGeom prst="ellipse">
                    <a:avLst/>
                  </a:prstGeom>
                  <a:solidFill>
                    <a:srgbClr val="FFFF00"/>
                  </a:solidFill>
                  <a:ln w="9525" cap="flat" cmpd="sng">
                    <a:solidFill>
                      <a:srgbClr val="FF5050"/>
                    </a:solidFill>
                    <a:prstDash val="solid"/>
                    <a:headEnd type="none" w="med" len="med"/>
                    <a:tailEnd type="none" w="med" len="med"/>
                  </a:ln>
                </p:spPr>
                <p:txBody>
                  <a:bodyPr/>
                  <a:lstStyle/>
                  <a:p>
                    <a:endParaRPr lang="zh-CN" altLang="en-US"/>
                  </a:p>
                </p:txBody>
              </p:sp>
            </p:grpSp>
            <p:grpSp>
              <p:nvGrpSpPr>
                <p:cNvPr id="2169928" name="组合 2169927"/>
                <p:cNvGrpSpPr/>
                <p:nvPr/>
              </p:nvGrpSpPr>
              <p:grpSpPr>
                <a:xfrm flipH="1">
                  <a:off x="2838" y="2492"/>
                  <a:ext cx="648" cy="621"/>
                  <a:chOff x="3054" y="2504"/>
                  <a:chExt cx="648" cy="621"/>
                </a:xfrm>
              </p:grpSpPr>
              <p:grpSp>
                <p:nvGrpSpPr>
                  <p:cNvPr id="2169929" name="组合 2169928"/>
                  <p:cNvGrpSpPr/>
                  <p:nvPr/>
                </p:nvGrpSpPr>
                <p:grpSpPr>
                  <a:xfrm>
                    <a:off x="3388" y="2504"/>
                    <a:ext cx="314" cy="621"/>
                    <a:chOff x="3388" y="2504"/>
                    <a:chExt cx="314" cy="621"/>
                  </a:xfrm>
                </p:grpSpPr>
                <p:sp>
                  <p:nvSpPr>
                    <p:cNvPr id="2169930" name="任意多边形 2169929"/>
                    <p:cNvSpPr/>
                    <p:nvPr/>
                  </p:nvSpPr>
                  <p:spPr>
                    <a:xfrm>
                      <a:off x="3509" y="2504"/>
                      <a:ext cx="193" cy="621"/>
                    </a:xfrm>
                    <a:custGeom>
                      <a:avLst/>
                      <a:gdLst>
                        <a:gd name="txL" fmla="*/ 0 w 21600"/>
                        <a:gd name="txT" fmla="*/ 0 h 41975"/>
                        <a:gd name="txR" fmla="*/ 21600 w 21600"/>
                        <a:gd name="txB" fmla="*/ 41975 h 41975"/>
                      </a:gdLst>
                      <a:ahLst/>
                      <a:cxnLst>
                        <a:cxn ang="270">
                          <a:pos x="4323" y="0"/>
                        </a:cxn>
                        <a:cxn ang="90">
                          <a:pos x="5779" y="41975"/>
                        </a:cxn>
                        <a:cxn ang="180">
                          <a:pos x="0" y="21163"/>
                        </a:cxn>
                      </a:cxnLst>
                      <a:rect l="txL" t="txT" r="txR" b="txB"/>
                      <a:pathLst>
                        <a:path w="21600" h="41975" fill="none">
                          <a:moveTo>
                            <a:pt x="4323" y="0"/>
                          </a:moveTo>
                          <a:arcTo wR="21600" hR="21600" stAng="-4707296" swAng="9176173"/>
                        </a:path>
                        <a:path w="21600" h="41975" stroke="0">
                          <a:moveTo>
                            <a:pt x="4323" y="0"/>
                          </a:moveTo>
                          <a:arcTo wR="21600" hR="21600" stAng="-4707296" swAng="9176173"/>
                          <a:lnTo>
                            <a:pt x="0" y="21163"/>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1" name="任意多边形 2169930"/>
                    <p:cNvSpPr/>
                    <p:nvPr/>
                  </p:nvSpPr>
                  <p:spPr>
                    <a:xfrm>
                      <a:off x="3454" y="2544"/>
                      <a:ext cx="167" cy="534"/>
                    </a:xfrm>
                    <a:custGeom>
                      <a:avLst/>
                      <a:gdLst>
                        <a:gd name="txL" fmla="*/ 0 w 21600"/>
                        <a:gd name="txT" fmla="*/ 0 h 41999"/>
                        <a:gd name="txR" fmla="*/ 21600 w 21600"/>
                        <a:gd name="txB" fmla="*/ 41999 h 41999"/>
                      </a:gdLst>
                      <a:ahLst/>
                      <a:cxnLst>
                        <a:cxn ang="270">
                          <a:pos x="4224" y="0"/>
                        </a:cxn>
                        <a:cxn ang="90">
                          <a:pos x="5766" y="41998"/>
                        </a:cxn>
                        <a:cxn ang="180">
                          <a:pos x="0" y="21183"/>
                        </a:cxn>
                      </a:cxnLst>
                      <a:rect l="txL" t="txT" r="txR" b="txB"/>
                      <a:pathLst>
                        <a:path w="21600" h="41999" fill="none">
                          <a:moveTo>
                            <a:pt x="4224" y="0"/>
                          </a:moveTo>
                          <a:arcTo wR="21600" hR="21600" stAng="-4723370" swAng="9194369"/>
                        </a:path>
                        <a:path w="21600" h="41999" stroke="0">
                          <a:moveTo>
                            <a:pt x="4224" y="0"/>
                          </a:moveTo>
                          <a:arcTo wR="21600" hR="21600" stAng="-4723370" swAng="9194369"/>
                          <a:lnTo>
                            <a:pt x="0" y="21183"/>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2" name="任意多边形 2169931"/>
                    <p:cNvSpPr/>
                    <p:nvPr/>
                  </p:nvSpPr>
                  <p:spPr>
                    <a:xfrm>
                      <a:off x="3388" y="2589"/>
                      <a:ext cx="156" cy="452"/>
                    </a:xfrm>
                    <a:custGeom>
                      <a:avLst/>
                      <a:gdLst>
                        <a:gd name="txL" fmla="*/ 0 w 21600"/>
                        <a:gd name="txT" fmla="*/ 0 h 42077"/>
                        <a:gd name="txR" fmla="*/ 21600 w 21600"/>
                        <a:gd name="txB" fmla="*/ 42077 h 42077"/>
                      </a:gdLst>
                      <a:ahLst/>
                      <a:cxnLst>
                        <a:cxn ang="270">
                          <a:pos x="4143" y="0"/>
                        </a:cxn>
                        <a:cxn ang="90">
                          <a:pos x="5537" y="42077"/>
                        </a:cxn>
                        <a:cxn ang="180">
                          <a:pos x="0" y="21199"/>
                        </a:cxn>
                      </a:cxnLst>
                      <a:rect l="txL" t="txT" r="txR" b="txB"/>
                      <a:pathLst>
                        <a:path w="21600" h="42077" fill="none">
                          <a:moveTo>
                            <a:pt x="4143" y="0"/>
                          </a:moveTo>
                          <a:arcTo wR="21600" hR="21600" stAng="-4736511" swAng="9245311"/>
                        </a:path>
                        <a:path w="21600" h="42077" stroke="0">
                          <a:moveTo>
                            <a:pt x="4143" y="0"/>
                          </a:moveTo>
                          <a:arcTo wR="21600" hR="21600" stAng="-4736511" swAng="9245311"/>
                          <a:lnTo>
                            <a:pt x="0" y="21199"/>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grpSp>
                <p:nvGrpSpPr>
                  <p:cNvPr id="2169933" name="组合 2169932"/>
                  <p:cNvGrpSpPr/>
                  <p:nvPr/>
                </p:nvGrpSpPr>
                <p:grpSpPr>
                  <a:xfrm>
                    <a:off x="3207" y="2621"/>
                    <a:ext cx="267" cy="412"/>
                    <a:chOff x="3207" y="2621"/>
                    <a:chExt cx="267" cy="412"/>
                  </a:xfrm>
                </p:grpSpPr>
                <p:sp>
                  <p:nvSpPr>
                    <p:cNvPr id="2169934" name="任意多边形 2169933"/>
                    <p:cNvSpPr/>
                    <p:nvPr/>
                  </p:nvSpPr>
                  <p:spPr>
                    <a:xfrm>
                      <a:off x="3310" y="2621"/>
                      <a:ext cx="164" cy="412"/>
                    </a:xfrm>
                    <a:custGeom>
                      <a:avLst/>
                      <a:gdLst>
                        <a:gd name="txL" fmla="*/ 0 w 21600"/>
                        <a:gd name="txT" fmla="*/ 0 h 42103"/>
                        <a:gd name="txR" fmla="*/ 21600 w 21600"/>
                        <a:gd name="txB" fmla="*/ 42103 h 42103"/>
                      </a:gdLst>
                      <a:ahLst/>
                      <a:cxnLst>
                        <a:cxn ang="270">
                          <a:pos x="4051" y="0"/>
                        </a:cxn>
                        <a:cxn ang="90">
                          <a:pos x="5508" y="42102"/>
                        </a:cxn>
                        <a:cxn ang="180">
                          <a:pos x="0" y="21217"/>
                        </a:cxn>
                      </a:cxnLst>
                      <a:rect l="txL" t="txT" r="txR" b="txB"/>
                      <a:pathLst>
                        <a:path w="21600" h="42103" fill="none">
                          <a:moveTo>
                            <a:pt x="4051" y="0"/>
                          </a:moveTo>
                          <a:arcTo wR="21600" hR="21600" stAng="-4751431" swAng="9264978"/>
                        </a:path>
                        <a:path w="21600" h="42103" stroke="0">
                          <a:moveTo>
                            <a:pt x="4051" y="0"/>
                          </a:moveTo>
                          <a:arcTo wR="21600" hR="21600" stAng="-4751431" swAng="9264978"/>
                          <a:lnTo>
                            <a:pt x="0" y="2121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5" name="任意多边形 2169934"/>
                    <p:cNvSpPr/>
                    <p:nvPr/>
                  </p:nvSpPr>
                  <p:spPr>
                    <a:xfrm>
                      <a:off x="3263" y="2647"/>
                      <a:ext cx="141" cy="355"/>
                    </a:xfrm>
                    <a:custGeom>
                      <a:avLst/>
                      <a:gdLst>
                        <a:gd name="txL" fmla="*/ 0 w 21600"/>
                        <a:gd name="txT" fmla="*/ 0 h 42102"/>
                        <a:gd name="txR" fmla="*/ 21600 w 21600"/>
                        <a:gd name="txB" fmla="*/ 42102 h 42102"/>
                      </a:gdLst>
                      <a:ahLst/>
                      <a:cxnLst>
                        <a:cxn ang="270">
                          <a:pos x="4084" y="0"/>
                        </a:cxn>
                        <a:cxn ang="90">
                          <a:pos x="5484" y="42102"/>
                        </a:cxn>
                        <a:cxn ang="180">
                          <a:pos x="0" y="21210"/>
                        </a:cxn>
                      </a:cxnLst>
                      <a:rect l="txL" t="txT" r="txR" b="txB"/>
                      <a:pathLst>
                        <a:path w="21600" h="42102" fill="none">
                          <a:moveTo>
                            <a:pt x="4084" y="0"/>
                          </a:moveTo>
                          <a:arcTo wR="21600" hR="21600" stAng="-4746063" swAng="9263588"/>
                        </a:path>
                        <a:path w="21600" h="42102" stroke="0">
                          <a:moveTo>
                            <a:pt x="4084" y="0"/>
                          </a:moveTo>
                          <a:arcTo wR="21600" hR="21600" stAng="-4746063" swAng="9263588"/>
                          <a:lnTo>
                            <a:pt x="0" y="21210"/>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6" name="任意多边形 2169935"/>
                    <p:cNvSpPr/>
                    <p:nvPr/>
                  </p:nvSpPr>
                  <p:spPr>
                    <a:xfrm>
                      <a:off x="3207" y="2679"/>
                      <a:ext cx="131" cy="298"/>
                    </a:xfrm>
                    <a:custGeom>
                      <a:avLst/>
                      <a:gdLst>
                        <a:gd name="txL" fmla="*/ 0 w 21600"/>
                        <a:gd name="txT" fmla="*/ 0 h 42011"/>
                        <a:gd name="txR" fmla="*/ 21600 w 21600"/>
                        <a:gd name="txB" fmla="*/ 42011 h 42011"/>
                      </a:gdLst>
                      <a:ahLst/>
                      <a:cxnLst>
                        <a:cxn ang="270">
                          <a:pos x="4231" y="0"/>
                        </a:cxn>
                        <a:cxn ang="90">
                          <a:pos x="5714" y="42011"/>
                        </a:cxn>
                        <a:cxn ang="180">
                          <a:pos x="0" y="21181"/>
                        </a:cxn>
                      </a:cxnLst>
                      <a:rect l="txL" t="txT" r="txR" b="txB"/>
                      <a:pathLst>
                        <a:path w="21600" h="42011" fill="none">
                          <a:moveTo>
                            <a:pt x="4231" y="0"/>
                          </a:moveTo>
                          <a:arcTo wR="21600" hR="21600" stAng="-4722216" swAng="9201827"/>
                        </a:path>
                        <a:path w="21600" h="42011" stroke="0">
                          <a:moveTo>
                            <a:pt x="4231" y="0"/>
                          </a:moveTo>
                          <a:arcTo wR="21600" hR="21600" stAng="-4722216" swAng="9201827"/>
                          <a:lnTo>
                            <a:pt x="0" y="21181"/>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sp>
                <p:nvSpPr>
                  <p:cNvPr id="2169937" name="任意多边形 2169936"/>
                  <p:cNvSpPr/>
                  <p:nvPr/>
                </p:nvSpPr>
                <p:spPr>
                  <a:xfrm>
                    <a:off x="3161" y="2704"/>
                    <a:ext cx="118" cy="259"/>
                  </a:xfrm>
                  <a:custGeom>
                    <a:avLst/>
                    <a:gdLst>
                      <a:gd name="txL" fmla="*/ 0 w 21600"/>
                      <a:gd name="txT" fmla="*/ 0 h 42055"/>
                      <a:gd name="txR" fmla="*/ 21600 w 21600"/>
                      <a:gd name="txB" fmla="*/ 42055 h 42055"/>
                    </a:gdLst>
                    <a:ahLst/>
                    <a:cxnLst>
                      <a:cxn ang="270">
                        <a:pos x="4162" y="0"/>
                      </a:cxn>
                      <a:cxn ang="90">
                        <a:pos x="5606" y="42054"/>
                      </a:cxn>
                      <a:cxn ang="180">
                        <a:pos x="0" y="21195"/>
                      </a:cxn>
                    </a:cxnLst>
                    <a:rect l="txL" t="txT" r="txR" b="txB"/>
                    <a:pathLst>
                      <a:path w="21600" h="42055" fill="none">
                        <a:moveTo>
                          <a:pt x="4162" y="0"/>
                        </a:moveTo>
                        <a:arcTo wR="21600" hR="21600" stAng="-4733421" swAng="9230831"/>
                      </a:path>
                      <a:path w="21600" h="42055" stroke="0">
                        <a:moveTo>
                          <a:pt x="4162" y="0"/>
                        </a:moveTo>
                        <a:arcTo wR="21600" hR="21600" stAng="-4733421" swAng="9230831"/>
                        <a:lnTo>
                          <a:pt x="0" y="21195"/>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8" name="任意多边形 2169937"/>
                  <p:cNvSpPr/>
                  <p:nvPr/>
                </p:nvSpPr>
                <p:spPr>
                  <a:xfrm>
                    <a:off x="3111" y="2722"/>
                    <a:ext cx="102" cy="223"/>
                  </a:xfrm>
                  <a:custGeom>
                    <a:avLst/>
                    <a:gdLst>
                      <a:gd name="txL" fmla="*/ 0 w 21600"/>
                      <a:gd name="txT" fmla="*/ 0 h 42050"/>
                      <a:gd name="txR" fmla="*/ 21600 w 21600"/>
                      <a:gd name="txB" fmla="*/ 42050 h 42050"/>
                    </a:gdLst>
                    <a:ahLst/>
                    <a:cxnLst>
                      <a:cxn ang="270">
                        <a:pos x="4138" y="0"/>
                      </a:cxn>
                      <a:cxn ang="90">
                        <a:pos x="5642" y="42050"/>
                      </a:cxn>
                      <a:cxn ang="180">
                        <a:pos x="0" y="21200"/>
                      </a:cxn>
                    </a:cxnLst>
                    <a:rect l="txL" t="txT" r="txR" b="txB"/>
                    <a:pathLst>
                      <a:path w="21600" h="42050" fill="none">
                        <a:moveTo>
                          <a:pt x="4138" y="0"/>
                        </a:moveTo>
                        <a:arcTo wR="21600" hR="21600" stAng="-4737323" swAng="9228827"/>
                      </a:path>
                      <a:path w="21600" h="42050" stroke="0">
                        <a:moveTo>
                          <a:pt x="4138" y="0"/>
                        </a:moveTo>
                        <a:arcTo wR="21600" hR="21600" stAng="-4737323" swAng="9228827"/>
                        <a:lnTo>
                          <a:pt x="0" y="21200"/>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39" name="任意多边形 2169938"/>
                  <p:cNvSpPr/>
                  <p:nvPr/>
                </p:nvSpPr>
                <p:spPr>
                  <a:xfrm>
                    <a:off x="3071" y="2752"/>
                    <a:ext cx="88" cy="174"/>
                  </a:xfrm>
                  <a:custGeom>
                    <a:avLst/>
                    <a:gdLst>
                      <a:gd name="txL" fmla="*/ 0 w 21600"/>
                      <a:gd name="txT" fmla="*/ 0 h 42026"/>
                      <a:gd name="txR" fmla="*/ 21600 w 21600"/>
                      <a:gd name="txB" fmla="*/ 42026 h 42026"/>
                    </a:gdLst>
                    <a:ahLst/>
                    <a:cxnLst>
                      <a:cxn ang="270">
                        <a:pos x="4305" y="0"/>
                      </a:cxn>
                      <a:cxn ang="90">
                        <a:pos x="5608" y="42026"/>
                      </a:cxn>
                      <a:cxn ang="180">
                        <a:pos x="0" y="21167"/>
                      </a:cxn>
                    </a:cxnLst>
                    <a:rect l="txL" t="txT" r="txR" b="txB"/>
                    <a:pathLst>
                      <a:path w="21600" h="42026" fill="none">
                        <a:moveTo>
                          <a:pt x="4305" y="0"/>
                        </a:moveTo>
                        <a:arcTo wR="21600" hR="21600" stAng="-4710230" swAng="9207332"/>
                      </a:path>
                      <a:path w="21600" h="42026" stroke="0">
                        <a:moveTo>
                          <a:pt x="4305" y="0"/>
                        </a:moveTo>
                        <a:arcTo wR="21600" hR="21600" stAng="-4710230" swAng="9207332"/>
                        <a:lnTo>
                          <a:pt x="0" y="2116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40" name="任意多边形 2169939"/>
                  <p:cNvSpPr/>
                  <p:nvPr/>
                </p:nvSpPr>
                <p:spPr>
                  <a:xfrm>
                    <a:off x="3054" y="2778"/>
                    <a:ext cx="52" cy="131"/>
                  </a:xfrm>
                  <a:custGeom>
                    <a:avLst/>
                    <a:gdLst>
                      <a:gd name="txL" fmla="*/ 0 w 21600"/>
                      <a:gd name="txT" fmla="*/ 0 h 42042"/>
                      <a:gd name="txR" fmla="*/ 21600 w 21600"/>
                      <a:gd name="txB" fmla="*/ 42042 h 42042"/>
                    </a:gdLst>
                    <a:ahLst/>
                    <a:cxnLst>
                      <a:cxn ang="270">
                        <a:pos x="4050" y="0"/>
                      </a:cxn>
                      <a:cxn ang="90">
                        <a:pos x="5734" y="42041"/>
                      </a:cxn>
                      <a:cxn ang="180">
                        <a:pos x="0" y="21217"/>
                      </a:cxn>
                    </a:cxnLst>
                    <a:rect l="txL" t="txT" r="txR" b="txB"/>
                    <a:pathLst>
                      <a:path w="21600" h="42042" fill="none">
                        <a:moveTo>
                          <a:pt x="4050" y="0"/>
                        </a:moveTo>
                        <a:arcTo wR="21600" hR="21600" stAng="-4751587" swAng="9227876"/>
                      </a:path>
                      <a:path w="21600" h="42042" stroke="0">
                        <a:moveTo>
                          <a:pt x="4050" y="0"/>
                        </a:moveTo>
                        <a:arcTo wR="21600" hR="21600" stAng="-4751587" swAng="9227876"/>
                        <a:lnTo>
                          <a:pt x="0" y="2121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grpSp>
          <p:grpSp>
            <p:nvGrpSpPr>
              <p:cNvPr id="2169941" name="组合 2169940"/>
              <p:cNvGrpSpPr/>
              <p:nvPr/>
            </p:nvGrpSpPr>
            <p:grpSpPr>
              <a:xfrm>
                <a:off x="1938" y="2586"/>
                <a:ext cx="747" cy="754"/>
                <a:chOff x="1938" y="2586"/>
                <a:chExt cx="747" cy="754"/>
              </a:xfrm>
            </p:grpSpPr>
            <p:grpSp>
              <p:nvGrpSpPr>
                <p:cNvPr id="2169942" name="组合 2169941"/>
                <p:cNvGrpSpPr/>
                <p:nvPr/>
              </p:nvGrpSpPr>
              <p:grpSpPr>
                <a:xfrm>
                  <a:off x="1938" y="2903"/>
                  <a:ext cx="162" cy="437"/>
                  <a:chOff x="1938" y="2921"/>
                  <a:chExt cx="162" cy="437"/>
                </a:xfrm>
              </p:grpSpPr>
              <p:grpSp>
                <p:nvGrpSpPr>
                  <p:cNvPr id="2169943" name="组合 2169942"/>
                  <p:cNvGrpSpPr/>
                  <p:nvPr/>
                </p:nvGrpSpPr>
                <p:grpSpPr>
                  <a:xfrm>
                    <a:off x="1940" y="3071"/>
                    <a:ext cx="160" cy="287"/>
                    <a:chOff x="1940" y="3071"/>
                    <a:chExt cx="160" cy="287"/>
                  </a:xfrm>
                </p:grpSpPr>
                <p:grpSp>
                  <p:nvGrpSpPr>
                    <p:cNvPr id="2169944" name="组合 2169943"/>
                    <p:cNvGrpSpPr/>
                    <p:nvPr/>
                  </p:nvGrpSpPr>
                  <p:grpSpPr>
                    <a:xfrm>
                      <a:off x="1940" y="3079"/>
                      <a:ext cx="104" cy="278"/>
                      <a:chOff x="1940" y="3079"/>
                      <a:chExt cx="104" cy="278"/>
                    </a:xfrm>
                  </p:grpSpPr>
                  <p:sp>
                    <p:nvSpPr>
                      <p:cNvPr id="2169945" name="直接连接符 2169944"/>
                      <p:cNvSpPr/>
                      <p:nvPr/>
                    </p:nvSpPr>
                    <p:spPr>
                      <a:xfrm>
                        <a:off x="1982" y="3079"/>
                        <a:ext cx="37" cy="1"/>
                      </a:xfrm>
                      <a:prstGeom prst="line">
                        <a:avLst/>
                      </a:prstGeom>
                      <a:ln w="7938" cap="flat" cmpd="sng">
                        <a:solidFill>
                          <a:srgbClr val="C0C0C0"/>
                        </a:solidFill>
                        <a:prstDash val="solid"/>
                        <a:headEnd type="none" w="med" len="med"/>
                        <a:tailEnd type="none" w="med" len="med"/>
                      </a:ln>
                    </p:spPr>
                  </p:sp>
                  <p:sp>
                    <p:nvSpPr>
                      <p:cNvPr id="2169946" name="直接连接符 2169945"/>
                      <p:cNvSpPr/>
                      <p:nvPr/>
                    </p:nvSpPr>
                    <p:spPr>
                      <a:xfrm flipV="1">
                        <a:off x="1970" y="3082"/>
                        <a:ext cx="47" cy="57"/>
                      </a:xfrm>
                      <a:prstGeom prst="line">
                        <a:avLst/>
                      </a:prstGeom>
                      <a:ln w="7938" cap="flat" cmpd="sng">
                        <a:solidFill>
                          <a:srgbClr val="C0C0C0"/>
                        </a:solidFill>
                        <a:prstDash val="solid"/>
                        <a:headEnd type="none" w="med" len="med"/>
                        <a:tailEnd type="none" w="med" len="med"/>
                      </a:ln>
                    </p:spPr>
                  </p:sp>
                  <p:sp>
                    <p:nvSpPr>
                      <p:cNvPr id="2169947" name="直接连接符 2169946"/>
                      <p:cNvSpPr/>
                      <p:nvPr/>
                    </p:nvSpPr>
                    <p:spPr>
                      <a:xfrm>
                        <a:off x="1969" y="3141"/>
                        <a:ext cx="64" cy="123"/>
                      </a:xfrm>
                      <a:prstGeom prst="line">
                        <a:avLst/>
                      </a:prstGeom>
                      <a:ln w="7938" cap="flat" cmpd="sng">
                        <a:solidFill>
                          <a:srgbClr val="C0C0C0"/>
                        </a:solidFill>
                        <a:prstDash val="solid"/>
                        <a:headEnd type="none" w="med" len="med"/>
                        <a:tailEnd type="none" w="med" len="med"/>
                      </a:ln>
                    </p:spPr>
                  </p:sp>
                  <p:sp>
                    <p:nvSpPr>
                      <p:cNvPr id="2169948" name="直接连接符 2169947"/>
                      <p:cNvSpPr/>
                      <p:nvPr/>
                    </p:nvSpPr>
                    <p:spPr>
                      <a:xfrm flipV="1">
                        <a:off x="1940" y="3262"/>
                        <a:ext cx="92" cy="93"/>
                      </a:xfrm>
                      <a:prstGeom prst="line">
                        <a:avLst/>
                      </a:prstGeom>
                      <a:ln w="7938" cap="flat" cmpd="sng">
                        <a:solidFill>
                          <a:srgbClr val="C0C0C0"/>
                        </a:solidFill>
                        <a:prstDash val="solid"/>
                        <a:headEnd type="none" w="med" len="med"/>
                        <a:tailEnd type="none" w="med" len="med"/>
                      </a:ln>
                    </p:spPr>
                  </p:sp>
                  <p:sp>
                    <p:nvSpPr>
                      <p:cNvPr id="2169949" name="直接连接符 2169948"/>
                      <p:cNvSpPr/>
                      <p:nvPr/>
                    </p:nvSpPr>
                    <p:spPr>
                      <a:xfrm>
                        <a:off x="1953" y="3262"/>
                        <a:ext cx="91" cy="95"/>
                      </a:xfrm>
                      <a:prstGeom prst="line">
                        <a:avLst/>
                      </a:prstGeom>
                      <a:ln w="7938" cap="flat" cmpd="sng">
                        <a:solidFill>
                          <a:srgbClr val="C0C0C0"/>
                        </a:solidFill>
                        <a:prstDash val="solid"/>
                        <a:headEnd type="none" w="med" len="med"/>
                        <a:tailEnd type="none" w="med" len="med"/>
                      </a:ln>
                    </p:spPr>
                  </p:sp>
                  <p:sp>
                    <p:nvSpPr>
                      <p:cNvPr id="2169950" name="直接连接符 2169949"/>
                      <p:cNvSpPr/>
                      <p:nvPr/>
                    </p:nvSpPr>
                    <p:spPr>
                      <a:xfrm flipV="1">
                        <a:off x="1952" y="3141"/>
                        <a:ext cx="71" cy="120"/>
                      </a:xfrm>
                      <a:prstGeom prst="line">
                        <a:avLst/>
                      </a:prstGeom>
                      <a:ln w="7938" cap="flat" cmpd="sng">
                        <a:solidFill>
                          <a:srgbClr val="C0C0C0"/>
                        </a:solidFill>
                        <a:prstDash val="solid"/>
                        <a:headEnd type="none" w="med" len="med"/>
                        <a:tailEnd type="none" w="med" len="med"/>
                      </a:ln>
                    </p:spPr>
                  </p:sp>
                  <p:sp>
                    <p:nvSpPr>
                      <p:cNvPr id="2169951" name="直接连接符 2169950"/>
                      <p:cNvSpPr/>
                      <p:nvPr/>
                    </p:nvSpPr>
                    <p:spPr>
                      <a:xfrm>
                        <a:off x="1982" y="3079"/>
                        <a:ext cx="42" cy="65"/>
                      </a:xfrm>
                      <a:prstGeom prst="line">
                        <a:avLst/>
                      </a:prstGeom>
                      <a:ln w="7938" cap="flat" cmpd="sng">
                        <a:solidFill>
                          <a:srgbClr val="C0C0C0"/>
                        </a:solidFill>
                        <a:prstDash val="solid"/>
                        <a:headEnd type="none" w="med" len="med"/>
                        <a:tailEnd type="none" w="med" len="med"/>
                      </a:ln>
                    </p:spPr>
                  </p:sp>
                </p:grpSp>
                <p:sp>
                  <p:nvSpPr>
                    <p:cNvPr id="2169952" name="直接连接符 2169951"/>
                    <p:cNvSpPr/>
                    <p:nvPr/>
                  </p:nvSpPr>
                  <p:spPr>
                    <a:xfrm flipV="1">
                      <a:off x="2041" y="3244"/>
                      <a:ext cx="38" cy="114"/>
                    </a:xfrm>
                    <a:prstGeom prst="line">
                      <a:avLst/>
                    </a:prstGeom>
                    <a:ln w="7938" cap="flat" cmpd="sng">
                      <a:solidFill>
                        <a:srgbClr val="C0C0C0"/>
                      </a:solidFill>
                      <a:prstDash val="solid"/>
                      <a:headEnd type="none" w="med" len="med"/>
                      <a:tailEnd type="none" w="med" len="med"/>
                    </a:ln>
                  </p:spPr>
                </p:sp>
                <p:sp>
                  <p:nvSpPr>
                    <p:cNvPr id="2169953" name="直接连接符 2169952"/>
                    <p:cNvSpPr/>
                    <p:nvPr/>
                  </p:nvSpPr>
                  <p:spPr>
                    <a:xfrm>
                      <a:off x="2027" y="3143"/>
                      <a:ext cx="55" cy="102"/>
                    </a:xfrm>
                    <a:prstGeom prst="line">
                      <a:avLst/>
                    </a:prstGeom>
                    <a:ln w="7938" cap="flat" cmpd="sng">
                      <a:solidFill>
                        <a:srgbClr val="C0C0C0"/>
                      </a:solidFill>
                      <a:prstDash val="solid"/>
                      <a:headEnd type="none" w="med" len="med"/>
                      <a:tailEnd type="none" w="med" len="med"/>
                    </a:ln>
                  </p:spPr>
                </p:sp>
                <p:sp>
                  <p:nvSpPr>
                    <p:cNvPr id="2169954" name="直接连接符 2169953"/>
                    <p:cNvSpPr/>
                    <p:nvPr/>
                  </p:nvSpPr>
                  <p:spPr>
                    <a:xfrm flipV="1">
                      <a:off x="2026" y="3072"/>
                      <a:ext cx="13" cy="71"/>
                    </a:xfrm>
                    <a:prstGeom prst="line">
                      <a:avLst/>
                    </a:prstGeom>
                    <a:ln w="7938" cap="flat" cmpd="sng">
                      <a:solidFill>
                        <a:srgbClr val="C0C0C0"/>
                      </a:solidFill>
                      <a:prstDash val="solid"/>
                      <a:headEnd type="none" w="med" len="med"/>
                      <a:tailEnd type="none" w="med" len="med"/>
                    </a:ln>
                  </p:spPr>
                </p:sp>
                <p:sp>
                  <p:nvSpPr>
                    <p:cNvPr id="2169955" name="直接连接符 2169954"/>
                    <p:cNvSpPr/>
                    <p:nvPr/>
                  </p:nvSpPr>
                  <p:spPr>
                    <a:xfrm flipV="1">
                      <a:off x="2020" y="3071"/>
                      <a:ext cx="22" cy="10"/>
                    </a:xfrm>
                    <a:prstGeom prst="line">
                      <a:avLst/>
                    </a:prstGeom>
                    <a:ln w="7938" cap="flat" cmpd="sng">
                      <a:solidFill>
                        <a:srgbClr val="C0C0C0"/>
                      </a:solidFill>
                      <a:prstDash val="solid"/>
                      <a:headEnd type="none" w="med" len="med"/>
                      <a:tailEnd type="none" w="med" len="med"/>
                    </a:ln>
                  </p:spPr>
                </p:sp>
                <p:sp>
                  <p:nvSpPr>
                    <p:cNvPr id="2169956" name="直接连接符 2169955"/>
                    <p:cNvSpPr/>
                    <p:nvPr/>
                  </p:nvSpPr>
                  <p:spPr>
                    <a:xfrm>
                      <a:off x="2020" y="3080"/>
                      <a:ext cx="34" cy="52"/>
                    </a:xfrm>
                    <a:prstGeom prst="line">
                      <a:avLst/>
                    </a:prstGeom>
                    <a:ln w="7938" cap="flat" cmpd="sng">
                      <a:solidFill>
                        <a:srgbClr val="C0C0C0"/>
                      </a:solidFill>
                      <a:prstDash val="solid"/>
                      <a:headEnd type="none" w="med" len="med"/>
                      <a:tailEnd type="none" w="med" len="med"/>
                    </a:ln>
                  </p:spPr>
                </p:sp>
                <p:sp>
                  <p:nvSpPr>
                    <p:cNvPr id="2169957" name="直接连接符 2169956"/>
                    <p:cNvSpPr/>
                    <p:nvPr/>
                  </p:nvSpPr>
                  <p:spPr>
                    <a:xfrm flipV="1">
                      <a:off x="2036" y="3132"/>
                      <a:ext cx="15" cy="131"/>
                    </a:xfrm>
                    <a:prstGeom prst="line">
                      <a:avLst/>
                    </a:prstGeom>
                    <a:ln w="7938" cap="flat" cmpd="sng">
                      <a:solidFill>
                        <a:srgbClr val="C0C0C0"/>
                      </a:solidFill>
                      <a:prstDash val="solid"/>
                      <a:headEnd type="none" w="med" len="med"/>
                      <a:tailEnd type="none" w="med" len="med"/>
                    </a:ln>
                  </p:spPr>
                </p:sp>
                <p:sp>
                  <p:nvSpPr>
                    <p:cNvPr id="2169958" name="直接连接符 2169957"/>
                    <p:cNvSpPr/>
                    <p:nvPr/>
                  </p:nvSpPr>
                  <p:spPr>
                    <a:xfrm>
                      <a:off x="2037" y="3262"/>
                      <a:ext cx="63" cy="60"/>
                    </a:xfrm>
                    <a:prstGeom prst="line">
                      <a:avLst/>
                    </a:prstGeom>
                    <a:ln w="7938" cap="flat" cmpd="sng">
                      <a:solidFill>
                        <a:srgbClr val="C0C0C0"/>
                      </a:solidFill>
                      <a:prstDash val="solid"/>
                      <a:headEnd type="none" w="med" len="med"/>
                      <a:tailEnd type="none" w="med" len="med"/>
                    </a:ln>
                  </p:spPr>
                </p:sp>
              </p:grpSp>
              <p:grpSp>
                <p:nvGrpSpPr>
                  <p:cNvPr id="2169959" name="组合 2169958"/>
                  <p:cNvGrpSpPr/>
                  <p:nvPr/>
                </p:nvGrpSpPr>
                <p:grpSpPr>
                  <a:xfrm>
                    <a:off x="1938" y="2935"/>
                    <a:ext cx="158" cy="421"/>
                    <a:chOff x="1938" y="2935"/>
                    <a:chExt cx="158" cy="421"/>
                  </a:xfrm>
                </p:grpSpPr>
                <p:sp>
                  <p:nvSpPr>
                    <p:cNvPr id="2169960" name="直接连接符 2169959"/>
                    <p:cNvSpPr/>
                    <p:nvPr/>
                  </p:nvSpPr>
                  <p:spPr>
                    <a:xfrm flipV="1">
                      <a:off x="1938" y="2935"/>
                      <a:ext cx="62" cy="417"/>
                    </a:xfrm>
                    <a:prstGeom prst="line">
                      <a:avLst/>
                    </a:prstGeom>
                    <a:ln w="22225" cap="flat" cmpd="sng">
                      <a:solidFill>
                        <a:srgbClr val="C0C0C0"/>
                      </a:solidFill>
                      <a:prstDash val="solid"/>
                      <a:headEnd type="none" w="med" len="med"/>
                      <a:tailEnd type="none" w="med" len="med"/>
                    </a:ln>
                  </p:spPr>
                </p:sp>
                <p:sp>
                  <p:nvSpPr>
                    <p:cNvPr id="2169961" name="直接连接符 2169960"/>
                    <p:cNvSpPr/>
                    <p:nvPr/>
                  </p:nvSpPr>
                  <p:spPr>
                    <a:xfrm>
                      <a:off x="2003" y="2947"/>
                      <a:ext cx="40" cy="409"/>
                    </a:xfrm>
                    <a:prstGeom prst="line">
                      <a:avLst/>
                    </a:prstGeom>
                    <a:ln w="22225" cap="flat" cmpd="sng">
                      <a:solidFill>
                        <a:srgbClr val="C0C0C0"/>
                      </a:solidFill>
                      <a:prstDash val="solid"/>
                      <a:headEnd type="none" w="med" len="med"/>
                      <a:tailEnd type="none" w="med" len="med"/>
                    </a:ln>
                  </p:spPr>
                </p:sp>
                <p:sp>
                  <p:nvSpPr>
                    <p:cNvPr id="2169962" name="直接连接符 2169961"/>
                    <p:cNvSpPr/>
                    <p:nvPr/>
                  </p:nvSpPr>
                  <p:spPr>
                    <a:xfrm flipV="1">
                      <a:off x="2042" y="3320"/>
                      <a:ext cx="54" cy="34"/>
                    </a:xfrm>
                    <a:prstGeom prst="line">
                      <a:avLst/>
                    </a:prstGeom>
                    <a:ln w="22225" cap="flat" cmpd="sng">
                      <a:solidFill>
                        <a:srgbClr val="C0C0C0"/>
                      </a:solidFill>
                      <a:prstDash val="solid"/>
                      <a:headEnd type="none" w="med" len="med"/>
                      <a:tailEnd type="none" w="med" len="med"/>
                    </a:ln>
                  </p:spPr>
                </p:sp>
                <p:sp>
                  <p:nvSpPr>
                    <p:cNvPr id="2169963" name="直接连接符 2169962"/>
                    <p:cNvSpPr/>
                    <p:nvPr/>
                  </p:nvSpPr>
                  <p:spPr>
                    <a:xfrm>
                      <a:off x="2010" y="2944"/>
                      <a:ext cx="86" cy="379"/>
                    </a:xfrm>
                    <a:prstGeom prst="line">
                      <a:avLst/>
                    </a:prstGeom>
                    <a:ln w="22225" cap="flat" cmpd="sng">
                      <a:solidFill>
                        <a:srgbClr val="C0C0C0"/>
                      </a:solidFill>
                      <a:prstDash val="solid"/>
                      <a:headEnd type="none" w="med" len="med"/>
                      <a:tailEnd type="none" w="med" len="med"/>
                    </a:ln>
                  </p:spPr>
                </p:sp>
                <p:sp>
                  <p:nvSpPr>
                    <p:cNvPr id="2169964" name="直接连接符 2169963"/>
                    <p:cNvSpPr/>
                    <p:nvPr/>
                  </p:nvSpPr>
                  <p:spPr>
                    <a:xfrm>
                      <a:off x="1939" y="3352"/>
                      <a:ext cx="105" cy="2"/>
                    </a:xfrm>
                    <a:prstGeom prst="line">
                      <a:avLst/>
                    </a:prstGeom>
                    <a:ln w="22225" cap="flat" cmpd="sng">
                      <a:solidFill>
                        <a:srgbClr val="C0C0C0"/>
                      </a:solidFill>
                      <a:prstDash val="solid"/>
                      <a:headEnd type="none" w="med" len="med"/>
                      <a:tailEnd type="none" w="med" len="med"/>
                    </a:ln>
                  </p:spPr>
                </p:sp>
              </p:grpSp>
              <p:sp>
                <p:nvSpPr>
                  <p:cNvPr id="2169965" name="椭圆 2169964"/>
                  <p:cNvSpPr/>
                  <p:nvPr/>
                </p:nvSpPr>
                <p:spPr>
                  <a:xfrm>
                    <a:off x="1986" y="2921"/>
                    <a:ext cx="44" cy="51"/>
                  </a:xfrm>
                  <a:prstGeom prst="ellipse">
                    <a:avLst/>
                  </a:prstGeom>
                  <a:solidFill>
                    <a:srgbClr val="FFFF00"/>
                  </a:solidFill>
                  <a:ln w="9525" cap="flat" cmpd="sng">
                    <a:solidFill>
                      <a:srgbClr val="FF5050"/>
                    </a:solidFill>
                    <a:prstDash val="solid"/>
                    <a:headEnd type="none" w="med" len="med"/>
                    <a:tailEnd type="none" w="med" len="med"/>
                  </a:ln>
                </p:spPr>
                <p:txBody>
                  <a:bodyPr/>
                  <a:lstStyle/>
                  <a:p>
                    <a:endParaRPr lang="zh-CN" altLang="en-US"/>
                  </a:p>
                </p:txBody>
              </p:sp>
            </p:grpSp>
            <p:grpSp>
              <p:nvGrpSpPr>
                <p:cNvPr id="2169966" name="组合 2169965"/>
                <p:cNvGrpSpPr/>
                <p:nvPr/>
              </p:nvGrpSpPr>
              <p:grpSpPr>
                <a:xfrm>
                  <a:off x="2037" y="2586"/>
                  <a:ext cx="648" cy="621"/>
                  <a:chOff x="2046" y="2658"/>
                  <a:chExt cx="648" cy="621"/>
                </a:xfrm>
              </p:grpSpPr>
              <p:grpSp>
                <p:nvGrpSpPr>
                  <p:cNvPr id="2169967" name="组合 2169966"/>
                  <p:cNvGrpSpPr/>
                  <p:nvPr/>
                </p:nvGrpSpPr>
                <p:grpSpPr>
                  <a:xfrm>
                    <a:off x="2380" y="2658"/>
                    <a:ext cx="314" cy="621"/>
                    <a:chOff x="2380" y="2658"/>
                    <a:chExt cx="314" cy="621"/>
                  </a:xfrm>
                </p:grpSpPr>
                <p:sp>
                  <p:nvSpPr>
                    <p:cNvPr id="2169968" name="任意多边形 2169967"/>
                    <p:cNvSpPr/>
                    <p:nvPr/>
                  </p:nvSpPr>
                  <p:spPr>
                    <a:xfrm>
                      <a:off x="2501" y="2658"/>
                      <a:ext cx="193" cy="621"/>
                    </a:xfrm>
                    <a:custGeom>
                      <a:avLst/>
                      <a:gdLst>
                        <a:gd name="txL" fmla="*/ 0 w 21600"/>
                        <a:gd name="txT" fmla="*/ 0 h 41975"/>
                        <a:gd name="txR" fmla="*/ 21600 w 21600"/>
                        <a:gd name="txB" fmla="*/ 41975 h 41975"/>
                      </a:gdLst>
                      <a:ahLst/>
                      <a:cxnLst>
                        <a:cxn ang="270">
                          <a:pos x="4323" y="0"/>
                        </a:cxn>
                        <a:cxn ang="90">
                          <a:pos x="5779" y="41975"/>
                        </a:cxn>
                        <a:cxn ang="180">
                          <a:pos x="0" y="21163"/>
                        </a:cxn>
                      </a:cxnLst>
                      <a:rect l="txL" t="txT" r="txR" b="txB"/>
                      <a:pathLst>
                        <a:path w="21600" h="41975" fill="none">
                          <a:moveTo>
                            <a:pt x="4323" y="0"/>
                          </a:moveTo>
                          <a:arcTo wR="21600" hR="21600" stAng="-4707296" swAng="9176173"/>
                        </a:path>
                        <a:path w="21600" h="41975" stroke="0">
                          <a:moveTo>
                            <a:pt x="4323" y="0"/>
                          </a:moveTo>
                          <a:arcTo wR="21600" hR="21600" stAng="-4707296" swAng="9176173"/>
                          <a:lnTo>
                            <a:pt x="0" y="21163"/>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69" name="任意多边形 2169968"/>
                    <p:cNvSpPr/>
                    <p:nvPr/>
                  </p:nvSpPr>
                  <p:spPr>
                    <a:xfrm>
                      <a:off x="2446" y="2698"/>
                      <a:ext cx="167" cy="534"/>
                    </a:xfrm>
                    <a:custGeom>
                      <a:avLst/>
                      <a:gdLst>
                        <a:gd name="txL" fmla="*/ 0 w 21600"/>
                        <a:gd name="txT" fmla="*/ 0 h 41999"/>
                        <a:gd name="txR" fmla="*/ 21600 w 21600"/>
                        <a:gd name="txB" fmla="*/ 41999 h 41999"/>
                      </a:gdLst>
                      <a:ahLst/>
                      <a:cxnLst>
                        <a:cxn ang="270">
                          <a:pos x="4224" y="0"/>
                        </a:cxn>
                        <a:cxn ang="90">
                          <a:pos x="5766" y="41998"/>
                        </a:cxn>
                        <a:cxn ang="180">
                          <a:pos x="0" y="21183"/>
                        </a:cxn>
                      </a:cxnLst>
                      <a:rect l="txL" t="txT" r="txR" b="txB"/>
                      <a:pathLst>
                        <a:path w="21600" h="41999" fill="none">
                          <a:moveTo>
                            <a:pt x="4224" y="0"/>
                          </a:moveTo>
                          <a:arcTo wR="21600" hR="21600" stAng="-4723370" swAng="9194369"/>
                        </a:path>
                        <a:path w="21600" h="41999" stroke="0">
                          <a:moveTo>
                            <a:pt x="4224" y="0"/>
                          </a:moveTo>
                          <a:arcTo wR="21600" hR="21600" stAng="-4723370" swAng="9194369"/>
                          <a:lnTo>
                            <a:pt x="0" y="21183"/>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0" name="任意多边形 2169969"/>
                    <p:cNvSpPr/>
                    <p:nvPr/>
                  </p:nvSpPr>
                  <p:spPr>
                    <a:xfrm>
                      <a:off x="2380" y="2743"/>
                      <a:ext cx="156" cy="452"/>
                    </a:xfrm>
                    <a:custGeom>
                      <a:avLst/>
                      <a:gdLst>
                        <a:gd name="txL" fmla="*/ 0 w 21600"/>
                        <a:gd name="txT" fmla="*/ 0 h 42077"/>
                        <a:gd name="txR" fmla="*/ 21600 w 21600"/>
                        <a:gd name="txB" fmla="*/ 42077 h 42077"/>
                      </a:gdLst>
                      <a:ahLst/>
                      <a:cxnLst>
                        <a:cxn ang="270">
                          <a:pos x="4143" y="0"/>
                        </a:cxn>
                        <a:cxn ang="90">
                          <a:pos x="5537" y="42077"/>
                        </a:cxn>
                        <a:cxn ang="180">
                          <a:pos x="0" y="21199"/>
                        </a:cxn>
                      </a:cxnLst>
                      <a:rect l="txL" t="txT" r="txR" b="txB"/>
                      <a:pathLst>
                        <a:path w="21600" h="42077" fill="none">
                          <a:moveTo>
                            <a:pt x="4143" y="0"/>
                          </a:moveTo>
                          <a:arcTo wR="21600" hR="21600" stAng="-4736511" swAng="9245311"/>
                        </a:path>
                        <a:path w="21600" h="42077" stroke="0">
                          <a:moveTo>
                            <a:pt x="4143" y="0"/>
                          </a:moveTo>
                          <a:arcTo wR="21600" hR="21600" stAng="-4736511" swAng="9245311"/>
                          <a:lnTo>
                            <a:pt x="0" y="21199"/>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grpSp>
                <p:nvGrpSpPr>
                  <p:cNvPr id="2169971" name="组合 2169970"/>
                  <p:cNvGrpSpPr/>
                  <p:nvPr/>
                </p:nvGrpSpPr>
                <p:grpSpPr>
                  <a:xfrm>
                    <a:off x="2199" y="2775"/>
                    <a:ext cx="267" cy="412"/>
                    <a:chOff x="2199" y="2775"/>
                    <a:chExt cx="267" cy="412"/>
                  </a:xfrm>
                </p:grpSpPr>
                <p:sp>
                  <p:nvSpPr>
                    <p:cNvPr id="2169972" name="任意多边形 2169971"/>
                    <p:cNvSpPr/>
                    <p:nvPr/>
                  </p:nvSpPr>
                  <p:spPr>
                    <a:xfrm>
                      <a:off x="2302" y="2775"/>
                      <a:ext cx="164" cy="412"/>
                    </a:xfrm>
                    <a:custGeom>
                      <a:avLst/>
                      <a:gdLst>
                        <a:gd name="txL" fmla="*/ 0 w 21600"/>
                        <a:gd name="txT" fmla="*/ 0 h 42103"/>
                        <a:gd name="txR" fmla="*/ 21600 w 21600"/>
                        <a:gd name="txB" fmla="*/ 42103 h 42103"/>
                      </a:gdLst>
                      <a:ahLst/>
                      <a:cxnLst>
                        <a:cxn ang="270">
                          <a:pos x="4051" y="0"/>
                        </a:cxn>
                        <a:cxn ang="90">
                          <a:pos x="5508" y="42102"/>
                        </a:cxn>
                        <a:cxn ang="180">
                          <a:pos x="0" y="21217"/>
                        </a:cxn>
                      </a:cxnLst>
                      <a:rect l="txL" t="txT" r="txR" b="txB"/>
                      <a:pathLst>
                        <a:path w="21600" h="42103" fill="none">
                          <a:moveTo>
                            <a:pt x="4051" y="0"/>
                          </a:moveTo>
                          <a:arcTo wR="21600" hR="21600" stAng="-4751431" swAng="9264978"/>
                        </a:path>
                        <a:path w="21600" h="42103" stroke="0">
                          <a:moveTo>
                            <a:pt x="4051" y="0"/>
                          </a:moveTo>
                          <a:arcTo wR="21600" hR="21600" stAng="-4751431" swAng="9264978"/>
                          <a:lnTo>
                            <a:pt x="0" y="2121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3" name="任意多边形 2169972"/>
                    <p:cNvSpPr/>
                    <p:nvPr/>
                  </p:nvSpPr>
                  <p:spPr>
                    <a:xfrm>
                      <a:off x="2255" y="2801"/>
                      <a:ext cx="141" cy="355"/>
                    </a:xfrm>
                    <a:custGeom>
                      <a:avLst/>
                      <a:gdLst>
                        <a:gd name="txL" fmla="*/ 0 w 21600"/>
                        <a:gd name="txT" fmla="*/ 0 h 42102"/>
                        <a:gd name="txR" fmla="*/ 21600 w 21600"/>
                        <a:gd name="txB" fmla="*/ 42102 h 42102"/>
                      </a:gdLst>
                      <a:ahLst/>
                      <a:cxnLst>
                        <a:cxn ang="270">
                          <a:pos x="4084" y="0"/>
                        </a:cxn>
                        <a:cxn ang="90">
                          <a:pos x="5484" y="42102"/>
                        </a:cxn>
                        <a:cxn ang="180">
                          <a:pos x="0" y="21210"/>
                        </a:cxn>
                      </a:cxnLst>
                      <a:rect l="txL" t="txT" r="txR" b="txB"/>
                      <a:pathLst>
                        <a:path w="21600" h="42102" fill="none">
                          <a:moveTo>
                            <a:pt x="4084" y="0"/>
                          </a:moveTo>
                          <a:arcTo wR="21600" hR="21600" stAng="-4746063" swAng="9263588"/>
                        </a:path>
                        <a:path w="21600" h="42102" stroke="0">
                          <a:moveTo>
                            <a:pt x="4084" y="0"/>
                          </a:moveTo>
                          <a:arcTo wR="21600" hR="21600" stAng="-4746063" swAng="9263588"/>
                          <a:lnTo>
                            <a:pt x="0" y="21210"/>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4" name="任意多边形 2169973"/>
                    <p:cNvSpPr/>
                    <p:nvPr/>
                  </p:nvSpPr>
                  <p:spPr>
                    <a:xfrm>
                      <a:off x="2199" y="2833"/>
                      <a:ext cx="131" cy="298"/>
                    </a:xfrm>
                    <a:custGeom>
                      <a:avLst/>
                      <a:gdLst>
                        <a:gd name="txL" fmla="*/ 0 w 21600"/>
                        <a:gd name="txT" fmla="*/ 0 h 42011"/>
                        <a:gd name="txR" fmla="*/ 21600 w 21600"/>
                        <a:gd name="txB" fmla="*/ 42011 h 42011"/>
                      </a:gdLst>
                      <a:ahLst/>
                      <a:cxnLst>
                        <a:cxn ang="270">
                          <a:pos x="4231" y="0"/>
                        </a:cxn>
                        <a:cxn ang="90">
                          <a:pos x="5714" y="42011"/>
                        </a:cxn>
                        <a:cxn ang="180">
                          <a:pos x="0" y="21181"/>
                        </a:cxn>
                      </a:cxnLst>
                      <a:rect l="txL" t="txT" r="txR" b="txB"/>
                      <a:pathLst>
                        <a:path w="21600" h="42011" fill="none">
                          <a:moveTo>
                            <a:pt x="4231" y="0"/>
                          </a:moveTo>
                          <a:arcTo wR="21600" hR="21600" stAng="-4722216" swAng="9201827"/>
                        </a:path>
                        <a:path w="21600" h="42011" stroke="0">
                          <a:moveTo>
                            <a:pt x="4231" y="0"/>
                          </a:moveTo>
                          <a:arcTo wR="21600" hR="21600" stAng="-4722216" swAng="9201827"/>
                          <a:lnTo>
                            <a:pt x="0" y="21181"/>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sp>
                <p:nvSpPr>
                  <p:cNvPr id="2169975" name="任意多边形 2169974"/>
                  <p:cNvSpPr/>
                  <p:nvPr/>
                </p:nvSpPr>
                <p:spPr>
                  <a:xfrm>
                    <a:off x="2153" y="2858"/>
                    <a:ext cx="118" cy="259"/>
                  </a:xfrm>
                  <a:custGeom>
                    <a:avLst/>
                    <a:gdLst>
                      <a:gd name="txL" fmla="*/ 0 w 21600"/>
                      <a:gd name="txT" fmla="*/ 0 h 42055"/>
                      <a:gd name="txR" fmla="*/ 21600 w 21600"/>
                      <a:gd name="txB" fmla="*/ 42055 h 42055"/>
                    </a:gdLst>
                    <a:ahLst/>
                    <a:cxnLst>
                      <a:cxn ang="270">
                        <a:pos x="4162" y="0"/>
                      </a:cxn>
                      <a:cxn ang="90">
                        <a:pos x="5606" y="42054"/>
                      </a:cxn>
                      <a:cxn ang="180">
                        <a:pos x="0" y="21195"/>
                      </a:cxn>
                    </a:cxnLst>
                    <a:rect l="txL" t="txT" r="txR" b="txB"/>
                    <a:pathLst>
                      <a:path w="21600" h="42055" fill="none">
                        <a:moveTo>
                          <a:pt x="4162" y="0"/>
                        </a:moveTo>
                        <a:arcTo wR="21600" hR="21600" stAng="-4733421" swAng="9230831"/>
                      </a:path>
                      <a:path w="21600" h="42055" stroke="0">
                        <a:moveTo>
                          <a:pt x="4162" y="0"/>
                        </a:moveTo>
                        <a:arcTo wR="21600" hR="21600" stAng="-4733421" swAng="9230831"/>
                        <a:lnTo>
                          <a:pt x="0" y="21195"/>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6" name="任意多边形 2169975"/>
                  <p:cNvSpPr/>
                  <p:nvPr/>
                </p:nvSpPr>
                <p:spPr>
                  <a:xfrm>
                    <a:off x="2103" y="2876"/>
                    <a:ext cx="102" cy="223"/>
                  </a:xfrm>
                  <a:custGeom>
                    <a:avLst/>
                    <a:gdLst>
                      <a:gd name="txL" fmla="*/ 0 w 21600"/>
                      <a:gd name="txT" fmla="*/ 0 h 42050"/>
                      <a:gd name="txR" fmla="*/ 21600 w 21600"/>
                      <a:gd name="txB" fmla="*/ 42050 h 42050"/>
                    </a:gdLst>
                    <a:ahLst/>
                    <a:cxnLst>
                      <a:cxn ang="270">
                        <a:pos x="4138" y="0"/>
                      </a:cxn>
                      <a:cxn ang="90">
                        <a:pos x="5642" y="42050"/>
                      </a:cxn>
                      <a:cxn ang="180">
                        <a:pos x="0" y="21200"/>
                      </a:cxn>
                    </a:cxnLst>
                    <a:rect l="txL" t="txT" r="txR" b="txB"/>
                    <a:pathLst>
                      <a:path w="21600" h="42050" fill="none">
                        <a:moveTo>
                          <a:pt x="4138" y="0"/>
                        </a:moveTo>
                        <a:arcTo wR="21600" hR="21600" stAng="-4737323" swAng="9228827"/>
                      </a:path>
                      <a:path w="21600" h="42050" stroke="0">
                        <a:moveTo>
                          <a:pt x="4138" y="0"/>
                        </a:moveTo>
                        <a:arcTo wR="21600" hR="21600" stAng="-4737323" swAng="9228827"/>
                        <a:lnTo>
                          <a:pt x="0" y="21200"/>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7" name="任意多边形 2169976"/>
                  <p:cNvSpPr/>
                  <p:nvPr/>
                </p:nvSpPr>
                <p:spPr>
                  <a:xfrm>
                    <a:off x="2063" y="2906"/>
                    <a:ext cx="88" cy="174"/>
                  </a:xfrm>
                  <a:custGeom>
                    <a:avLst/>
                    <a:gdLst>
                      <a:gd name="txL" fmla="*/ 0 w 21600"/>
                      <a:gd name="txT" fmla="*/ 0 h 42026"/>
                      <a:gd name="txR" fmla="*/ 21600 w 21600"/>
                      <a:gd name="txB" fmla="*/ 42026 h 42026"/>
                    </a:gdLst>
                    <a:ahLst/>
                    <a:cxnLst>
                      <a:cxn ang="270">
                        <a:pos x="4305" y="0"/>
                      </a:cxn>
                      <a:cxn ang="90">
                        <a:pos x="5608" y="42026"/>
                      </a:cxn>
                      <a:cxn ang="180">
                        <a:pos x="0" y="21167"/>
                      </a:cxn>
                    </a:cxnLst>
                    <a:rect l="txL" t="txT" r="txR" b="txB"/>
                    <a:pathLst>
                      <a:path w="21600" h="42026" fill="none">
                        <a:moveTo>
                          <a:pt x="4305" y="0"/>
                        </a:moveTo>
                        <a:arcTo wR="21600" hR="21600" stAng="-4710230" swAng="9207332"/>
                      </a:path>
                      <a:path w="21600" h="42026" stroke="0">
                        <a:moveTo>
                          <a:pt x="4305" y="0"/>
                        </a:moveTo>
                        <a:arcTo wR="21600" hR="21600" stAng="-4710230" swAng="9207332"/>
                        <a:lnTo>
                          <a:pt x="0" y="2116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sp>
                <p:nvSpPr>
                  <p:cNvPr id="2169978" name="任意多边形 2169977"/>
                  <p:cNvSpPr/>
                  <p:nvPr/>
                </p:nvSpPr>
                <p:spPr>
                  <a:xfrm>
                    <a:off x="2046" y="2932"/>
                    <a:ext cx="52" cy="131"/>
                  </a:xfrm>
                  <a:custGeom>
                    <a:avLst/>
                    <a:gdLst>
                      <a:gd name="txL" fmla="*/ 0 w 21600"/>
                      <a:gd name="txT" fmla="*/ 0 h 42042"/>
                      <a:gd name="txR" fmla="*/ 21600 w 21600"/>
                      <a:gd name="txB" fmla="*/ 42042 h 42042"/>
                    </a:gdLst>
                    <a:ahLst/>
                    <a:cxnLst>
                      <a:cxn ang="270">
                        <a:pos x="4050" y="0"/>
                      </a:cxn>
                      <a:cxn ang="90">
                        <a:pos x="5734" y="42041"/>
                      </a:cxn>
                      <a:cxn ang="180">
                        <a:pos x="0" y="21217"/>
                      </a:cxn>
                    </a:cxnLst>
                    <a:rect l="txL" t="txT" r="txR" b="txB"/>
                    <a:pathLst>
                      <a:path w="21600" h="42042" fill="none">
                        <a:moveTo>
                          <a:pt x="4050" y="0"/>
                        </a:moveTo>
                        <a:arcTo wR="21600" hR="21600" stAng="-4751587" swAng="9227876"/>
                      </a:path>
                      <a:path w="21600" h="42042" stroke="0">
                        <a:moveTo>
                          <a:pt x="4050" y="0"/>
                        </a:moveTo>
                        <a:arcTo wR="21600" hR="21600" stAng="-4751587" swAng="9227876"/>
                        <a:lnTo>
                          <a:pt x="0" y="21217"/>
                        </a:lnTo>
                        <a:close/>
                      </a:path>
                    </a:pathLst>
                  </a:custGeom>
                  <a:noFill/>
                  <a:ln w="7938" cap="flat" cmpd="sng">
                    <a:solidFill>
                      <a:srgbClr val="FF5050"/>
                    </a:solidFill>
                    <a:prstDash val="solid"/>
                    <a:headEnd type="none" w="med" len="med"/>
                    <a:tailEnd type="none" w="med" len="med"/>
                  </a:ln>
                </p:spPr>
                <p:txBody>
                  <a:bodyPr/>
                  <a:lstStyle/>
                  <a:p>
                    <a:endParaRPr lang="zh-CN" altLang="en-US"/>
                  </a:p>
                </p:txBody>
              </p:sp>
            </p:grpSp>
          </p:grpSp>
        </p:grpSp>
      </p:grpSp>
      <p:sp>
        <p:nvSpPr>
          <p:cNvPr id="2169980" name="直接连接符 2169979"/>
          <p:cNvSpPr/>
          <p:nvPr/>
        </p:nvSpPr>
        <p:spPr>
          <a:xfrm flipV="1">
            <a:off x="4899025" y="2754313"/>
            <a:ext cx="4864100" cy="0"/>
          </a:xfrm>
          <a:prstGeom prst="line">
            <a:avLst/>
          </a:prstGeom>
          <a:ln w="9525" cap="flat" cmpd="sng">
            <a:solidFill>
              <a:schemeClr val="tx1"/>
            </a:solidFill>
            <a:prstDash val="solid"/>
            <a:headEnd type="none" w="med" len="med"/>
            <a:tailEnd type="triangle" w="med" len="med"/>
          </a:ln>
        </p:spPr>
      </p:sp>
      <p:grpSp>
        <p:nvGrpSpPr>
          <p:cNvPr id="2169982" name="组合 2169981"/>
          <p:cNvGrpSpPr/>
          <p:nvPr/>
        </p:nvGrpSpPr>
        <p:grpSpPr>
          <a:xfrm>
            <a:off x="4997450" y="3640138"/>
            <a:ext cx="287338" cy="442912"/>
            <a:chOff x="839" y="2024"/>
            <a:chExt cx="271" cy="460"/>
          </a:xfrm>
        </p:grpSpPr>
        <p:sp>
          <p:nvSpPr>
            <p:cNvPr id="232"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84"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69985" name="组合 2169984"/>
          <p:cNvGrpSpPr/>
          <p:nvPr/>
        </p:nvGrpSpPr>
        <p:grpSpPr>
          <a:xfrm>
            <a:off x="5284788" y="3640138"/>
            <a:ext cx="287337" cy="442912"/>
            <a:chOff x="839" y="2024"/>
            <a:chExt cx="271" cy="460"/>
          </a:xfrm>
        </p:grpSpPr>
        <p:sp>
          <p:nvSpPr>
            <p:cNvPr id="2"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87"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69988" name="组合 2169987"/>
          <p:cNvGrpSpPr/>
          <p:nvPr/>
        </p:nvGrpSpPr>
        <p:grpSpPr>
          <a:xfrm>
            <a:off x="5575300" y="3640138"/>
            <a:ext cx="285750" cy="442912"/>
            <a:chOff x="839" y="2024"/>
            <a:chExt cx="271" cy="460"/>
          </a:xfrm>
        </p:grpSpPr>
        <p:sp>
          <p:nvSpPr>
            <p:cNvPr id="3"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90"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69991" name="组合 2169990"/>
          <p:cNvGrpSpPr/>
          <p:nvPr/>
        </p:nvGrpSpPr>
        <p:grpSpPr>
          <a:xfrm>
            <a:off x="5861050" y="3624263"/>
            <a:ext cx="881063" cy="474662"/>
            <a:chOff x="839" y="1848"/>
            <a:chExt cx="868" cy="493"/>
          </a:xfrm>
        </p:grpSpPr>
        <p:sp>
          <p:nvSpPr>
            <p:cNvPr id="222"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93"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69994" name="组合 2169993"/>
          <p:cNvGrpSpPr/>
          <p:nvPr/>
        </p:nvGrpSpPr>
        <p:grpSpPr>
          <a:xfrm>
            <a:off x="6735763" y="3640138"/>
            <a:ext cx="287337" cy="442912"/>
            <a:chOff x="839" y="2024"/>
            <a:chExt cx="271" cy="460"/>
          </a:xfrm>
        </p:grpSpPr>
        <p:sp>
          <p:nvSpPr>
            <p:cNvPr id="4"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96"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69997" name="组合 2169996"/>
          <p:cNvGrpSpPr/>
          <p:nvPr/>
        </p:nvGrpSpPr>
        <p:grpSpPr>
          <a:xfrm>
            <a:off x="7024688" y="3640138"/>
            <a:ext cx="287337" cy="442912"/>
            <a:chOff x="839" y="2024"/>
            <a:chExt cx="271" cy="460"/>
          </a:xfrm>
        </p:grpSpPr>
        <p:sp>
          <p:nvSpPr>
            <p:cNvPr id="5"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69999"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70000" name="组合 2169999"/>
          <p:cNvGrpSpPr/>
          <p:nvPr/>
        </p:nvGrpSpPr>
        <p:grpSpPr>
          <a:xfrm>
            <a:off x="7313613" y="3640138"/>
            <a:ext cx="287337" cy="442912"/>
            <a:chOff x="839" y="2024"/>
            <a:chExt cx="271" cy="460"/>
          </a:xfrm>
        </p:grpSpPr>
        <p:sp>
          <p:nvSpPr>
            <p:cNvPr id="6" name="Freeform 236"/>
            <p:cNvSpPr/>
            <p:nvPr/>
          </p:nvSpPr>
          <p:spPr>
            <a:xfrm>
              <a:off x="839" y="2251"/>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70002" name="Freeform 236"/>
            <p:cNvSpPr/>
            <p:nvPr/>
          </p:nvSpPr>
          <p:spPr>
            <a:xfrm flipV="1">
              <a:off x="975" y="2024"/>
              <a:ext cx="135" cy="233"/>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70003" name="组合 2170002"/>
          <p:cNvGrpSpPr/>
          <p:nvPr/>
        </p:nvGrpSpPr>
        <p:grpSpPr>
          <a:xfrm>
            <a:off x="7600950" y="3624263"/>
            <a:ext cx="881063" cy="474662"/>
            <a:chOff x="839" y="1848"/>
            <a:chExt cx="868" cy="493"/>
          </a:xfrm>
        </p:grpSpPr>
        <p:sp>
          <p:nvSpPr>
            <p:cNvPr id="7"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70005"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grpSp>
        <p:nvGrpSpPr>
          <p:cNvPr id="2170006" name="组合 2170005"/>
          <p:cNvGrpSpPr/>
          <p:nvPr/>
        </p:nvGrpSpPr>
        <p:grpSpPr>
          <a:xfrm>
            <a:off x="8482013" y="3616325"/>
            <a:ext cx="881062" cy="474663"/>
            <a:chOff x="839" y="1848"/>
            <a:chExt cx="868" cy="493"/>
          </a:xfrm>
        </p:grpSpPr>
        <p:sp>
          <p:nvSpPr>
            <p:cNvPr id="8" name="Freeform 226"/>
            <p:cNvSpPr/>
            <p:nvPr/>
          </p:nvSpPr>
          <p:spPr>
            <a:xfrm>
              <a:off x="839" y="2096"/>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sp>
          <p:nvSpPr>
            <p:cNvPr id="2170008" name="Freeform 226"/>
            <p:cNvSpPr/>
            <p:nvPr/>
          </p:nvSpPr>
          <p:spPr>
            <a:xfrm flipV="1">
              <a:off x="1275" y="1848"/>
              <a:ext cx="432"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9525" cap="flat" cmpd="sng">
              <a:solidFill>
                <a:srgbClr val="000000"/>
              </a:solidFill>
              <a:prstDash val="solid"/>
              <a:headEnd type="none" w="med" len="med"/>
              <a:tailEnd type="none" w="med" len="med"/>
            </a:ln>
          </p:spPr>
          <p:txBody>
            <a:bodyPr/>
            <a:lstStyle/>
            <a:p>
              <a:endParaRPr lang="zh-CN" altLang="en-US"/>
            </a:p>
          </p:txBody>
        </p:sp>
      </p:grpSp>
      <p:sp>
        <p:nvSpPr>
          <p:cNvPr id="2170010" name="Freeform 226"/>
          <p:cNvSpPr/>
          <p:nvPr/>
        </p:nvSpPr>
        <p:spPr>
          <a:xfrm>
            <a:off x="4991100" y="3187700"/>
            <a:ext cx="862013" cy="236538"/>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70011" name="Freeform 226"/>
          <p:cNvSpPr/>
          <p:nvPr/>
        </p:nvSpPr>
        <p:spPr>
          <a:xfrm flipV="1">
            <a:off x="5854700" y="2949575"/>
            <a:ext cx="881063" cy="236538"/>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70012" name="Freeform 226"/>
          <p:cNvSpPr/>
          <p:nvPr/>
        </p:nvSpPr>
        <p:spPr>
          <a:xfrm>
            <a:off x="6735763" y="3186113"/>
            <a:ext cx="863600" cy="236537"/>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70013" name="Freeform 226"/>
          <p:cNvSpPr/>
          <p:nvPr/>
        </p:nvSpPr>
        <p:spPr>
          <a:xfrm flipV="1">
            <a:off x="7581900" y="2965450"/>
            <a:ext cx="900113" cy="234950"/>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sp>
        <p:nvSpPr>
          <p:cNvPr id="2170014" name="Freeform 226"/>
          <p:cNvSpPr/>
          <p:nvPr/>
        </p:nvSpPr>
        <p:spPr>
          <a:xfrm flipV="1">
            <a:off x="8482013" y="2968625"/>
            <a:ext cx="881062" cy="236538"/>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38100" cap="flat" cmpd="sng">
            <a:solidFill>
              <a:srgbClr val="000000"/>
            </a:solidFill>
            <a:prstDash val="solid"/>
            <a:headEnd type="none" w="med" len="med"/>
            <a:tailEnd type="none" w="med" len="med"/>
          </a:ln>
        </p:spPr>
        <p:txBody>
          <a:bodyPr/>
          <a:lstStyle/>
          <a:p>
            <a:endParaRPr lang="zh-CN" altLang="en-US"/>
          </a:p>
        </p:txBody>
      </p:sp>
      <p:grpSp>
        <p:nvGrpSpPr>
          <p:cNvPr id="2170015" name="组合 2170014"/>
          <p:cNvGrpSpPr/>
          <p:nvPr/>
        </p:nvGrpSpPr>
        <p:grpSpPr>
          <a:xfrm>
            <a:off x="4995863" y="1924050"/>
            <a:ext cx="4367212" cy="2755900"/>
            <a:chOff x="840" y="788"/>
            <a:chExt cx="4124" cy="1944"/>
          </a:xfrm>
        </p:grpSpPr>
        <p:sp>
          <p:nvSpPr>
            <p:cNvPr id="2170016" name="直接连接符 2170015"/>
            <p:cNvSpPr/>
            <p:nvPr/>
          </p:nvSpPr>
          <p:spPr>
            <a:xfrm flipH="1">
              <a:off x="840" y="788"/>
              <a:ext cx="0" cy="1944"/>
            </a:xfrm>
            <a:prstGeom prst="line">
              <a:avLst/>
            </a:prstGeom>
            <a:ln w="9525" cap="flat" cmpd="sng">
              <a:solidFill>
                <a:schemeClr val="tx1"/>
              </a:solidFill>
              <a:prstDash val="dash"/>
              <a:headEnd type="none" w="med" len="med"/>
              <a:tailEnd type="none" w="med" len="med"/>
            </a:ln>
          </p:spPr>
        </p:sp>
        <p:sp>
          <p:nvSpPr>
            <p:cNvPr id="2170017" name="直接连接符 2170016"/>
            <p:cNvSpPr/>
            <p:nvPr/>
          </p:nvSpPr>
          <p:spPr>
            <a:xfrm flipH="1">
              <a:off x="1666" y="788"/>
              <a:ext cx="0" cy="1944"/>
            </a:xfrm>
            <a:prstGeom prst="line">
              <a:avLst/>
            </a:prstGeom>
            <a:ln w="9525" cap="flat" cmpd="sng">
              <a:solidFill>
                <a:schemeClr val="tx1"/>
              </a:solidFill>
              <a:prstDash val="dash"/>
              <a:headEnd type="none" w="med" len="med"/>
              <a:tailEnd type="none" w="med" len="med"/>
            </a:ln>
          </p:spPr>
        </p:sp>
        <p:sp>
          <p:nvSpPr>
            <p:cNvPr id="2170018" name="直接连接符 2170017"/>
            <p:cNvSpPr/>
            <p:nvPr/>
          </p:nvSpPr>
          <p:spPr>
            <a:xfrm flipH="1">
              <a:off x="2492" y="788"/>
              <a:ext cx="0" cy="1944"/>
            </a:xfrm>
            <a:prstGeom prst="line">
              <a:avLst/>
            </a:prstGeom>
            <a:ln w="9525" cap="flat" cmpd="sng">
              <a:solidFill>
                <a:schemeClr val="tx1"/>
              </a:solidFill>
              <a:prstDash val="dash"/>
              <a:headEnd type="none" w="med" len="med"/>
              <a:tailEnd type="none" w="med" len="med"/>
            </a:ln>
          </p:spPr>
        </p:sp>
        <p:sp>
          <p:nvSpPr>
            <p:cNvPr id="2170019" name="直接连接符 2170018"/>
            <p:cNvSpPr/>
            <p:nvPr/>
          </p:nvSpPr>
          <p:spPr>
            <a:xfrm flipH="1">
              <a:off x="3318" y="788"/>
              <a:ext cx="0" cy="1944"/>
            </a:xfrm>
            <a:prstGeom prst="line">
              <a:avLst/>
            </a:prstGeom>
            <a:ln w="9525" cap="flat" cmpd="sng">
              <a:solidFill>
                <a:schemeClr val="tx1"/>
              </a:solidFill>
              <a:prstDash val="dash"/>
              <a:headEnd type="none" w="med" len="med"/>
              <a:tailEnd type="none" w="med" len="med"/>
            </a:ln>
          </p:spPr>
        </p:sp>
        <p:sp>
          <p:nvSpPr>
            <p:cNvPr id="2170020" name="直接连接符 2170019"/>
            <p:cNvSpPr/>
            <p:nvPr/>
          </p:nvSpPr>
          <p:spPr>
            <a:xfrm flipH="1">
              <a:off x="4144" y="788"/>
              <a:ext cx="0" cy="1944"/>
            </a:xfrm>
            <a:prstGeom prst="line">
              <a:avLst/>
            </a:prstGeom>
            <a:ln w="9525" cap="flat" cmpd="sng">
              <a:solidFill>
                <a:schemeClr val="tx1"/>
              </a:solidFill>
              <a:prstDash val="dash"/>
              <a:headEnd type="none" w="med" len="med"/>
              <a:tailEnd type="none" w="med" len="med"/>
            </a:ln>
          </p:spPr>
        </p:sp>
        <p:sp>
          <p:nvSpPr>
            <p:cNvPr id="2170021" name="直接连接符 2170020"/>
            <p:cNvSpPr/>
            <p:nvPr/>
          </p:nvSpPr>
          <p:spPr>
            <a:xfrm flipH="1">
              <a:off x="4964" y="788"/>
              <a:ext cx="0" cy="1944"/>
            </a:xfrm>
            <a:prstGeom prst="line">
              <a:avLst/>
            </a:prstGeom>
            <a:ln w="9525" cap="flat" cmpd="sng">
              <a:solidFill>
                <a:schemeClr val="tx1"/>
              </a:solidFill>
              <a:prstDash val="dash"/>
              <a:headEnd type="none" w="med" len="med"/>
              <a:tailEnd type="none" w="med" len="med"/>
            </a:ln>
          </p:spPr>
        </p:sp>
      </p:grpSp>
      <p:grpSp>
        <p:nvGrpSpPr>
          <p:cNvPr id="2170023" name="组合 2170022"/>
          <p:cNvGrpSpPr/>
          <p:nvPr/>
        </p:nvGrpSpPr>
        <p:grpSpPr>
          <a:xfrm>
            <a:off x="4992688" y="4168775"/>
            <a:ext cx="873125" cy="469900"/>
            <a:chOff x="54" y="2305"/>
            <a:chExt cx="1623" cy="489"/>
          </a:xfrm>
        </p:grpSpPr>
        <p:sp>
          <p:nvSpPr>
            <p:cNvPr id="2170024" name="Freeform 226"/>
            <p:cNvSpPr/>
            <p:nvPr/>
          </p:nvSpPr>
          <p:spPr>
            <a:xfrm flipV="1">
              <a:off x="863" y="2305"/>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70025" name="Freeform 226"/>
            <p:cNvSpPr/>
            <p:nvPr/>
          </p:nvSpPr>
          <p:spPr>
            <a:xfrm>
              <a:off x="54" y="2549"/>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70026" name="组合 2170025"/>
          <p:cNvGrpSpPr/>
          <p:nvPr/>
        </p:nvGrpSpPr>
        <p:grpSpPr>
          <a:xfrm>
            <a:off x="5870575" y="4168775"/>
            <a:ext cx="873125" cy="469900"/>
            <a:chOff x="2059" y="2297"/>
            <a:chExt cx="825" cy="489"/>
          </a:xfrm>
        </p:grpSpPr>
        <p:sp>
          <p:nvSpPr>
            <p:cNvPr id="2170027"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70028"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70029" name="组合 2170028"/>
          <p:cNvGrpSpPr/>
          <p:nvPr/>
        </p:nvGrpSpPr>
        <p:grpSpPr>
          <a:xfrm>
            <a:off x="6737350" y="4168775"/>
            <a:ext cx="874713" cy="469900"/>
            <a:chOff x="54" y="2305"/>
            <a:chExt cx="1623" cy="489"/>
          </a:xfrm>
        </p:grpSpPr>
        <p:sp>
          <p:nvSpPr>
            <p:cNvPr id="2170030" name="Freeform 226"/>
            <p:cNvSpPr/>
            <p:nvPr/>
          </p:nvSpPr>
          <p:spPr>
            <a:xfrm flipV="1">
              <a:off x="863" y="2305"/>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70031" name="Freeform 226"/>
            <p:cNvSpPr/>
            <p:nvPr/>
          </p:nvSpPr>
          <p:spPr>
            <a:xfrm>
              <a:off x="54" y="2549"/>
              <a:ext cx="8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70032" name="组合 2170031"/>
          <p:cNvGrpSpPr/>
          <p:nvPr/>
        </p:nvGrpSpPr>
        <p:grpSpPr>
          <a:xfrm>
            <a:off x="7616825" y="4168775"/>
            <a:ext cx="873125" cy="469900"/>
            <a:chOff x="2059" y="2297"/>
            <a:chExt cx="825" cy="489"/>
          </a:xfrm>
        </p:grpSpPr>
        <p:sp>
          <p:nvSpPr>
            <p:cNvPr id="2170033"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70034"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grpSp>
        <p:nvGrpSpPr>
          <p:cNvPr id="2170035" name="组合 2170034"/>
          <p:cNvGrpSpPr/>
          <p:nvPr/>
        </p:nvGrpSpPr>
        <p:grpSpPr>
          <a:xfrm>
            <a:off x="8485188" y="4168775"/>
            <a:ext cx="873125" cy="469900"/>
            <a:chOff x="2059" y="2297"/>
            <a:chExt cx="825" cy="489"/>
          </a:xfrm>
        </p:grpSpPr>
        <p:sp>
          <p:nvSpPr>
            <p:cNvPr id="2170036" name="Freeform 226"/>
            <p:cNvSpPr/>
            <p:nvPr/>
          </p:nvSpPr>
          <p:spPr>
            <a:xfrm flipV="1">
              <a:off x="2059" y="2297"/>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sp>
          <p:nvSpPr>
            <p:cNvPr id="2170037" name="Freeform 226"/>
            <p:cNvSpPr/>
            <p:nvPr/>
          </p:nvSpPr>
          <p:spPr>
            <a:xfrm>
              <a:off x="2470" y="2541"/>
              <a:ext cx="414" cy="245"/>
            </a:xfrm>
            <a:custGeom>
              <a:avLst/>
              <a:gdLst/>
              <a:ahLst/>
              <a:cxnLst>
                <a:cxn ang="0">
                  <a:pos x="0" y="0"/>
                </a:cxn>
                <a:cxn ang="0">
                  <a:pos x="220" y="317"/>
                </a:cxn>
                <a:cxn ang="0">
                  <a:pos x="420" y="0"/>
                </a:cxn>
              </a:cxnLst>
              <a:rect l="0" t="0" r="0" b="0"/>
              <a:pathLst>
                <a:path w="974" h="300">
                  <a:moveTo>
                    <a:pt x="0" y="0"/>
                  </a:moveTo>
                  <a:cubicBezTo>
                    <a:pt x="174" y="150"/>
                    <a:pt x="348" y="300"/>
                    <a:pt x="510" y="300"/>
                  </a:cubicBezTo>
                  <a:cubicBezTo>
                    <a:pt x="672" y="300"/>
                    <a:pt x="897" y="50"/>
                    <a:pt x="974" y="0"/>
                  </a:cubicBezTo>
                </a:path>
              </a:pathLst>
            </a:custGeom>
            <a:noFill/>
            <a:ln w="19050" cap="flat" cmpd="sng">
              <a:solidFill>
                <a:srgbClr val="000000"/>
              </a:solidFill>
              <a:prstDash val="solid"/>
              <a:headEnd type="none" w="med" len="med"/>
              <a:tailEnd type="none" w="med" len="med"/>
            </a:ln>
          </p:spPr>
          <p:txBody>
            <a:bodyPr/>
            <a:lstStyle/>
            <a:p>
              <a:endParaRPr lang="zh-CN" altLang="en-US"/>
            </a:p>
          </p:txBody>
        </p:sp>
      </p:grpSp>
      <p:sp>
        <p:nvSpPr>
          <p:cNvPr id="2170039" name="任意多边形 2170038"/>
          <p:cNvSpPr/>
          <p:nvPr/>
        </p:nvSpPr>
        <p:spPr>
          <a:xfrm>
            <a:off x="4979988" y="2740025"/>
            <a:ext cx="869950" cy="1588"/>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70040" name="任意多边形 2170039"/>
          <p:cNvSpPr/>
          <p:nvPr/>
        </p:nvSpPr>
        <p:spPr>
          <a:xfrm>
            <a:off x="5856288" y="2232025"/>
            <a:ext cx="871537"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70041" name="任意多边形 2170040"/>
          <p:cNvSpPr/>
          <p:nvPr/>
        </p:nvSpPr>
        <p:spPr>
          <a:xfrm>
            <a:off x="6734175" y="2740025"/>
            <a:ext cx="871538" cy="1588"/>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70042" name="任意多边形 2170041"/>
          <p:cNvSpPr/>
          <p:nvPr/>
        </p:nvSpPr>
        <p:spPr>
          <a:xfrm>
            <a:off x="7613650" y="2232025"/>
            <a:ext cx="869950"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70043" name="任意多边形 2170042"/>
          <p:cNvSpPr/>
          <p:nvPr/>
        </p:nvSpPr>
        <p:spPr>
          <a:xfrm>
            <a:off x="8488363" y="2232025"/>
            <a:ext cx="869950" cy="0"/>
          </a:xfrm>
          <a:custGeom>
            <a:avLst/>
            <a:gdLst/>
            <a:ahLst/>
            <a:cxnLst/>
            <a:rect l="0" t="0" r="0" b="0"/>
            <a:pathLst>
              <a:path w="822" h="1">
                <a:moveTo>
                  <a:pt x="0" y="0"/>
                </a:moveTo>
                <a:lnTo>
                  <a:pt x="822" y="0"/>
                </a:lnTo>
              </a:path>
            </a:pathLst>
          </a:custGeom>
          <a:noFill/>
          <a:ln w="38100" cap="flat" cmpd="sng">
            <a:solidFill>
              <a:schemeClr val="tx1"/>
            </a:solidFill>
            <a:prstDash val="solid"/>
            <a:headEnd type="none" w="med" len="med"/>
            <a:tailEnd type="none" w="med" len="med"/>
          </a:ln>
        </p:spPr>
        <p:txBody>
          <a:bodyPr/>
          <a:lstStyle/>
          <a:p>
            <a:endParaRPr lang="zh-CN" altLang="en-US"/>
          </a:p>
        </p:txBody>
      </p:sp>
      <p:sp>
        <p:nvSpPr>
          <p:cNvPr id="2170047" name="直接连接符 2170046"/>
          <p:cNvSpPr/>
          <p:nvPr/>
        </p:nvSpPr>
        <p:spPr>
          <a:xfrm flipV="1">
            <a:off x="4899025" y="3205163"/>
            <a:ext cx="4864100" cy="0"/>
          </a:xfrm>
          <a:prstGeom prst="line">
            <a:avLst/>
          </a:prstGeom>
          <a:ln w="9525" cap="flat" cmpd="sng">
            <a:solidFill>
              <a:schemeClr val="tx1"/>
            </a:solidFill>
            <a:prstDash val="solid"/>
            <a:headEnd type="none" w="med" len="med"/>
            <a:tailEnd type="triangle" w="med" len="med"/>
          </a:ln>
        </p:spPr>
      </p:sp>
      <p:sp>
        <p:nvSpPr>
          <p:cNvPr id="2170048" name="直接连接符 2170047"/>
          <p:cNvSpPr/>
          <p:nvPr/>
        </p:nvSpPr>
        <p:spPr>
          <a:xfrm flipV="1">
            <a:off x="4899025" y="3854450"/>
            <a:ext cx="4864100" cy="0"/>
          </a:xfrm>
          <a:prstGeom prst="line">
            <a:avLst/>
          </a:prstGeom>
          <a:ln w="9525" cap="flat" cmpd="sng">
            <a:solidFill>
              <a:schemeClr val="tx1"/>
            </a:solidFill>
            <a:prstDash val="solid"/>
            <a:headEnd type="none" w="med" len="med"/>
            <a:tailEnd type="triangle" w="med" len="med"/>
          </a:ln>
        </p:spPr>
      </p:sp>
      <p:sp>
        <p:nvSpPr>
          <p:cNvPr id="2170049" name="直接连接符 2170048"/>
          <p:cNvSpPr/>
          <p:nvPr/>
        </p:nvSpPr>
        <p:spPr>
          <a:xfrm flipV="1">
            <a:off x="4899025" y="4403725"/>
            <a:ext cx="4864100" cy="0"/>
          </a:xfrm>
          <a:prstGeom prst="line">
            <a:avLst/>
          </a:prstGeom>
          <a:ln w="9525" cap="flat" cmpd="sng">
            <a:solidFill>
              <a:schemeClr val="tx1"/>
            </a:solidFill>
            <a:prstDash val="solid"/>
            <a:headEnd type="none" w="med" len="med"/>
            <a:tailEnd type="triangle" w="med" len="med"/>
          </a:ln>
        </p:spPr>
      </p:sp>
      <p:sp>
        <p:nvSpPr>
          <p:cNvPr id="2170050" name="文本框 2170049"/>
          <p:cNvSpPr txBox="1"/>
          <p:nvPr/>
        </p:nvSpPr>
        <p:spPr>
          <a:xfrm>
            <a:off x="9534525" y="2382838"/>
            <a:ext cx="2463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1" name="文本框 2170050"/>
          <p:cNvSpPr txBox="1"/>
          <p:nvPr/>
        </p:nvSpPr>
        <p:spPr>
          <a:xfrm>
            <a:off x="9534525" y="2838450"/>
            <a:ext cx="2463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2" name="文本框 2170051"/>
          <p:cNvSpPr txBox="1"/>
          <p:nvPr/>
        </p:nvSpPr>
        <p:spPr>
          <a:xfrm>
            <a:off x="9534525" y="3444875"/>
            <a:ext cx="2463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3" name="文本框 2170052"/>
          <p:cNvSpPr txBox="1"/>
          <p:nvPr/>
        </p:nvSpPr>
        <p:spPr>
          <a:xfrm>
            <a:off x="9550400" y="4037013"/>
            <a:ext cx="2463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t</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4" name="文本框 2170053"/>
          <p:cNvSpPr txBox="1"/>
          <p:nvPr/>
        </p:nvSpPr>
        <p:spPr>
          <a:xfrm>
            <a:off x="5343525" y="1827213"/>
            <a:ext cx="3098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0</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5" name="文本框 2170054"/>
          <p:cNvSpPr txBox="1"/>
          <p:nvPr/>
        </p:nvSpPr>
        <p:spPr>
          <a:xfrm>
            <a:off x="6221413" y="1827213"/>
            <a:ext cx="3098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6" name="文本框 2170055"/>
          <p:cNvSpPr txBox="1"/>
          <p:nvPr/>
        </p:nvSpPr>
        <p:spPr>
          <a:xfrm>
            <a:off x="7100888" y="1827213"/>
            <a:ext cx="3098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0</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7" name="文本框 2170056"/>
          <p:cNvSpPr txBox="1"/>
          <p:nvPr/>
        </p:nvSpPr>
        <p:spPr>
          <a:xfrm>
            <a:off x="7978775" y="1827213"/>
            <a:ext cx="3098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058" name="文本框 2170057"/>
          <p:cNvSpPr txBox="1"/>
          <p:nvPr/>
        </p:nvSpPr>
        <p:spPr>
          <a:xfrm>
            <a:off x="8855075" y="1827213"/>
            <a:ext cx="309880" cy="368300"/>
          </a:xfrm>
          <a:prstGeom prst="rect">
            <a:avLst/>
          </a:prstGeom>
          <a:noFill/>
          <a:ln w="9525">
            <a:noFill/>
          </a:ln>
        </p:spPr>
        <p:txBody>
          <a:bodyPr wrap="none" anchor="t" anchorCtr="0">
            <a:spAutoFit/>
          </a:bodyPr>
          <a:lstStyle/>
          <a:p>
            <a:r>
              <a:rPr lang="en-US" altLang="zh-CN" sz="1800" b="0">
                <a:solidFill>
                  <a:schemeClr val="tx1"/>
                </a:solidFill>
                <a:latin typeface="Arial" panose="020B0604020202020204" pitchFamily="34" charset="0"/>
                <a:ea typeface="宋体" panose="02010600030101010101" pitchFamily="2" charset="-122"/>
              </a:rPr>
              <a:t>1</a:t>
            </a:r>
            <a:endParaRPr lang="en-US" altLang="zh-CN" sz="1800" b="0">
              <a:solidFill>
                <a:schemeClr val="tx1"/>
              </a:solidFill>
              <a:latin typeface="Arial" panose="020B0604020202020204" pitchFamily="34" charset="0"/>
              <a:ea typeface="宋体" panose="02010600030101010101" pitchFamily="2" charset="-122"/>
            </a:endParaRPr>
          </a:p>
        </p:txBody>
      </p:sp>
      <p:sp>
        <p:nvSpPr>
          <p:cNvPr id="2170143" name="文本框 2170142"/>
          <p:cNvSpPr txBox="1"/>
          <p:nvPr/>
        </p:nvSpPr>
        <p:spPr>
          <a:xfrm>
            <a:off x="1747838" y="968375"/>
            <a:ext cx="8412480" cy="460375"/>
          </a:xfrm>
          <a:prstGeom prst="rect">
            <a:avLst/>
          </a:prstGeom>
          <a:noFill/>
          <a:ln w="9525">
            <a:noFill/>
          </a:ln>
        </p:spPr>
        <p:txBody>
          <a:bodyPr wrap="none" anchor="t" anchorCtr="0">
            <a:spAutoFit/>
          </a:bodyPr>
          <a:lstStyle/>
          <a:p>
            <a:r>
              <a:rPr lang="zh-CN" altLang="en-US" sz="2400" dirty="0">
                <a:solidFill>
                  <a:schemeClr val="tx1"/>
                </a:solidFill>
                <a:latin typeface="楷体" panose="02010609060101010101" charset="-122"/>
                <a:ea typeface="楷体" panose="02010609060101010101" charset="-122"/>
              </a:rPr>
              <a:t>调制信号的编码，不同符号：不同波形、不同频率、不同相位</a:t>
            </a:r>
            <a:endParaRPr lang="zh-CN" altLang="en-US" sz="2400" dirty="0">
              <a:solidFill>
                <a:schemeClr val="tx1"/>
              </a:solidFill>
              <a:latin typeface="楷体" panose="02010609060101010101" charset="-122"/>
              <a:ea typeface="楷体" panose="02010609060101010101" charset="-122"/>
            </a:endParaRPr>
          </a:p>
        </p:txBody>
      </p:sp>
      <p:sp>
        <p:nvSpPr>
          <p:cNvPr id="9" name="文本框 8"/>
          <p:cNvSpPr txBox="1"/>
          <p:nvPr/>
        </p:nvSpPr>
        <p:spPr>
          <a:xfrm>
            <a:off x="10037445" y="4180205"/>
            <a:ext cx="1587500" cy="368300"/>
          </a:xfrm>
          <a:prstGeom prst="rect">
            <a:avLst/>
          </a:prstGeom>
          <a:noFill/>
        </p:spPr>
        <p:txBody>
          <a:bodyPr wrap="square" rtlCol="0">
            <a:spAutoFit/>
          </a:bodyPr>
          <a:lstStyle/>
          <a:p>
            <a:r>
              <a:rPr lang="zh-CN" altLang="en-US"/>
              <a:t>相位</a:t>
            </a:r>
            <a:endParaRPr lang="zh-CN" altLang="en-US"/>
          </a:p>
        </p:txBody>
      </p:sp>
      <p:sp>
        <p:nvSpPr>
          <p:cNvPr id="10" name="文本框 9"/>
          <p:cNvSpPr txBox="1"/>
          <p:nvPr/>
        </p:nvSpPr>
        <p:spPr>
          <a:xfrm>
            <a:off x="10093325" y="3697605"/>
            <a:ext cx="1587500" cy="368300"/>
          </a:xfrm>
          <a:prstGeom prst="rect">
            <a:avLst/>
          </a:prstGeom>
          <a:noFill/>
        </p:spPr>
        <p:txBody>
          <a:bodyPr wrap="square" rtlCol="0">
            <a:spAutoFit/>
          </a:bodyPr>
          <a:lstStyle/>
          <a:p>
            <a:r>
              <a:rPr lang="zh-CN" altLang="en-US"/>
              <a:t>频率</a:t>
            </a:r>
            <a:endParaRPr lang="zh-CN" altLang="en-US"/>
          </a:p>
        </p:txBody>
      </p:sp>
      <p:sp>
        <p:nvSpPr>
          <p:cNvPr id="11" name="文本框 10"/>
          <p:cNvSpPr txBox="1"/>
          <p:nvPr/>
        </p:nvSpPr>
        <p:spPr>
          <a:xfrm>
            <a:off x="10113645" y="2986405"/>
            <a:ext cx="1587500" cy="368300"/>
          </a:xfrm>
          <a:prstGeom prst="rect">
            <a:avLst/>
          </a:prstGeom>
          <a:noFill/>
        </p:spPr>
        <p:txBody>
          <a:bodyPr wrap="square" rtlCol="0">
            <a:spAutoFit/>
          </a:bodyPr>
          <a:lstStyle/>
          <a:p>
            <a:r>
              <a:rPr lang="zh-CN" altLang="en-US"/>
              <a:t>正负幅值</a:t>
            </a:r>
            <a:endParaRPr lang="zh-CN" altLang="en-US"/>
          </a:p>
        </p:txBody>
      </p:sp>
      <p:sp>
        <p:nvSpPr>
          <p:cNvPr id="12" name="文本框 11"/>
          <p:cNvSpPr txBox="1"/>
          <p:nvPr/>
        </p:nvSpPr>
        <p:spPr>
          <a:xfrm>
            <a:off x="8629015" y="4764405"/>
            <a:ext cx="3072130" cy="521970"/>
          </a:xfrm>
          <a:prstGeom prst="rect">
            <a:avLst/>
          </a:prstGeom>
          <a:noFill/>
        </p:spPr>
        <p:txBody>
          <a:bodyPr wrap="square" rtlCol="0">
            <a:spAutoFit/>
          </a:bodyPr>
          <a:lstStyle/>
          <a:p>
            <a:r>
              <a:rPr lang="en-US" altLang="zh-CN" sz="2800" i="1">
                <a:latin typeface="Times New Roman" panose="02020603050405020304" pitchFamily="18" charset="0"/>
                <a:cs typeface="Times New Roman" panose="02020603050405020304" pitchFamily="18" charset="0"/>
              </a:rPr>
              <a:t>sin</a:t>
            </a:r>
            <a:r>
              <a:rPr lang="en-US" altLang="zh-CN" sz="2400">
                <a:latin typeface="Times New Roman" panose="02020603050405020304" pitchFamily="18" charset="0"/>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ωt+θ</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p:txBody>
      </p:sp>
      <p:pic>
        <p:nvPicPr>
          <p:cNvPr id="199" name="图片 198"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4669" y="3488984"/>
            <a:ext cx="3312367" cy="29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a:spLocks noGrp="1"/>
          </p:cNvSpPr>
          <p:nvPr/>
        </p:nvSpPr>
        <p:spPr>
          <a:xfrm>
            <a:off x="1115616" y="43684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物联网的技术演进</a:t>
            </a:r>
            <a:endParaRPr lang="zh-CN" altLang="en-US" dirty="0"/>
          </a:p>
        </p:txBody>
      </p:sp>
      <p:sp>
        <p:nvSpPr>
          <p:cNvPr id="8" name="内容占位符 2"/>
          <p:cNvSpPr>
            <a:spLocks noGrp="1"/>
          </p:cNvSpPr>
          <p:nvPr/>
        </p:nvSpPr>
        <p:spPr>
          <a:xfrm>
            <a:off x="1249045" y="1303655"/>
            <a:ext cx="9217025" cy="2342515"/>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latin typeface="Times New Roman" panose="02020603050405020304" pitchFamily="18" charset="0"/>
                <a:ea typeface="楷体" panose="02010609060101010101" charset="-122"/>
                <a:cs typeface="Times New Roman" panose="02020603050405020304" pitchFamily="18" charset="0"/>
              </a:rPr>
              <a:t>      RFID</a:t>
            </a:r>
            <a:r>
              <a:rPr lang="zh-CN" altLang="en-US" sz="2400" dirty="0">
                <a:latin typeface="Times New Roman" panose="02020603050405020304" pitchFamily="18" charset="0"/>
                <a:ea typeface="楷体" panose="02010609060101010101" charset="-122"/>
                <a:cs typeface="Times New Roman" panose="02020603050405020304" pitchFamily="18" charset="0"/>
              </a:rPr>
              <a:t>技术、</a:t>
            </a:r>
            <a:r>
              <a:rPr lang="en-US" altLang="zh-CN" sz="2400" dirty="0">
                <a:latin typeface="Times New Roman" panose="02020603050405020304" pitchFamily="18" charset="0"/>
                <a:ea typeface="楷体" panose="02010609060101010101" charset="-122"/>
                <a:cs typeface="Times New Roman" panose="02020603050405020304" pitchFamily="18" charset="0"/>
              </a:rPr>
              <a:t>M2M</a:t>
            </a:r>
            <a:r>
              <a:rPr lang="zh-CN" altLang="en-US" sz="2400" dirty="0">
                <a:latin typeface="Times New Roman" panose="02020603050405020304" pitchFamily="18" charset="0"/>
                <a:ea typeface="楷体" panose="02010609060101010101" charset="-122"/>
                <a:cs typeface="Times New Roman" panose="02020603050405020304" pitchFamily="18" charset="0"/>
              </a:rPr>
              <a:t>技术、</a:t>
            </a:r>
            <a:r>
              <a:rPr lang="en-US" altLang="zh-CN" sz="2400" dirty="0">
                <a:latin typeface="Times New Roman" panose="02020603050405020304" pitchFamily="18" charset="0"/>
                <a:ea typeface="楷体" panose="02010609060101010101" charset="-122"/>
                <a:cs typeface="Times New Roman" panose="02020603050405020304" pitchFamily="18" charset="0"/>
              </a:rPr>
              <a:t>WSN</a:t>
            </a:r>
            <a:r>
              <a:rPr lang="zh-CN" altLang="en-US" sz="2400" dirty="0">
                <a:latin typeface="Times New Roman" panose="02020603050405020304" pitchFamily="18" charset="0"/>
                <a:ea typeface="楷体" panose="02010609060101010101" charset="-122"/>
                <a:cs typeface="Times New Roman" panose="02020603050405020304" pitchFamily="18" charset="0"/>
              </a:rPr>
              <a:t>技术、多媒体技术、生物识别技术、</a:t>
            </a:r>
            <a:r>
              <a:rPr lang="en-US" altLang="zh-CN" sz="2400" dirty="0">
                <a:latin typeface="Times New Roman" panose="02020603050405020304" pitchFamily="18" charset="0"/>
                <a:ea typeface="楷体" panose="02010609060101010101" charset="-122"/>
                <a:cs typeface="Times New Roman" panose="02020603050405020304" pitchFamily="18" charset="0"/>
              </a:rPr>
              <a:t>3S</a:t>
            </a:r>
            <a:r>
              <a:rPr lang="zh-CN" altLang="en-US" sz="2400" dirty="0">
                <a:latin typeface="Times New Roman" panose="02020603050405020304" pitchFamily="18" charset="0"/>
                <a:ea typeface="楷体" panose="02010609060101010101" charset="-122"/>
                <a:cs typeface="Times New Roman" panose="02020603050405020304" pitchFamily="18" charset="0"/>
              </a:rPr>
              <a:t>技术和条码技术等感知技术，以及</a:t>
            </a:r>
            <a:r>
              <a:rPr lang="en-US" altLang="zh-CN" sz="2400" dirty="0">
                <a:latin typeface="Times New Roman" panose="02020603050405020304" pitchFamily="18" charset="0"/>
                <a:ea typeface="楷体" panose="02010609060101010101" charset="-122"/>
                <a:cs typeface="Times New Roman" panose="02020603050405020304" pitchFamily="18" charset="0"/>
              </a:rPr>
              <a:t>Big-Data</a:t>
            </a:r>
            <a:r>
              <a:rPr lang="zh-CN" altLang="en-US" sz="2400" dirty="0">
                <a:latin typeface="Times New Roman" panose="02020603050405020304" pitchFamily="18" charset="0"/>
                <a:ea typeface="楷体" panose="02010609060101010101" charset="-122"/>
                <a:cs typeface="Times New Roman" panose="02020603050405020304" pitchFamily="18" charset="0"/>
              </a:rPr>
              <a:t>（大数据）、</a:t>
            </a:r>
            <a:r>
              <a:rPr lang="en-US" altLang="zh-CN" sz="2400" dirty="0">
                <a:latin typeface="Times New Roman" panose="02020603050405020304" pitchFamily="18" charset="0"/>
                <a:ea typeface="楷体" panose="02010609060101010101" charset="-122"/>
                <a:cs typeface="Times New Roman" panose="02020603050405020304" pitchFamily="18" charset="0"/>
              </a:rPr>
              <a:t>AI</a:t>
            </a:r>
            <a:r>
              <a:rPr lang="zh-CN" altLang="en-US" sz="2400" dirty="0">
                <a:latin typeface="Times New Roman" panose="02020603050405020304" pitchFamily="18" charset="0"/>
                <a:ea typeface="楷体" panose="02010609060101010101" charset="-122"/>
                <a:cs typeface="Times New Roman" panose="02020603050405020304" pitchFamily="18" charset="0"/>
              </a:rPr>
              <a:t>（人工智能）等信息处理技术，属于物联网技术体系的重要组成部分，是物联网系统实现和发展的重要技术手段。</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055" y="3646170"/>
            <a:ext cx="6157595" cy="258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774671" y="3802127"/>
            <a:ext cx="5976664"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物联网网络层</a:t>
            </a:r>
            <a:endParaRPr lang="zh-CN" altLang="en-US" sz="2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0" y="-5080"/>
            <a:ext cx="12192000" cy="6868160"/>
          </a:xfrm>
          <a:prstGeom prst="rect">
            <a:avLst/>
          </a:prstGeom>
        </p:spPr>
      </p:pic>
      <p:sp>
        <p:nvSpPr>
          <p:cNvPr id="6" name="TextBox 21"/>
          <p:cNvSpPr txBox="1"/>
          <p:nvPr/>
        </p:nvSpPr>
        <p:spPr>
          <a:xfrm>
            <a:off x="3145790" y="2924810"/>
            <a:ext cx="550227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lang="zh-CN" altLang="en-US" sz="3200" b="1" dirty="0">
                <a:solidFill>
                  <a:schemeClr val="bg1"/>
                </a:solidFill>
                <a:latin typeface="微软雅黑" panose="020B0503020204020204" pitchFamily="34" charset="-122"/>
                <a:ea typeface="微软雅黑" panose="020B0503020204020204" pitchFamily="34" charset="-122"/>
                <a:sym typeface="+mn-ea"/>
              </a:rPr>
              <a:t>物联网体系架构</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5616" y="43684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物联网三层体系架构</a:t>
            </a:r>
            <a:endParaRPr lang="zh-CN" altLang="en-US" dirty="0"/>
          </a:p>
        </p:txBody>
      </p:sp>
      <p:sp>
        <p:nvSpPr>
          <p:cNvPr id="3" name="内容占位符 2"/>
          <p:cNvSpPr>
            <a:spLocks noGrp="1"/>
          </p:cNvSpPr>
          <p:nvPr/>
        </p:nvSpPr>
        <p:spPr>
          <a:xfrm>
            <a:off x="1115695" y="1212215"/>
            <a:ext cx="9711690" cy="125730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Bef>
                <a:spcPts val="0"/>
              </a:spcBef>
              <a:buNone/>
            </a:pPr>
            <a:r>
              <a:rPr lang="en-US" altLang="zh-CN" dirty="0"/>
              <a:t>    </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目前被广泛认可的物联网参考体系架构分为三层，如图所示，分别是感知层、网络层和应用层。</a:t>
            </a:r>
            <a:endParaRPr lang="en-US" altLang="zh-CN" sz="2400" dirty="0">
              <a:latin typeface="楷体" panose="02010609060101010101" charset="-122"/>
              <a:ea typeface="楷体" panose="02010609060101010101" charset="-122"/>
              <a:cs typeface="楷体" panose="02010609060101010101" charset="-122"/>
            </a:endParaRPr>
          </a:p>
        </p:txBody>
      </p:sp>
      <p:sp>
        <p:nvSpPr>
          <p:cNvPr id="5" name="矩形 4"/>
          <p:cNvSpPr/>
          <p:nvPr/>
        </p:nvSpPr>
        <p:spPr>
          <a:xfrm>
            <a:off x="4247222" y="6264478"/>
            <a:ext cx="2954655" cy="369332"/>
          </a:xfrm>
          <a:prstGeom prst="rect">
            <a:avLst/>
          </a:prstGeom>
        </p:spPr>
        <p:txBody>
          <a:bodyPr wrap="none">
            <a:spAutoFit/>
          </a:bodyPr>
          <a:lstStyle/>
          <a:p>
            <a:pPr algn="ctr"/>
            <a:r>
              <a:rPr lang="zh-CN" altLang="zh-CN" kern="1000" dirty="0">
                <a:latin typeface="微软雅黑" panose="020B0503020204020204" pitchFamily="34" charset="-122"/>
                <a:ea typeface="微软雅黑" panose="020B0503020204020204" pitchFamily="34" charset="-122"/>
                <a:cs typeface="Times New Roman" panose="02020603050405020304" pitchFamily="18" charset="0"/>
              </a:rPr>
              <a:t>物联网</a:t>
            </a: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三层</a:t>
            </a:r>
            <a:r>
              <a:rPr lang="zh-CN" altLang="zh-CN" kern="1000" dirty="0">
                <a:latin typeface="微软雅黑" panose="020B0503020204020204" pitchFamily="34" charset="-122"/>
                <a:ea typeface="微软雅黑" panose="020B0503020204020204" pitchFamily="34" charset="-122"/>
                <a:cs typeface="Times New Roman" panose="02020603050405020304" pitchFamily="18" charset="0"/>
              </a:rPr>
              <a:t>体系架构</a:t>
            </a: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示意图</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145665" y="2489200"/>
            <a:ext cx="6423025" cy="3721100"/>
          </a:xfrm>
          <a:prstGeom prst="rect">
            <a:avLst/>
          </a:prstGeom>
        </p:spPr>
      </p:pic>
      <p:pic>
        <p:nvPicPr>
          <p:cNvPr id="7" name="图片 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1416050" y="1044575"/>
            <a:ext cx="9504045" cy="514096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solidFill>
                  <a:srgbClr val="223DB0"/>
                </a:solidFill>
                <a:latin typeface="楷体" panose="02010609060101010101" charset="-122"/>
                <a:ea typeface="楷体" panose="02010609060101010101" charset="-122"/>
                <a:cs typeface="楷体" panose="02010609060101010101" charset="-122"/>
              </a:rPr>
              <a:t>   </a:t>
            </a: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1</a:t>
            </a:r>
            <a:r>
              <a:rPr lang="zh-CN" altLang="en-US" sz="2400" dirty="0">
                <a:solidFill>
                  <a:srgbClr val="223DB0"/>
                </a:solidFill>
                <a:latin typeface="楷体" panose="02010609060101010101" charset="-122"/>
                <a:ea typeface="楷体" panose="02010609060101010101" charset="-122"/>
                <a:cs typeface="楷体" panose="02010609060101010101" charset="-122"/>
              </a:rPr>
              <a:t>）感知层</a:t>
            </a:r>
            <a:r>
              <a:rPr lang="zh-CN" altLang="en-US" sz="2400" dirty="0">
                <a:latin typeface="楷体" panose="02010609060101010101" charset="-122"/>
                <a:ea typeface="楷体" panose="02010609060101010101" charset="-122"/>
                <a:cs typeface="楷体" panose="02010609060101010101" charset="-122"/>
              </a:rPr>
              <a:t>包括</a:t>
            </a:r>
            <a:r>
              <a:rPr lang="en-US" altLang="zh-CN" sz="2400" dirty="0">
                <a:latin typeface="楷体" panose="02010609060101010101" charset="-122"/>
                <a:ea typeface="楷体" panose="02010609060101010101" charset="-122"/>
                <a:cs typeface="楷体" panose="02010609060101010101" charset="-122"/>
              </a:rPr>
              <a:t>RFID</a:t>
            </a:r>
            <a:r>
              <a:rPr lang="zh-CN" altLang="en-US" sz="2400" dirty="0">
                <a:latin typeface="楷体" panose="02010609060101010101" charset="-122"/>
                <a:ea typeface="楷体" panose="02010609060101010101" charset="-122"/>
                <a:cs typeface="楷体" panose="02010609060101010101" charset="-122"/>
              </a:rPr>
              <a:t>标签和读写器、传感器和</a:t>
            </a:r>
            <a:r>
              <a:rPr lang="en-US" altLang="zh-CN" sz="2400" dirty="0">
                <a:latin typeface="楷体" panose="02010609060101010101" charset="-122"/>
                <a:ea typeface="楷体" panose="02010609060101010101" charset="-122"/>
                <a:cs typeface="楷体" panose="02010609060101010101" charset="-122"/>
              </a:rPr>
              <a:t>M2M</a:t>
            </a:r>
            <a:r>
              <a:rPr lang="zh-CN" altLang="en-US" sz="2400" dirty="0">
                <a:latin typeface="楷体" panose="02010609060101010101" charset="-122"/>
                <a:ea typeface="楷体" panose="02010609060101010101" charset="-122"/>
                <a:cs typeface="楷体" panose="02010609060101010101" charset="-122"/>
              </a:rPr>
              <a:t>终端、摄像头、传感器网络和传感器网关等，主要用于识别物体，采集信息。</a:t>
            </a:r>
            <a:endParaRPr lang="zh-CN" altLang="en-US" sz="2400" dirty="0">
              <a:latin typeface="楷体" panose="02010609060101010101" charset="-122"/>
              <a:ea typeface="楷体" panose="02010609060101010101" charset="-122"/>
              <a:cs typeface="楷体" panose="02010609060101010101" charset="-122"/>
            </a:endParaRPr>
          </a:p>
          <a:p>
            <a:pPr marL="0" indent="0">
              <a:buNone/>
            </a:pPr>
            <a:r>
              <a:rPr lang="en-US" altLang="zh-CN" sz="2400" dirty="0">
                <a:solidFill>
                  <a:srgbClr val="223DB0"/>
                </a:solidFill>
                <a:latin typeface="楷体" panose="02010609060101010101" charset="-122"/>
                <a:ea typeface="楷体" panose="02010609060101010101" charset="-122"/>
                <a:cs typeface="楷体" panose="02010609060101010101" charset="-122"/>
              </a:rPr>
              <a:t>   </a:t>
            </a: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2</a:t>
            </a:r>
            <a:r>
              <a:rPr lang="zh-CN" altLang="en-US" sz="2400" dirty="0">
                <a:solidFill>
                  <a:srgbClr val="223DB0"/>
                </a:solidFill>
                <a:latin typeface="楷体" panose="02010609060101010101" charset="-122"/>
                <a:ea typeface="楷体" panose="02010609060101010101" charset="-122"/>
                <a:cs typeface="楷体" panose="02010609060101010101" charset="-122"/>
              </a:rPr>
              <a:t>）网络层</a:t>
            </a:r>
            <a:r>
              <a:rPr lang="zh-CN" altLang="en-US" sz="2400" dirty="0">
                <a:latin typeface="楷体" panose="02010609060101010101" charset="-122"/>
                <a:ea typeface="楷体" panose="02010609060101010101" charset="-122"/>
                <a:cs typeface="楷体" panose="02010609060101010101" charset="-122"/>
              </a:rPr>
              <a:t>包括各种通信网络与互联网形成的融合网络，还包括物联网运营中心、信息中心等对物联网业务进行管理、对业务数据进行存储与处理的部分。</a:t>
            </a:r>
            <a:endParaRPr lang="zh-CN" altLang="en-US" sz="2400" dirty="0">
              <a:latin typeface="楷体" panose="02010609060101010101" charset="-122"/>
              <a:ea typeface="楷体" panose="02010609060101010101" charset="-122"/>
              <a:cs typeface="楷体" panose="02010609060101010101" charset="-122"/>
            </a:endParaRPr>
          </a:p>
          <a:p>
            <a:pPr marL="0" indent="0">
              <a:buNone/>
            </a:pPr>
            <a:r>
              <a:rPr lang="en-US" altLang="zh-CN" sz="2400" dirty="0">
                <a:solidFill>
                  <a:srgbClr val="223DB0"/>
                </a:solidFill>
                <a:latin typeface="楷体" panose="02010609060101010101" charset="-122"/>
                <a:ea typeface="楷体" panose="02010609060101010101" charset="-122"/>
                <a:cs typeface="楷体" panose="02010609060101010101" charset="-122"/>
              </a:rPr>
              <a:t>   </a:t>
            </a: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3</a:t>
            </a:r>
            <a:r>
              <a:rPr lang="zh-CN" altLang="en-US" sz="2400" dirty="0">
                <a:solidFill>
                  <a:srgbClr val="223DB0"/>
                </a:solidFill>
                <a:latin typeface="楷体" panose="02010609060101010101" charset="-122"/>
                <a:ea typeface="楷体" panose="02010609060101010101" charset="-122"/>
                <a:cs typeface="楷体" panose="02010609060101010101" charset="-122"/>
              </a:rPr>
              <a:t>）应用层</a:t>
            </a:r>
            <a:r>
              <a:rPr lang="zh-CN" altLang="en-US" sz="2400" dirty="0">
                <a:latin typeface="楷体" panose="02010609060101010101" charset="-122"/>
                <a:ea typeface="楷体" panose="02010609060101010101" charset="-122"/>
                <a:cs typeface="楷体" panose="02010609060101010101" charset="-122"/>
              </a:rPr>
              <a:t>是将物联网技术与行业专业技术相结合，实现广泛智能化应用的解决方案集。物联网通过应用层最终实现信息技术与行业的深度融合，实现行业智能化。</a:t>
            </a:r>
            <a:endParaRPr lang="zh-CN" altLang="en-US" sz="2400" dirty="0">
              <a:latin typeface="楷体" panose="02010609060101010101" charset="-122"/>
              <a:ea typeface="楷体" panose="02010609060101010101" charset="-122"/>
              <a:cs typeface="楷体" panose="02010609060101010101" charset="-122"/>
            </a:endParaRPr>
          </a:p>
        </p:txBody>
      </p:sp>
      <p:graphicFrame>
        <p:nvGraphicFramePr>
          <p:cNvPr id="2" name="对象 1"/>
          <p:cNvGraphicFramePr/>
          <p:nvPr/>
        </p:nvGraphicFramePr>
        <p:xfrm>
          <a:off x="255270" y="720090"/>
          <a:ext cx="11576050" cy="3129915"/>
        </p:xfrm>
        <a:graphic>
          <a:graphicData uri="http://schemas.openxmlformats.org/presentationml/2006/ole">
            <mc:AlternateContent xmlns:mc="http://schemas.openxmlformats.org/markup-compatibility/2006">
              <mc:Choice xmlns:v="urn:schemas-microsoft-com:vml" Requires="v">
                <p:oleObj spid="_x0000_s8196" name="" r:id="rId1" imgW="6534150" imgH="1035050" progId="Paint.Picture">
                  <p:embed/>
                </p:oleObj>
              </mc:Choice>
              <mc:Fallback>
                <p:oleObj name="" r:id="rId1" imgW="6534150" imgH="1035050" progId="Paint.Picture">
                  <p:embed/>
                  <p:pic>
                    <p:nvPicPr>
                      <p:cNvPr id="0" name="图片 2"/>
                      <p:cNvPicPr/>
                      <p:nvPr/>
                    </p:nvPicPr>
                    <p:blipFill>
                      <a:blip r:embed="rId2"/>
                      <a:stretch>
                        <a:fillRect/>
                      </a:stretch>
                    </p:blipFill>
                    <p:spPr>
                      <a:xfrm>
                        <a:off x="255270" y="720090"/>
                        <a:ext cx="11576050" cy="3129915"/>
                      </a:xfrm>
                      <a:prstGeom prst="rect">
                        <a:avLst/>
                      </a:prstGeom>
                    </p:spPr>
                  </p:pic>
                </p:oleObj>
              </mc:Fallback>
            </mc:AlternateContent>
          </a:graphicData>
        </a:graphic>
      </p:graphicFrame>
      <p:pic>
        <p:nvPicPr>
          <p:cNvPr id="5" name="图片 4"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5616" y="43684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物联网“云</a:t>
            </a:r>
            <a:r>
              <a:rPr lang="en-US" altLang="zh-CN" dirty="0"/>
              <a:t>-</a:t>
            </a:r>
            <a:r>
              <a:rPr lang="zh-CN" altLang="en-US" dirty="0"/>
              <a:t>管</a:t>
            </a:r>
            <a:r>
              <a:rPr lang="en-US" altLang="zh-CN" dirty="0"/>
              <a:t>-</a:t>
            </a:r>
            <a:r>
              <a:rPr lang="zh-CN" altLang="en-US" dirty="0"/>
              <a:t>端”体系架构</a:t>
            </a:r>
            <a:endParaRPr lang="zh-CN" altLang="en-US" dirty="0"/>
          </a:p>
        </p:txBody>
      </p:sp>
      <p:sp>
        <p:nvSpPr>
          <p:cNvPr id="3" name="内容占位符 2"/>
          <p:cNvSpPr>
            <a:spLocks noGrp="1"/>
          </p:cNvSpPr>
          <p:nvPr/>
        </p:nvSpPr>
        <p:spPr>
          <a:xfrm>
            <a:off x="1115695" y="1097915"/>
            <a:ext cx="9850120" cy="1972945"/>
          </a:xfrm>
          <a:prstGeom prst="rect">
            <a:avLst/>
          </a:prstGeom>
        </p:spPr>
        <p:txBody>
          <a:bodyPr vert="horz" lIns="91440" tIns="45720" rIns="91440" bIns="45720" rtlCol="0">
            <a:normAutofit fontScale="57500" lnSpcReduction="10000"/>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dirty="0"/>
              <a:t>   </a:t>
            </a:r>
            <a:r>
              <a:rPr lang="en-US" altLang="zh-CN" sz="4000" dirty="0">
                <a:latin typeface="楷体" panose="02010609060101010101" charset="-122"/>
                <a:ea typeface="楷体" panose="02010609060101010101" charset="-122"/>
                <a:cs typeface="楷体" panose="02010609060101010101" charset="-122"/>
              </a:rPr>
              <a:t>   </a:t>
            </a:r>
            <a:r>
              <a:rPr lang="zh-CN" altLang="en-US" sz="4000" dirty="0">
                <a:latin typeface="楷体" panose="02010609060101010101" charset="-122"/>
                <a:ea typeface="楷体" panose="02010609060101010101" charset="-122"/>
                <a:cs typeface="楷体" panose="02010609060101010101" charset="-122"/>
              </a:rPr>
              <a:t>从全局的角度出发，系统地考虑物联网建设与发展过程中所需要涉及的各个环节、所在的层次及它们之间的联系。结合信息流的流向以及产业关联对象来梳理物联网架构中的各个层次，可以对物联网应用系统进行细分，形成“云</a:t>
            </a:r>
            <a:r>
              <a:rPr lang="en-US" altLang="zh-CN" sz="4000" dirty="0">
                <a:latin typeface="楷体" panose="02010609060101010101" charset="-122"/>
                <a:ea typeface="楷体" panose="02010609060101010101" charset="-122"/>
                <a:cs typeface="楷体" panose="02010609060101010101" charset="-122"/>
              </a:rPr>
              <a:t>-</a:t>
            </a:r>
            <a:r>
              <a:rPr lang="zh-CN" altLang="en-US" sz="4000" dirty="0">
                <a:latin typeface="楷体" panose="02010609060101010101" charset="-122"/>
                <a:ea typeface="楷体" panose="02010609060101010101" charset="-122"/>
                <a:cs typeface="楷体" panose="02010609060101010101" charset="-122"/>
              </a:rPr>
              <a:t>管</a:t>
            </a:r>
            <a:r>
              <a:rPr lang="en-US" altLang="zh-CN" sz="4000" dirty="0">
                <a:latin typeface="楷体" panose="02010609060101010101" charset="-122"/>
                <a:ea typeface="楷体" panose="02010609060101010101" charset="-122"/>
                <a:cs typeface="楷体" panose="02010609060101010101" charset="-122"/>
              </a:rPr>
              <a:t>-</a:t>
            </a:r>
            <a:r>
              <a:rPr lang="zh-CN" altLang="en-US" sz="4000" dirty="0">
                <a:latin typeface="楷体" panose="02010609060101010101" charset="-122"/>
                <a:ea typeface="楷体" panose="02010609060101010101" charset="-122"/>
                <a:cs typeface="楷体" panose="02010609060101010101" charset="-122"/>
              </a:rPr>
              <a:t>端”体系架构，如图所示。</a:t>
            </a:r>
            <a:endParaRPr lang="en-US" altLang="zh-CN" sz="4000" dirty="0">
              <a:latin typeface="楷体" panose="02010609060101010101" charset="-122"/>
              <a:ea typeface="楷体" panose="02010609060101010101" charset="-122"/>
              <a:cs typeface="楷体" panose="02010609060101010101" charset="-122"/>
            </a:endParaRPr>
          </a:p>
        </p:txBody>
      </p:sp>
      <p:sp>
        <p:nvSpPr>
          <p:cNvPr id="7" name="矩形 6"/>
          <p:cNvSpPr/>
          <p:nvPr/>
        </p:nvSpPr>
        <p:spPr>
          <a:xfrm>
            <a:off x="3728110" y="6431280"/>
            <a:ext cx="38404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楷体" panose="02010609060101010101" charset="-122"/>
              </a:rPr>
              <a:t>物联网“云</a:t>
            </a:r>
            <a:r>
              <a:rPr lang="en-US" altLang="zh-CN" kern="1000" dirty="0">
                <a:latin typeface="楷体" panose="02010609060101010101" charset="-122"/>
                <a:ea typeface="楷体" panose="02010609060101010101" charset="-122"/>
                <a:cs typeface="楷体" panose="02010609060101010101" charset="-122"/>
              </a:rPr>
              <a:t>-</a:t>
            </a:r>
            <a:r>
              <a:rPr lang="zh-CN" altLang="en-US" kern="1000" dirty="0">
                <a:latin typeface="楷体" panose="02010609060101010101" charset="-122"/>
                <a:ea typeface="楷体" panose="02010609060101010101" charset="-122"/>
                <a:cs typeface="楷体" panose="02010609060101010101" charset="-122"/>
              </a:rPr>
              <a:t>管</a:t>
            </a:r>
            <a:r>
              <a:rPr lang="en-US" altLang="zh-CN" kern="1000" dirty="0">
                <a:latin typeface="楷体" panose="02010609060101010101" charset="-122"/>
                <a:ea typeface="楷体" panose="02010609060101010101" charset="-122"/>
                <a:cs typeface="楷体" panose="02010609060101010101" charset="-122"/>
              </a:rPr>
              <a:t>-</a:t>
            </a:r>
            <a:r>
              <a:rPr lang="zh-CN" altLang="en-US" kern="1000" dirty="0">
                <a:latin typeface="楷体" panose="02010609060101010101" charset="-122"/>
                <a:ea typeface="楷体" panose="02010609060101010101" charset="-122"/>
                <a:cs typeface="楷体" panose="02010609060101010101" charset="-122"/>
              </a:rPr>
              <a:t>端”体系架构示意图</a:t>
            </a:r>
            <a:endParaRPr lang="zh-CN" altLang="en-US" dirty="0">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2252345" y="2915285"/>
            <a:ext cx="6162675" cy="3467735"/>
          </a:xfrm>
          <a:prstGeom prst="rect">
            <a:avLst/>
          </a:prstGeom>
        </p:spPr>
      </p:pic>
      <p:sp>
        <p:nvSpPr>
          <p:cNvPr id="9" name="爆炸形 1 8"/>
          <p:cNvSpPr/>
          <p:nvPr/>
        </p:nvSpPr>
        <p:spPr>
          <a:xfrm>
            <a:off x="8540750" y="3369310"/>
            <a:ext cx="2925445" cy="3013710"/>
          </a:xfrm>
          <a:prstGeom prst="irregularSeal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黑体" panose="02010609060101010101" pitchFamily="2" charset="-122"/>
                <a:ea typeface="黑体" panose="02010609060101010101" pitchFamily="2" charset="-122"/>
                <a:sym typeface="+mn-ea"/>
              </a:rPr>
              <a:t>大数据重要信息来源</a:t>
            </a:r>
            <a:endParaRPr lang="zh-CN" altLang="en-US" sz="2000">
              <a:latin typeface="黑体" panose="02010609060101010101" pitchFamily="2" charset="-122"/>
              <a:ea typeface="黑体" panose="02010609060101010101" pitchFamily="2" charset="-122"/>
            </a:endParaRPr>
          </a:p>
        </p:txBody>
      </p:sp>
      <p:pic>
        <p:nvPicPr>
          <p:cNvPr id="8" name="图片 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5616" y="43684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物联网“云</a:t>
            </a:r>
            <a:r>
              <a:rPr lang="en-US" altLang="zh-CN" dirty="0"/>
              <a:t>-</a:t>
            </a:r>
            <a:r>
              <a:rPr lang="zh-CN" altLang="en-US" dirty="0"/>
              <a:t>管</a:t>
            </a:r>
            <a:r>
              <a:rPr lang="en-US" altLang="zh-CN" dirty="0"/>
              <a:t>-</a:t>
            </a:r>
            <a:r>
              <a:rPr lang="zh-CN" altLang="en-US" dirty="0"/>
              <a:t>端”体系架构</a:t>
            </a:r>
            <a:endParaRPr lang="zh-CN" altLang="en-US" dirty="0"/>
          </a:p>
        </p:txBody>
      </p:sp>
      <p:sp>
        <p:nvSpPr>
          <p:cNvPr id="3" name="内容占位符 2"/>
          <p:cNvSpPr>
            <a:spLocks noGrp="1"/>
          </p:cNvSpPr>
          <p:nvPr/>
        </p:nvSpPr>
        <p:spPr>
          <a:xfrm>
            <a:off x="903605" y="1356360"/>
            <a:ext cx="10308590" cy="5140960"/>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dirty="0"/>
              <a:t>    </a:t>
            </a:r>
            <a:r>
              <a:rPr lang="en-US" altLang="zh-CN" sz="2400" dirty="0">
                <a:latin typeface="楷体" panose="02010609060101010101" charset="-122"/>
                <a:ea typeface="楷体" panose="02010609060101010101" charset="-122"/>
                <a:cs typeface="楷体" panose="02010609060101010101" charset="-122"/>
              </a:rPr>
              <a:t> </a:t>
            </a:r>
            <a:r>
              <a:rPr lang="en-US" altLang="zh-CN" sz="2400" b="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物联网平台是物联网产业链的枢纽，向下接入分散的物联网传感层，汇集传感数据，向上面向应用服务提供商提供应用开发的基础性平台和面向底层网络的统一数据接口，支持具体的基于传感数据的物联网应用。</a:t>
            </a:r>
            <a:endParaRPr lang="en-US" altLang="zh-CN" sz="2400" dirty="0">
              <a:latin typeface="楷体" panose="02010609060101010101" charset="-122"/>
              <a:ea typeface="楷体" panose="02010609060101010101" charset="-122"/>
              <a:cs typeface="楷体" panose="02010609060101010101" charset="-122"/>
            </a:endParaRPr>
          </a:p>
          <a:p>
            <a:pPr marL="0" indent="0">
              <a:buNone/>
            </a:pP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1</a:t>
            </a:r>
            <a:r>
              <a:rPr lang="zh-CN" altLang="en-US" sz="2400" dirty="0">
                <a:solidFill>
                  <a:srgbClr val="223DB0"/>
                </a:solidFill>
                <a:latin typeface="楷体" panose="02010609060101010101" charset="-122"/>
                <a:ea typeface="楷体" panose="02010609060101010101" charset="-122"/>
                <a:cs typeface="楷体" panose="02010609060101010101" charset="-122"/>
              </a:rPr>
              <a:t>）终端层（端）：</a:t>
            </a:r>
            <a:r>
              <a:rPr lang="zh-CN" altLang="en-US" sz="2400" dirty="0">
                <a:latin typeface="楷体" panose="02010609060101010101" charset="-122"/>
                <a:ea typeface="楷体" panose="02010609060101010101" charset="-122"/>
                <a:cs typeface="楷体" panose="02010609060101010101" charset="-122"/>
              </a:rPr>
              <a:t>是物联网的“皮肤”“五官”，主要用于识别物体、采集信息等。</a:t>
            </a:r>
            <a:endParaRPr lang="en-US" altLang="zh-CN" sz="2400" dirty="0">
              <a:latin typeface="楷体" panose="02010609060101010101" charset="-122"/>
              <a:ea typeface="楷体" panose="02010609060101010101" charset="-122"/>
              <a:cs typeface="楷体" panose="02010609060101010101" charset="-122"/>
            </a:endParaRPr>
          </a:p>
          <a:p>
            <a:pPr marL="0" indent="0">
              <a:buNone/>
            </a:pP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2</a:t>
            </a:r>
            <a:r>
              <a:rPr lang="zh-CN" altLang="en-US" sz="2400" dirty="0">
                <a:solidFill>
                  <a:srgbClr val="223DB0"/>
                </a:solidFill>
                <a:latin typeface="楷体" panose="02010609060101010101" charset="-122"/>
                <a:ea typeface="楷体" panose="02010609060101010101" charset="-122"/>
                <a:cs typeface="楷体" panose="02010609060101010101" charset="-122"/>
              </a:rPr>
              <a:t>）网络层（管）：</a:t>
            </a:r>
            <a:r>
              <a:rPr lang="zh-CN" altLang="en-US" sz="2400" dirty="0">
                <a:latin typeface="楷体" panose="02010609060101010101" charset="-122"/>
                <a:ea typeface="楷体" panose="02010609060101010101" charset="-122"/>
                <a:cs typeface="楷体" panose="02010609060101010101" charset="-122"/>
              </a:rPr>
              <a:t>是物联网的“神经中枢”“大脑”，负责信息传递和处理。</a:t>
            </a:r>
            <a:endParaRPr lang="zh-CN" altLang="en-US" sz="2400" dirty="0">
              <a:latin typeface="楷体" panose="02010609060101010101" charset="-122"/>
              <a:ea typeface="楷体" panose="02010609060101010101" charset="-122"/>
              <a:cs typeface="楷体" panose="02010609060101010101" charset="-122"/>
            </a:endParaRPr>
          </a:p>
          <a:p>
            <a:pPr marL="0" indent="0">
              <a:buNone/>
            </a:pPr>
            <a:r>
              <a:rPr lang="zh-CN" altLang="en-US" sz="2400" dirty="0">
                <a:solidFill>
                  <a:srgbClr val="223DB0"/>
                </a:solidFill>
                <a:latin typeface="楷体" panose="02010609060101010101" charset="-122"/>
                <a:ea typeface="楷体" panose="02010609060101010101" charset="-122"/>
                <a:cs typeface="楷体" panose="02010609060101010101" charset="-122"/>
              </a:rPr>
              <a:t>（</a:t>
            </a:r>
            <a:r>
              <a:rPr lang="en-US" altLang="zh-CN" sz="2400" dirty="0">
                <a:solidFill>
                  <a:srgbClr val="223DB0"/>
                </a:solidFill>
                <a:latin typeface="楷体" panose="02010609060101010101" charset="-122"/>
                <a:ea typeface="楷体" panose="02010609060101010101" charset="-122"/>
                <a:cs typeface="楷体" panose="02010609060101010101" charset="-122"/>
              </a:rPr>
              <a:t>3</a:t>
            </a:r>
            <a:r>
              <a:rPr lang="zh-CN" altLang="en-US" sz="2400" dirty="0">
                <a:solidFill>
                  <a:srgbClr val="223DB0"/>
                </a:solidFill>
                <a:latin typeface="楷体" panose="02010609060101010101" charset="-122"/>
                <a:ea typeface="楷体" panose="02010609060101010101" charset="-122"/>
                <a:cs typeface="楷体" panose="02010609060101010101" charset="-122"/>
              </a:rPr>
              <a:t>）平台层（云）：</a:t>
            </a:r>
            <a:r>
              <a:rPr lang="zh-CN" altLang="en-US" sz="2400" dirty="0">
                <a:latin typeface="楷体" panose="02010609060101010101" charset="-122"/>
                <a:ea typeface="楷体" panose="02010609060101010101" charset="-122"/>
                <a:cs typeface="楷体" panose="02010609060101010101" charset="-122"/>
              </a:rPr>
              <a:t>在这一层，物联网的“社会分工”与行业需求结合，实现广泛智能化。</a:t>
            </a:r>
            <a:endParaRPr lang="en-US" altLang="zh-CN" sz="2400" dirty="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5616" y="43684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物联网“云</a:t>
            </a:r>
            <a:r>
              <a:rPr lang="en-US" altLang="zh-CN" dirty="0"/>
              <a:t>-</a:t>
            </a:r>
            <a:r>
              <a:rPr lang="zh-CN" altLang="en-US" dirty="0"/>
              <a:t>管</a:t>
            </a:r>
            <a:r>
              <a:rPr lang="en-US" altLang="zh-CN" dirty="0"/>
              <a:t>-</a:t>
            </a:r>
            <a:r>
              <a:rPr lang="zh-CN" altLang="en-US" dirty="0"/>
              <a:t>端”体系架构</a:t>
            </a:r>
            <a:endParaRPr lang="zh-CN" altLang="en-US" dirty="0"/>
          </a:p>
        </p:txBody>
      </p:sp>
      <p:sp>
        <p:nvSpPr>
          <p:cNvPr id="3" name="内容占位符 2"/>
          <p:cNvSpPr>
            <a:spLocks noGrp="1"/>
          </p:cNvSpPr>
          <p:nvPr/>
        </p:nvSpPr>
        <p:spPr>
          <a:xfrm>
            <a:off x="1104265" y="1204595"/>
            <a:ext cx="9695815" cy="1485900"/>
          </a:xfrm>
          <a:prstGeom prst="rect">
            <a:avLst/>
          </a:prstGeom>
        </p:spPr>
        <p:txBody>
          <a:bodyPr vert="horz" lIns="91440" tIns="45720" rIns="91440" bIns="45720" rtlCol="0">
            <a:normAutofit fontScale="32500" lnSpcReduction="10000"/>
          </a:bodyPr>
          <a:lstStyle>
            <a:lvl1pPr marL="342900" indent="-342900" algn="just" defTabSz="914400" rtl="0" eaLnBrk="1" latinLnBrk="0" hangingPunct="1">
              <a:lnSpc>
                <a:spcPct val="150000"/>
              </a:lnSpc>
              <a:spcBef>
                <a:spcPct val="20000"/>
              </a:spcBef>
              <a:buClr>
                <a:srgbClr val="223DB0"/>
              </a:buClr>
              <a:buFont typeface="Wingdings" panose="05000000000000000000" pitchFamily="2" charset="2"/>
              <a:buChar char="l"/>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130000"/>
              </a:lnSpc>
              <a:spcBef>
                <a:spcPts val="0"/>
              </a:spcBef>
              <a:buNone/>
            </a:pPr>
            <a:r>
              <a:rPr lang="en-US" altLang="zh-CN" dirty="0"/>
              <a:t>  </a:t>
            </a:r>
            <a:r>
              <a:rPr lang="en-US" altLang="zh-CN" sz="4800" dirty="0"/>
              <a:t>    </a:t>
            </a:r>
            <a:r>
              <a:rPr lang="en-US" altLang="zh-CN" sz="4800" b="0" dirty="0"/>
              <a:t>   </a:t>
            </a:r>
            <a:r>
              <a:rPr lang="en-US" altLang="zh-CN" sz="4800" dirty="0"/>
              <a:t>  </a:t>
            </a:r>
            <a:r>
              <a:rPr lang="zh-CN" altLang="en-US" sz="9000" dirty="0">
                <a:latin typeface="楷体" panose="02010609060101010101" charset="-122"/>
                <a:ea typeface="楷体" panose="02010609060101010101" charset="-122"/>
              </a:rPr>
              <a:t>城市综合治理物联网应用架构体系示例如图所示，通过建立城市级物联网平台，多部门终端统一管理，汇聚城市数据，支撑高效决策，促进城市的实时监管、部门协同、高效决策和政企共赢。</a:t>
            </a:r>
            <a:endParaRPr lang="en-US" altLang="zh-CN" sz="9000" dirty="0">
              <a:latin typeface="楷体" panose="02010609060101010101" charset="-122"/>
              <a:ea typeface="楷体" panose="02010609060101010101" charset="-122"/>
            </a:endParaRPr>
          </a:p>
        </p:txBody>
      </p:sp>
      <p:sp>
        <p:nvSpPr>
          <p:cNvPr id="7" name="矩形 6"/>
          <p:cNvSpPr/>
          <p:nvPr/>
        </p:nvSpPr>
        <p:spPr>
          <a:xfrm>
            <a:off x="3460140" y="6227323"/>
            <a:ext cx="42976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Times New Roman" panose="02020603050405020304" pitchFamily="18" charset="0"/>
              </a:rPr>
              <a:t>面向城市综合治理的物联网应用架构体系</a:t>
            </a:r>
            <a:endParaRPr lang="zh-CN" altLang="en-US" dirty="0">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2198370" y="2752090"/>
            <a:ext cx="6945630" cy="3391535"/>
          </a:xfrm>
          <a:prstGeom prst="rect">
            <a:avLst/>
          </a:prstGeom>
        </p:spPr>
      </p:pic>
      <p:pic>
        <p:nvPicPr>
          <p:cNvPr id="6" name="图片 5"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774671" y="3802127"/>
            <a:ext cx="5976664"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物联网网络层</a:t>
            </a:r>
            <a:endParaRPr lang="zh-CN" altLang="en-US" sz="2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0" y="-5080"/>
            <a:ext cx="12192000" cy="6868160"/>
          </a:xfrm>
          <a:prstGeom prst="rect">
            <a:avLst/>
          </a:prstGeom>
        </p:spPr>
      </p:pic>
      <p:sp>
        <p:nvSpPr>
          <p:cNvPr id="6" name="TextBox 21"/>
          <p:cNvSpPr txBox="1"/>
          <p:nvPr/>
        </p:nvSpPr>
        <p:spPr>
          <a:xfrm>
            <a:off x="3145790" y="2924810"/>
            <a:ext cx="550227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3200" b="1" dirty="0">
                <a:solidFill>
                  <a:schemeClr val="bg1"/>
                </a:solidFill>
                <a:latin typeface="微软雅黑" panose="020B0503020204020204" pitchFamily="34" charset="-122"/>
                <a:ea typeface="微软雅黑" panose="020B0503020204020204" pitchFamily="34" charset="-122"/>
                <a:sym typeface="+mn-ea"/>
              </a:rPr>
              <a:t>物联网感知层</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1117600" y="1349078"/>
            <a:ext cx="8244000"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anose="020B0604020202020204" pitchFamily="34" charset="0"/>
              <a:buNone/>
              <a:defRPr sz="20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RFID</a:t>
            </a:r>
            <a:r>
              <a:rPr lang="zh-CN" altLang="en-US" dirty="0"/>
              <a:t>技术概述：</a:t>
            </a:r>
            <a:endParaRPr lang="en-US" altLang="zh-CN" dirty="0"/>
          </a:p>
        </p:txBody>
      </p:sp>
      <p:sp>
        <p:nvSpPr>
          <p:cNvPr id="5" name="内容占位符 4"/>
          <p:cNvSpPr>
            <a:spLocks noGrp="1"/>
          </p:cNvSpPr>
          <p:nvPr/>
        </p:nvSpPr>
        <p:spPr>
          <a:xfrm>
            <a:off x="1036320" y="2111375"/>
            <a:ext cx="9914255" cy="406527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buClr>
                <a:srgbClr val="223DB0"/>
              </a:buClr>
              <a:buFont typeface="Wingdings" panose="05000000000000000000" charset="0"/>
              <a:buChar char="Ø"/>
            </a:pPr>
            <a:r>
              <a:rPr lang="en-US" altLang="zh-CN" sz="2400" dirty="0">
                <a:latin typeface="楷体" panose="02010609060101010101" charset="-122"/>
                <a:ea typeface="楷体" panose="02010609060101010101" charset="-122"/>
                <a:cs typeface="楷体" panose="02010609060101010101" charset="-122"/>
              </a:rPr>
              <a:t>RFID</a:t>
            </a:r>
            <a:r>
              <a:rPr lang="zh-CN" altLang="en-US" sz="2400" dirty="0">
                <a:latin typeface="楷体" panose="02010609060101010101" charset="-122"/>
                <a:ea typeface="楷体" panose="02010609060101010101" charset="-122"/>
                <a:cs typeface="楷体" panose="02010609060101010101" charset="-122"/>
              </a:rPr>
              <a:t>俗称电子标签（</a:t>
            </a:r>
            <a:r>
              <a:rPr lang="en-US" altLang="zh-CN" sz="2400" dirty="0">
                <a:latin typeface="楷体" panose="02010609060101010101" charset="-122"/>
                <a:ea typeface="楷体" panose="02010609060101010101" charset="-122"/>
                <a:cs typeface="楷体" panose="02010609060101010101" charset="-122"/>
              </a:rPr>
              <a:t>E-Tag</a:t>
            </a:r>
            <a:r>
              <a:rPr lang="zh-CN" altLang="en-US" sz="2400" dirty="0">
                <a:latin typeface="楷体" panose="02010609060101010101" charset="-122"/>
                <a:ea typeface="楷体" panose="02010609060101010101" charset="-122"/>
                <a:cs typeface="楷体" panose="02010609060101010101" charset="-122"/>
              </a:rPr>
              <a:t>），是一种利用射频通信实现的非接触式自动识别技术。它通过射频信号自动识别目标对象并对其信息进行标识、登记、存储和管理，识别工作无须人工干预，可工作于各种恶劣环境。</a:t>
            </a:r>
            <a:endParaRPr lang="en-US" altLang="zh-CN" sz="2400" dirty="0">
              <a:latin typeface="楷体" panose="02010609060101010101" charset="-122"/>
              <a:ea typeface="楷体" panose="02010609060101010101" charset="-122"/>
              <a:cs typeface="楷体" panose="02010609060101010101" charset="-122"/>
            </a:endParaRPr>
          </a:p>
          <a:p>
            <a:pPr>
              <a:buClr>
                <a:srgbClr val="223DB0"/>
              </a:buClr>
              <a:buFont typeface="Wingdings" panose="05000000000000000000" charset="0"/>
              <a:buChar char="Ø"/>
            </a:pPr>
            <a:r>
              <a:rPr lang="zh-CN" altLang="en-US" sz="2400" dirty="0">
                <a:latin typeface="楷体" panose="02010609060101010101" charset="-122"/>
                <a:ea typeface="楷体" panose="02010609060101010101" charset="-122"/>
                <a:cs typeface="楷体" panose="02010609060101010101" charset="-122"/>
              </a:rPr>
              <a:t>目前，</a:t>
            </a:r>
            <a:r>
              <a:rPr lang="en-US" altLang="zh-CN" sz="2400" dirty="0">
                <a:latin typeface="楷体" panose="02010609060101010101" charset="-122"/>
                <a:ea typeface="楷体" panose="02010609060101010101" charset="-122"/>
                <a:cs typeface="楷体" panose="02010609060101010101" charset="-122"/>
              </a:rPr>
              <a:t>RFID</a:t>
            </a:r>
            <a:r>
              <a:rPr lang="zh-CN" altLang="en-US" sz="2400" dirty="0">
                <a:latin typeface="楷体" panose="02010609060101010101" charset="-122"/>
                <a:ea typeface="楷体" panose="02010609060101010101" charset="-122"/>
                <a:cs typeface="楷体" panose="02010609060101010101" charset="-122"/>
              </a:rPr>
              <a:t>技术已广泛应用于零售、物流、生产、交通等各个行业。</a:t>
            </a:r>
            <a:endParaRPr lang="zh-CN" altLang="en-US" sz="2400" dirty="0">
              <a:latin typeface="楷体" panose="02010609060101010101" charset="-122"/>
              <a:ea typeface="楷体" panose="02010609060101010101" charset="-122"/>
              <a:cs typeface="楷体" panose="02010609060101010101" charset="-122"/>
            </a:endParaRPr>
          </a:p>
        </p:txBody>
      </p:sp>
      <p:sp>
        <p:nvSpPr>
          <p:cNvPr id="2" name="标题 1"/>
          <p:cNvSpPr>
            <a:spLocks noGrp="1"/>
          </p:cNvSpPr>
          <p:nvPr/>
        </p:nvSpPr>
        <p:spPr>
          <a:xfrm>
            <a:off x="1115616" y="426890"/>
            <a:ext cx="7571184" cy="75600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物联网感知层</a:t>
            </a:r>
            <a:endParaRPr lang="zh-CN" altLang="en-US" dirty="0"/>
          </a:p>
        </p:txBody>
      </p:sp>
      <p:pic>
        <p:nvPicPr>
          <p:cNvPr id="6" name="图片 5"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737235" y="756623"/>
            <a:ext cx="8244000"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anose="020B0604020202020204" pitchFamily="34" charset="0"/>
              <a:buNone/>
              <a:defRPr sz="20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altLang="zh-CN" sz="2400" dirty="0">
                <a:latin typeface="楷体" panose="02010609060101010101" charset="-122"/>
                <a:ea typeface="楷体" panose="02010609060101010101" charset="-122"/>
                <a:cs typeface="楷体" panose="02010609060101010101" charset="-122"/>
              </a:rPr>
              <a:t>RFID</a:t>
            </a:r>
            <a:r>
              <a:rPr lang="zh-CN" altLang="en-US" sz="2400" dirty="0">
                <a:latin typeface="楷体" panose="02010609060101010101" charset="-122"/>
                <a:ea typeface="楷体" panose="02010609060101010101" charset="-122"/>
                <a:cs typeface="楷体" panose="02010609060101010101" charset="-122"/>
              </a:rPr>
              <a:t>系统的组成结构：</a:t>
            </a:r>
            <a:endParaRPr lang="en-US" altLang="zh-CN" sz="2400" dirty="0">
              <a:latin typeface="楷体" panose="02010609060101010101" charset="-122"/>
              <a:ea typeface="楷体" panose="02010609060101010101" charset="-122"/>
              <a:cs typeface="楷体" panose="02010609060101010101" charset="-122"/>
            </a:endParaRPr>
          </a:p>
        </p:txBody>
      </p:sp>
      <p:sp>
        <p:nvSpPr>
          <p:cNvPr id="5" name="内容占位符 4"/>
          <p:cNvSpPr>
            <a:spLocks noGrp="1"/>
          </p:cNvSpPr>
          <p:nvPr/>
        </p:nvSpPr>
        <p:spPr>
          <a:xfrm>
            <a:off x="879475" y="1468120"/>
            <a:ext cx="10269855" cy="406527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fontAlgn="auto">
              <a:lnSpc>
                <a:spcPct val="130000"/>
              </a:lnSpc>
              <a:spcBef>
                <a:spcPts val="0"/>
              </a:spcBef>
              <a:buClr>
                <a:srgbClr val="223DB0"/>
              </a:buClr>
              <a:buFont typeface="Wingdings" panose="05000000000000000000" pitchFamily="2" charset="2"/>
              <a:buNone/>
            </a:pPr>
            <a:r>
              <a:rPr lang="en-US" altLang="zh-CN" dirty="0"/>
              <a:t>     </a:t>
            </a:r>
            <a:r>
              <a:rPr lang="en-US" altLang="zh-CN" sz="2400" dirty="0">
                <a:latin typeface="楷体" panose="02010609060101010101" charset="-122"/>
                <a:ea typeface="楷体" panose="02010609060101010101" charset="-122"/>
                <a:cs typeface="楷体" panose="02010609060101010101" charset="-122"/>
              </a:rPr>
              <a:t> RFID</a:t>
            </a:r>
            <a:r>
              <a:rPr lang="zh-CN" altLang="en-US" sz="2400" dirty="0">
                <a:latin typeface="楷体" panose="02010609060101010101" charset="-122"/>
                <a:ea typeface="楷体" panose="02010609060101010101" charset="-122"/>
                <a:cs typeface="楷体" panose="02010609060101010101" charset="-122"/>
              </a:rPr>
              <a:t>系统一般由射频标签、读写器和应用系统</a:t>
            </a:r>
            <a:r>
              <a:rPr lang="en-US" altLang="zh-CN" sz="2400" dirty="0">
                <a:latin typeface="楷体" panose="02010609060101010101" charset="-122"/>
                <a:ea typeface="楷体" panose="02010609060101010101" charset="-122"/>
                <a:cs typeface="楷体" panose="02010609060101010101" charset="-122"/>
              </a:rPr>
              <a:t>3</a:t>
            </a:r>
            <a:r>
              <a:rPr lang="zh-CN" altLang="en-US" sz="2400" dirty="0">
                <a:latin typeface="楷体" panose="02010609060101010101" charset="-122"/>
                <a:ea typeface="楷体" panose="02010609060101010101" charset="-122"/>
                <a:cs typeface="楷体" panose="02010609060101010101" charset="-122"/>
              </a:rPr>
              <a:t>部分组成，其组成结构如图所示。其中，射频标签由天线和芯片组成，每个芯片都含有唯一的识别码，一般存储有约定的电子数据。</a:t>
            </a:r>
            <a:endParaRPr lang="zh-CN" altLang="en-US" sz="2400"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4475229" y="6174618"/>
            <a:ext cx="3241593" cy="369332"/>
          </a:xfrm>
          <a:prstGeom prst="rect">
            <a:avLst/>
          </a:prstGeom>
        </p:spPr>
        <p:txBody>
          <a:bodyPr wrap="none">
            <a:spAutoFit/>
          </a:bodyPr>
          <a:lstStyle/>
          <a:p>
            <a:pPr algn="ctr"/>
            <a:r>
              <a:rPr lang="en-US" altLang="zh-CN" kern="1000" dirty="0">
                <a:latin typeface="微软雅黑" panose="020B0503020204020204" pitchFamily="34" charset="-122"/>
                <a:ea typeface="微软雅黑" panose="020B0503020204020204" pitchFamily="34" charset="-122"/>
                <a:cs typeface="Times New Roman" panose="02020603050405020304" pitchFamily="18" charset="0"/>
              </a:rPr>
              <a:t>RFID</a:t>
            </a: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系统的组成结构示意框图</a:t>
            </a:r>
            <a:endParaRPr lang="zh-CN" altLang="en-US" dirty="0">
              <a:latin typeface="微软雅黑" panose="020B0503020204020204" pitchFamily="34" charset="-122"/>
              <a:ea typeface="微软雅黑" panose="020B0503020204020204" pitchFamily="34" charset="-122"/>
            </a:endParaRPr>
          </a:p>
        </p:txBody>
      </p:sp>
      <p:pic>
        <p:nvPicPr>
          <p:cNvPr id="4098" name="Picture 2" descr="020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92555" y="3243580"/>
            <a:ext cx="940625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146" name="文本框 2438145"/>
          <p:cNvSpPr txBox="1"/>
          <p:nvPr/>
        </p:nvSpPr>
        <p:spPr>
          <a:xfrm>
            <a:off x="1747838" y="968375"/>
            <a:ext cx="2926080" cy="460375"/>
          </a:xfrm>
          <a:prstGeom prst="rect">
            <a:avLst/>
          </a:prstGeom>
          <a:noFill/>
          <a:ln w="9525">
            <a:noFill/>
          </a:ln>
        </p:spPr>
        <p:txBody>
          <a:bodyPr wrap="none" anchor="t" anchorCtr="0">
            <a:spAutoFit/>
          </a:bodyPr>
          <a:lstStyle/>
          <a:p>
            <a:r>
              <a:rPr lang="zh-CN" altLang="en-US" sz="2400" dirty="0">
                <a:solidFill>
                  <a:schemeClr val="tx1"/>
                </a:solidFill>
                <a:latin typeface="楷体" panose="02010609060101010101" charset="-122"/>
                <a:ea typeface="楷体" panose="02010609060101010101" charset="-122"/>
              </a:rPr>
              <a:t>基本的网络拓扑结构</a:t>
            </a:r>
            <a:endParaRPr lang="zh-CN" altLang="en-US" sz="2400" dirty="0">
              <a:solidFill>
                <a:schemeClr val="tx1"/>
              </a:solidFill>
              <a:latin typeface="楷体" panose="02010609060101010101" charset="-122"/>
              <a:ea typeface="楷体" panose="02010609060101010101" charset="-122"/>
            </a:endParaRPr>
          </a:p>
        </p:txBody>
      </p:sp>
      <p:sp>
        <p:nvSpPr>
          <p:cNvPr id="2438148" name="椭圆 2438147"/>
          <p:cNvSpPr/>
          <p:nvPr/>
        </p:nvSpPr>
        <p:spPr>
          <a:xfrm>
            <a:off x="5491163" y="1314450"/>
            <a:ext cx="2239962" cy="2112963"/>
          </a:xfrm>
          <a:prstGeom prst="ellipse">
            <a:avLst/>
          </a:prstGeom>
          <a:noFill/>
          <a:ln w="38100" cap="flat" cmpd="sng">
            <a:solidFill>
              <a:schemeClr val="tx1"/>
            </a:solidFill>
            <a:prstDash val="solid"/>
            <a:headEnd type="none" w="med" len="med"/>
            <a:tailEnd type="none" w="med" len="med"/>
          </a:ln>
        </p:spPr>
        <p:txBody>
          <a:bodyPr/>
          <a:lstStyle/>
          <a:p>
            <a:endParaRPr lang="zh-CN" altLang="en-US"/>
          </a:p>
        </p:txBody>
      </p:sp>
      <p:pic>
        <p:nvPicPr>
          <p:cNvPr id="2438149" name="图片 2438148" descr="SNAG-024"/>
          <p:cNvPicPr>
            <a:picLocks noChangeAspect="1"/>
          </p:cNvPicPr>
          <p:nvPr/>
        </p:nvPicPr>
        <p:blipFill>
          <a:blip r:embed="rId1">
            <a:clrChange>
              <a:clrFrom>
                <a:srgbClr val="FFFFFF"/>
              </a:clrFrom>
              <a:clrTo>
                <a:srgbClr val="FFFFFF">
                  <a:alpha val="0"/>
                </a:srgbClr>
              </a:clrTo>
            </a:clrChange>
          </a:blip>
          <a:stretch>
            <a:fillRect/>
          </a:stretch>
        </p:blipFill>
        <p:spPr>
          <a:xfrm>
            <a:off x="6376988" y="1001713"/>
            <a:ext cx="690562" cy="712787"/>
          </a:xfrm>
          <a:prstGeom prst="rect">
            <a:avLst/>
          </a:prstGeom>
          <a:noFill/>
          <a:ln w="9525">
            <a:noFill/>
          </a:ln>
        </p:spPr>
      </p:pic>
      <p:pic>
        <p:nvPicPr>
          <p:cNvPr id="2438150" name="图片 2438149" descr="SNAG-024"/>
          <p:cNvPicPr>
            <a:picLocks noChangeAspect="1"/>
          </p:cNvPicPr>
          <p:nvPr/>
        </p:nvPicPr>
        <p:blipFill>
          <a:blip r:embed="rId1">
            <a:clrChange>
              <a:clrFrom>
                <a:srgbClr val="FFFFFF"/>
              </a:clrFrom>
              <a:clrTo>
                <a:srgbClr val="FFFFFF">
                  <a:alpha val="0"/>
                </a:srgbClr>
              </a:clrTo>
            </a:clrChange>
          </a:blip>
          <a:stretch>
            <a:fillRect/>
          </a:stretch>
        </p:blipFill>
        <p:spPr>
          <a:xfrm>
            <a:off x="7327900" y="1862138"/>
            <a:ext cx="690563" cy="712787"/>
          </a:xfrm>
          <a:prstGeom prst="rect">
            <a:avLst/>
          </a:prstGeom>
          <a:noFill/>
          <a:ln w="9525">
            <a:noFill/>
          </a:ln>
        </p:spPr>
      </p:pic>
      <p:pic>
        <p:nvPicPr>
          <p:cNvPr id="2438151" name="图片 2438150" descr="SNAG-024"/>
          <p:cNvPicPr>
            <a:picLocks noChangeAspect="1"/>
          </p:cNvPicPr>
          <p:nvPr/>
        </p:nvPicPr>
        <p:blipFill>
          <a:blip r:embed="rId1">
            <a:clrChange>
              <a:clrFrom>
                <a:srgbClr val="FFFFFF"/>
              </a:clrFrom>
              <a:clrTo>
                <a:srgbClr val="FFFFFF">
                  <a:alpha val="0"/>
                </a:srgbClr>
              </a:clrTo>
            </a:clrChange>
          </a:blip>
          <a:stretch>
            <a:fillRect/>
          </a:stretch>
        </p:blipFill>
        <p:spPr>
          <a:xfrm>
            <a:off x="6565900" y="2913063"/>
            <a:ext cx="690563" cy="712787"/>
          </a:xfrm>
          <a:prstGeom prst="rect">
            <a:avLst/>
          </a:prstGeom>
          <a:noFill/>
          <a:ln w="9525">
            <a:noFill/>
          </a:ln>
        </p:spPr>
      </p:pic>
      <p:pic>
        <p:nvPicPr>
          <p:cNvPr id="2438152" name="图片 2438151" descr="SNAG-024"/>
          <p:cNvPicPr>
            <a:picLocks noChangeAspect="1"/>
          </p:cNvPicPr>
          <p:nvPr/>
        </p:nvPicPr>
        <p:blipFill>
          <a:blip r:embed="rId1">
            <a:clrChange>
              <a:clrFrom>
                <a:srgbClr val="FFFFFF"/>
              </a:clrFrom>
              <a:clrTo>
                <a:srgbClr val="FFFFFF">
                  <a:alpha val="0"/>
                </a:srgbClr>
              </a:clrTo>
            </a:clrChange>
          </a:blip>
          <a:stretch>
            <a:fillRect/>
          </a:stretch>
        </p:blipFill>
        <p:spPr>
          <a:xfrm>
            <a:off x="5203825" y="2632075"/>
            <a:ext cx="690563" cy="712788"/>
          </a:xfrm>
          <a:prstGeom prst="rect">
            <a:avLst/>
          </a:prstGeom>
          <a:noFill/>
          <a:ln w="9525">
            <a:noFill/>
          </a:ln>
        </p:spPr>
      </p:pic>
      <p:pic>
        <p:nvPicPr>
          <p:cNvPr id="2438153" name="图片 2438152" descr="SNAG-024"/>
          <p:cNvPicPr>
            <a:picLocks noChangeAspect="1"/>
          </p:cNvPicPr>
          <p:nvPr/>
        </p:nvPicPr>
        <p:blipFill>
          <a:blip r:embed="rId1">
            <a:clrChange>
              <a:clrFrom>
                <a:srgbClr val="FFFFFF"/>
              </a:clrFrom>
              <a:clrTo>
                <a:srgbClr val="FFFFFF">
                  <a:alpha val="0"/>
                </a:srgbClr>
              </a:clrTo>
            </a:clrChange>
          </a:blip>
          <a:stretch>
            <a:fillRect/>
          </a:stretch>
        </p:blipFill>
        <p:spPr>
          <a:xfrm>
            <a:off x="5143500" y="1477963"/>
            <a:ext cx="690563" cy="712787"/>
          </a:xfrm>
          <a:prstGeom prst="rect">
            <a:avLst/>
          </a:prstGeom>
          <a:noFill/>
          <a:ln w="9525">
            <a:noFill/>
          </a:ln>
        </p:spPr>
      </p:pic>
      <p:sp>
        <p:nvSpPr>
          <p:cNvPr id="2438154" name="直接连接符 2438153"/>
          <p:cNvSpPr/>
          <p:nvPr/>
        </p:nvSpPr>
        <p:spPr>
          <a:xfrm>
            <a:off x="2411413" y="3878263"/>
            <a:ext cx="954087" cy="669925"/>
          </a:xfrm>
          <a:prstGeom prst="line">
            <a:avLst/>
          </a:prstGeom>
          <a:ln w="38100" cap="flat" cmpd="sng">
            <a:solidFill>
              <a:schemeClr val="tx1"/>
            </a:solidFill>
            <a:prstDash val="solid"/>
            <a:headEnd type="none" w="med" len="med"/>
            <a:tailEnd type="none" w="med" len="med"/>
          </a:ln>
        </p:spPr>
      </p:sp>
      <p:sp>
        <p:nvSpPr>
          <p:cNvPr id="2438155" name="直接连接符 2438154"/>
          <p:cNvSpPr/>
          <p:nvPr/>
        </p:nvSpPr>
        <p:spPr>
          <a:xfrm flipV="1">
            <a:off x="2401888" y="4521200"/>
            <a:ext cx="914400" cy="528638"/>
          </a:xfrm>
          <a:prstGeom prst="line">
            <a:avLst/>
          </a:prstGeom>
          <a:ln w="38100" cap="flat" cmpd="sng">
            <a:solidFill>
              <a:schemeClr val="tx1"/>
            </a:solidFill>
            <a:prstDash val="solid"/>
            <a:headEnd type="none" w="med" len="med"/>
            <a:tailEnd type="none" w="med" len="med"/>
          </a:ln>
        </p:spPr>
      </p:sp>
      <p:sp>
        <p:nvSpPr>
          <p:cNvPr id="2438156" name="直接连接符 2438155"/>
          <p:cNvSpPr/>
          <p:nvPr/>
        </p:nvSpPr>
        <p:spPr>
          <a:xfrm rot="-3549947" flipV="1">
            <a:off x="2947988" y="4764088"/>
            <a:ext cx="914400" cy="528637"/>
          </a:xfrm>
          <a:prstGeom prst="line">
            <a:avLst/>
          </a:prstGeom>
          <a:ln w="38100" cap="flat" cmpd="sng">
            <a:solidFill>
              <a:schemeClr val="tx1"/>
            </a:solidFill>
            <a:prstDash val="solid"/>
            <a:headEnd type="none" w="med" len="med"/>
            <a:tailEnd type="none" w="med" len="med"/>
          </a:ln>
        </p:spPr>
      </p:sp>
      <p:sp>
        <p:nvSpPr>
          <p:cNvPr id="2438157" name="直接连接符 2438156"/>
          <p:cNvSpPr/>
          <p:nvPr/>
        </p:nvSpPr>
        <p:spPr>
          <a:xfrm rot="2955083" flipV="1">
            <a:off x="3387725" y="4451350"/>
            <a:ext cx="914400" cy="528638"/>
          </a:xfrm>
          <a:prstGeom prst="line">
            <a:avLst/>
          </a:prstGeom>
          <a:ln w="38100" cap="flat" cmpd="sng">
            <a:solidFill>
              <a:schemeClr val="tx1"/>
            </a:solidFill>
            <a:prstDash val="solid"/>
            <a:headEnd type="none" w="med" len="med"/>
            <a:tailEnd type="none" w="med" len="med"/>
          </a:ln>
        </p:spPr>
      </p:sp>
      <p:sp>
        <p:nvSpPr>
          <p:cNvPr id="2438158" name="直接连接符 2438157"/>
          <p:cNvSpPr/>
          <p:nvPr/>
        </p:nvSpPr>
        <p:spPr>
          <a:xfrm rot="-701695" flipV="1">
            <a:off x="3335338" y="3908425"/>
            <a:ext cx="914400" cy="528638"/>
          </a:xfrm>
          <a:prstGeom prst="line">
            <a:avLst/>
          </a:prstGeom>
          <a:ln w="38100" cap="flat" cmpd="sng">
            <a:solidFill>
              <a:schemeClr val="tx1"/>
            </a:solidFill>
            <a:prstDash val="solid"/>
            <a:headEnd type="none" w="med" len="med"/>
            <a:tailEnd type="none" w="med" len="med"/>
          </a:ln>
        </p:spPr>
      </p:sp>
      <p:pic>
        <p:nvPicPr>
          <p:cNvPr id="2438159" name="图片 2438158" descr="SNAG-024"/>
          <p:cNvPicPr>
            <a:picLocks noChangeAspect="1"/>
          </p:cNvPicPr>
          <p:nvPr/>
        </p:nvPicPr>
        <p:blipFill>
          <a:blip r:embed="rId1">
            <a:clrChange>
              <a:clrFrom>
                <a:srgbClr val="FFFFFF"/>
              </a:clrFrom>
              <a:clrTo>
                <a:srgbClr val="FFFFFF">
                  <a:alpha val="0"/>
                </a:srgbClr>
              </a:clrTo>
            </a:clrChange>
          </a:blip>
          <a:stretch>
            <a:fillRect/>
          </a:stretch>
        </p:blipFill>
        <p:spPr>
          <a:xfrm>
            <a:off x="3925888" y="3149600"/>
            <a:ext cx="690562" cy="712788"/>
          </a:xfrm>
          <a:prstGeom prst="rect">
            <a:avLst/>
          </a:prstGeom>
          <a:noFill/>
          <a:ln w="9525">
            <a:noFill/>
          </a:ln>
        </p:spPr>
      </p:pic>
      <p:pic>
        <p:nvPicPr>
          <p:cNvPr id="2438160" name="图片 2438159" descr="SNAG-024"/>
          <p:cNvPicPr>
            <a:picLocks noChangeAspect="1"/>
          </p:cNvPicPr>
          <p:nvPr/>
        </p:nvPicPr>
        <p:blipFill>
          <a:blip r:embed="rId1">
            <a:clrChange>
              <a:clrFrom>
                <a:srgbClr val="FFFFFF"/>
              </a:clrFrom>
              <a:clrTo>
                <a:srgbClr val="FFFFFF">
                  <a:alpha val="0"/>
                </a:srgbClr>
              </a:clrTo>
            </a:clrChange>
          </a:blip>
          <a:stretch>
            <a:fillRect/>
          </a:stretch>
        </p:blipFill>
        <p:spPr>
          <a:xfrm>
            <a:off x="4141788" y="4471988"/>
            <a:ext cx="690562" cy="712787"/>
          </a:xfrm>
          <a:prstGeom prst="rect">
            <a:avLst/>
          </a:prstGeom>
          <a:noFill/>
          <a:ln w="9525">
            <a:noFill/>
          </a:ln>
        </p:spPr>
      </p:pic>
      <p:pic>
        <p:nvPicPr>
          <p:cNvPr id="2438161" name="图片 2438160" descr="SNAG-024"/>
          <p:cNvPicPr>
            <a:picLocks noChangeAspect="1"/>
          </p:cNvPicPr>
          <p:nvPr/>
        </p:nvPicPr>
        <p:blipFill>
          <a:blip r:embed="rId1">
            <a:clrChange>
              <a:clrFrom>
                <a:srgbClr val="FFFFFF"/>
              </a:clrFrom>
              <a:clrTo>
                <a:srgbClr val="FFFFFF">
                  <a:alpha val="0"/>
                </a:srgbClr>
              </a:clrTo>
            </a:clrChange>
          </a:blip>
          <a:stretch>
            <a:fillRect/>
          </a:stretch>
        </p:blipFill>
        <p:spPr>
          <a:xfrm>
            <a:off x="3024188" y="5445125"/>
            <a:ext cx="690562" cy="712788"/>
          </a:xfrm>
          <a:prstGeom prst="rect">
            <a:avLst/>
          </a:prstGeom>
          <a:noFill/>
          <a:ln w="9525">
            <a:noFill/>
          </a:ln>
        </p:spPr>
      </p:pic>
      <p:pic>
        <p:nvPicPr>
          <p:cNvPr id="2438162" name="图片 2438161" descr="SNAG-024"/>
          <p:cNvPicPr>
            <a:picLocks noChangeAspect="1"/>
          </p:cNvPicPr>
          <p:nvPr/>
        </p:nvPicPr>
        <p:blipFill>
          <a:blip r:embed="rId1">
            <a:clrChange>
              <a:clrFrom>
                <a:srgbClr val="FFFFFF"/>
              </a:clrFrom>
              <a:clrTo>
                <a:srgbClr val="FFFFFF">
                  <a:alpha val="0"/>
                </a:srgbClr>
              </a:clrTo>
            </a:clrChange>
          </a:blip>
          <a:stretch>
            <a:fillRect/>
          </a:stretch>
        </p:blipFill>
        <p:spPr>
          <a:xfrm>
            <a:off x="1778000" y="4618038"/>
            <a:ext cx="690563" cy="712787"/>
          </a:xfrm>
          <a:prstGeom prst="rect">
            <a:avLst/>
          </a:prstGeom>
          <a:noFill/>
          <a:ln w="9525">
            <a:noFill/>
          </a:ln>
        </p:spPr>
      </p:pic>
      <p:pic>
        <p:nvPicPr>
          <p:cNvPr id="2438163" name="图片 2438162" descr="SNAG-024"/>
          <p:cNvPicPr>
            <a:picLocks noChangeAspect="1"/>
          </p:cNvPicPr>
          <p:nvPr/>
        </p:nvPicPr>
        <p:blipFill>
          <a:blip r:embed="rId1">
            <a:clrChange>
              <a:clrFrom>
                <a:srgbClr val="FFFFFF"/>
              </a:clrFrom>
              <a:clrTo>
                <a:srgbClr val="FFFFFF">
                  <a:alpha val="0"/>
                </a:srgbClr>
              </a:clrTo>
            </a:clrChange>
          </a:blip>
          <a:stretch>
            <a:fillRect/>
          </a:stretch>
        </p:blipFill>
        <p:spPr>
          <a:xfrm>
            <a:off x="1919288" y="3343275"/>
            <a:ext cx="690562" cy="712788"/>
          </a:xfrm>
          <a:prstGeom prst="rect">
            <a:avLst/>
          </a:prstGeom>
          <a:noFill/>
          <a:ln w="9525">
            <a:noFill/>
          </a:ln>
        </p:spPr>
      </p:pic>
      <p:pic>
        <p:nvPicPr>
          <p:cNvPr id="2438164" name="图片 2438163" descr="SNAG-024"/>
          <p:cNvPicPr>
            <a:picLocks noChangeAspect="1"/>
          </p:cNvPicPr>
          <p:nvPr/>
        </p:nvPicPr>
        <p:blipFill>
          <a:blip r:embed="rId1">
            <a:clrChange>
              <a:clrFrom>
                <a:srgbClr val="FFFFFF"/>
              </a:clrFrom>
              <a:clrTo>
                <a:srgbClr val="FFFFFF">
                  <a:alpha val="0"/>
                </a:srgbClr>
              </a:clrTo>
            </a:clrChange>
          </a:blip>
          <a:stretch>
            <a:fillRect/>
          </a:stretch>
        </p:blipFill>
        <p:spPr>
          <a:xfrm>
            <a:off x="3036888" y="4137025"/>
            <a:ext cx="690562" cy="712788"/>
          </a:xfrm>
          <a:prstGeom prst="rect">
            <a:avLst/>
          </a:prstGeom>
          <a:noFill/>
          <a:ln w="9525">
            <a:noFill/>
          </a:ln>
        </p:spPr>
      </p:pic>
      <p:sp>
        <p:nvSpPr>
          <p:cNvPr id="2438165" name="文本框 2438164"/>
          <p:cNvSpPr txBox="1"/>
          <p:nvPr/>
        </p:nvSpPr>
        <p:spPr>
          <a:xfrm>
            <a:off x="5741353" y="3732213"/>
            <a:ext cx="1376680" cy="368300"/>
          </a:xfrm>
          <a:prstGeom prst="rect">
            <a:avLst/>
          </a:prstGeom>
          <a:noFill/>
          <a:ln w="9525">
            <a:noFill/>
          </a:ln>
        </p:spPr>
        <p:txBody>
          <a:bodyPr wrap="none" anchor="t" anchorCtr="0">
            <a:spAutoFit/>
          </a:bodyPr>
          <a:lstStyle/>
          <a:p>
            <a:r>
              <a:rPr lang="en-US" altLang="zh-CN">
                <a:solidFill>
                  <a:schemeClr val="tx1"/>
                </a:solidFill>
                <a:latin typeface="Arial" panose="020B0604020202020204" pitchFamily="34" charset="0"/>
                <a:ea typeface="宋体" panose="02010600030101010101" pitchFamily="2" charset="-122"/>
              </a:rPr>
              <a:t>(a)</a:t>
            </a:r>
            <a:r>
              <a:rPr lang="zh-CN" altLang="en-US" dirty="0">
                <a:solidFill>
                  <a:schemeClr val="tx1"/>
                </a:solidFill>
                <a:latin typeface="Arial" panose="020B0604020202020204" pitchFamily="34" charset="0"/>
                <a:ea typeface="宋体" panose="02010600030101010101" pitchFamily="2" charset="-122"/>
              </a:rPr>
              <a:t>环形网络</a:t>
            </a:r>
            <a:endParaRPr lang="zh-CN" altLang="en-US" dirty="0">
              <a:solidFill>
                <a:schemeClr val="tx1"/>
              </a:solidFill>
              <a:latin typeface="Arial" panose="020B0604020202020204" pitchFamily="34" charset="0"/>
              <a:ea typeface="宋体" panose="02010600030101010101" pitchFamily="2" charset="-122"/>
            </a:endParaRPr>
          </a:p>
        </p:txBody>
      </p:sp>
      <p:sp>
        <p:nvSpPr>
          <p:cNvPr id="2438166" name="文本框 2438165"/>
          <p:cNvSpPr txBox="1"/>
          <p:nvPr/>
        </p:nvSpPr>
        <p:spPr>
          <a:xfrm>
            <a:off x="2813050" y="6237288"/>
            <a:ext cx="1376680" cy="368300"/>
          </a:xfrm>
          <a:prstGeom prst="rect">
            <a:avLst/>
          </a:prstGeom>
          <a:noFill/>
          <a:ln w="9525">
            <a:noFill/>
          </a:ln>
        </p:spPr>
        <p:txBody>
          <a:bodyPr wrap="none" anchor="t" anchorCtr="0">
            <a:spAutoFit/>
          </a:bodyPr>
          <a:lstStyle/>
          <a:p>
            <a:r>
              <a:rPr lang="en-US" altLang="zh-CN">
                <a:solidFill>
                  <a:schemeClr val="tx1"/>
                </a:solidFill>
                <a:latin typeface="Arial" panose="020B0604020202020204" pitchFamily="34" charset="0"/>
                <a:ea typeface="宋体" panose="02010600030101010101" pitchFamily="2" charset="-122"/>
              </a:rPr>
              <a:t>(b)</a:t>
            </a:r>
            <a:r>
              <a:rPr lang="zh-CN" altLang="en-US" dirty="0">
                <a:solidFill>
                  <a:schemeClr val="tx1"/>
                </a:solidFill>
                <a:latin typeface="Arial" panose="020B0604020202020204" pitchFamily="34" charset="0"/>
                <a:ea typeface="宋体" panose="02010600030101010101" pitchFamily="2" charset="-122"/>
              </a:rPr>
              <a:t>星形网络</a:t>
            </a:r>
            <a:endParaRPr lang="zh-CN" altLang="en-US" dirty="0">
              <a:solidFill>
                <a:schemeClr val="tx1"/>
              </a:solidFill>
              <a:latin typeface="Arial" panose="020B0604020202020204" pitchFamily="34" charset="0"/>
              <a:ea typeface="宋体" panose="02010600030101010101" pitchFamily="2" charset="-122"/>
            </a:endParaRPr>
          </a:p>
        </p:txBody>
      </p:sp>
      <p:sp>
        <p:nvSpPr>
          <p:cNvPr id="2438167" name="直接连接符 2438166"/>
          <p:cNvSpPr/>
          <p:nvPr/>
        </p:nvSpPr>
        <p:spPr>
          <a:xfrm flipH="1">
            <a:off x="8415338" y="3863975"/>
            <a:ext cx="0" cy="874713"/>
          </a:xfrm>
          <a:prstGeom prst="line">
            <a:avLst/>
          </a:prstGeom>
          <a:ln w="38100" cap="flat" cmpd="sng">
            <a:solidFill>
              <a:schemeClr val="tx1"/>
            </a:solidFill>
            <a:prstDash val="solid"/>
            <a:headEnd type="none" w="med" len="med"/>
            <a:tailEnd type="none" w="med" len="med"/>
          </a:ln>
        </p:spPr>
      </p:sp>
      <p:sp>
        <p:nvSpPr>
          <p:cNvPr id="2438168" name="文本框 2438167"/>
          <p:cNvSpPr txBox="1"/>
          <p:nvPr/>
        </p:nvSpPr>
        <p:spPr>
          <a:xfrm>
            <a:off x="8429625" y="6248400"/>
            <a:ext cx="1592580" cy="368300"/>
          </a:xfrm>
          <a:prstGeom prst="rect">
            <a:avLst/>
          </a:prstGeom>
          <a:noFill/>
          <a:ln w="9525">
            <a:noFill/>
          </a:ln>
        </p:spPr>
        <p:txBody>
          <a:bodyPr wrap="none" anchor="t" anchorCtr="0">
            <a:spAutoFit/>
          </a:bodyPr>
          <a:lstStyle/>
          <a:p>
            <a:r>
              <a:rPr lang="en-US" altLang="zh-CN">
                <a:solidFill>
                  <a:schemeClr val="tx1"/>
                </a:solidFill>
                <a:latin typeface="Arial" panose="020B0604020202020204" pitchFamily="34" charset="0"/>
                <a:ea typeface="宋体" panose="02010600030101010101" pitchFamily="2" charset="-122"/>
              </a:rPr>
              <a:t>(c)</a:t>
            </a:r>
            <a:r>
              <a:rPr lang="zh-CN" altLang="en-US" dirty="0">
                <a:solidFill>
                  <a:schemeClr val="tx1"/>
                </a:solidFill>
                <a:latin typeface="Arial" panose="020B0604020202020204" pitchFamily="34" charset="0"/>
                <a:ea typeface="宋体" panose="02010600030101010101" pitchFamily="2" charset="-122"/>
              </a:rPr>
              <a:t>总线形网络</a:t>
            </a:r>
            <a:endParaRPr lang="zh-CN" altLang="en-US" dirty="0">
              <a:solidFill>
                <a:schemeClr val="tx1"/>
              </a:solidFill>
              <a:latin typeface="Arial" panose="020B0604020202020204" pitchFamily="34" charset="0"/>
              <a:ea typeface="宋体" panose="02010600030101010101" pitchFamily="2" charset="-122"/>
            </a:endParaRPr>
          </a:p>
        </p:txBody>
      </p:sp>
      <p:sp>
        <p:nvSpPr>
          <p:cNvPr id="2438169" name="直接连接符 2438168"/>
          <p:cNvSpPr/>
          <p:nvPr/>
        </p:nvSpPr>
        <p:spPr>
          <a:xfrm>
            <a:off x="7527925" y="4772025"/>
            <a:ext cx="2974975" cy="0"/>
          </a:xfrm>
          <a:prstGeom prst="line">
            <a:avLst/>
          </a:prstGeom>
          <a:ln w="76200" cap="flat" cmpd="sng">
            <a:solidFill>
              <a:schemeClr val="tx1"/>
            </a:solidFill>
            <a:prstDash val="solid"/>
            <a:headEnd type="none" w="med" len="med"/>
            <a:tailEnd type="none" w="med" len="med"/>
          </a:ln>
        </p:spPr>
      </p:sp>
      <p:sp>
        <p:nvSpPr>
          <p:cNvPr id="2438170" name="直接连接符 2438169"/>
          <p:cNvSpPr/>
          <p:nvPr/>
        </p:nvSpPr>
        <p:spPr>
          <a:xfrm flipH="1">
            <a:off x="9621838" y="3902075"/>
            <a:ext cx="0" cy="874713"/>
          </a:xfrm>
          <a:prstGeom prst="line">
            <a:avLst/>
          </a:prstGeom>
          <a:ln w="38100" cap="flat" cmpd="sng">
            <a:solidFill>
              <a:schemeClr val="tx1"/>
            </a:solidFill>
            <a:prstDash val="solid"/>
            <a:headEnd type="none" w="med" len="med"/>
            <a:tailEnd type="none" w="med" len="med"/>
          </a:ln>
        </p:spPr>
      </p:sp>
      <p:sp>
        <p:nvSpPr>
          <p:cNvPr id="2438171" name="直接连接符 2438170"/>
          <p:cNvSpPr/>
          <p:nvPr/>
        </p:nvSpPr>
        <p:spPr>
          <a:xfrm flipH="1">
            <a:off x="9023350" y="4740275"/>
            <a:ext cx="0" cy="874713"/>
          </a:xfrm>
          <a:prstGeom prst="line">
            <a:avLst/>
          </a:prstGeom>
          <a:ln w="38100" cap="flat" cmpd="sng">
            <a:solidFill>
              <a:schemeClr val="tx1"/>
            </a:solidFill>
            <a:prstDash val="solid"/>
            <a:headEnd type="none" w="med" len="med"/>
            <a:tailEnd type="none" w="med" len="med"/>
          </a:ln>
        </p:spPr>
      </p:sp>
      <p:sp>
        <p:nvSpPr>
          <p:cNvPr id="2438172" name="直接连接符 2438171"/>
          <p:cNvSpPr/>
          <p:nvPr/>
        </p:nvSpPr>
        <p:spPr>
          <a:xfrm flipH="1">
            <a:off x="7875588" y="4762500"/>
            <a:ext cx="0" cy="874713"/>
          </a:xfrm>
          <a:prstGeom prst="line">
            <a:avLst/>
          </a:prstGeom>
          <a:ln w="38100" cap="flat" cmpd="sng">
            <a:solidFill>
              <a:schemeClr val="tx1"/>
            </a:solidFill>
            <a:prstDash val="solid"/>
            <a:headEnd type="none" w="med" len="med"/>
            <a:tailEnd type="none" w="med" len="med"/>
          </a:ln>
        </p:spPr>
      </p:sp>
      <p:sp>
        <p:nvSpPr>
          <p:cNvPr id="2438173" name="直接连接符 2438172"/>
          <p:cNvSpPr/>
          <p:nvPr/>
        </p:nvSpPr>
        <p:spPr>
          <a:xfrm flipH="1">
            <a:off x="10171113" y="4797425"/>
            <a:ext cx="0" cy="874713"/>
          </a:xfrm>
          <a:prstGeom prst="line">
            <a:avLst/>
          </a:prstGeom>
          <a:ln w="38100" cap="flat" cmpd="sng">
            <a:solidFill>
              <a:schemeClr val="tx1"/>
            </a:solidFill>
            <a:prstDash val="solid"/>
            <a:headEnd type="none" w="med" len="med"/>
            <a:tailEnd type="none" w="med" len="med"/>
          </a:ln>
        </p:spPr>
      </p:sp>
      <p:pic>
        <p:nvPicPr>
          <p:cNvPr id="2438174" name="图片 2438173" descr="SNAG-024"/>
          <p:cNvPicPr>
            <a:picLocks noChangeAspect="1"/>
          </p:cNvPicPr>
          <p:nvPr/>
        </p:nvPicPr>
        <p:blipFill>
          <a:blip r:embed="rId1">
            <a:clrChange>
              <a:clrFrom>
                <a:srgbClr val="FFFFFF"/>
              </a:clrFrom>
              <a:clrTo>
                <a:srgbClr val="FFFFFF">
                  <a:alpha val="0"/>
                </a:srgbClr>
              </a:clrTo>
            </a:clrChange>
          </a:blip>
          <a:stretch>
            <a:fillRect/>
          </a:stretch>
        </p:blipFill>
        <p:spPr>
          <a:xfrm>
            <a:off x="9264650" y="3373438"/>
            <a:ext cx="690563" cy="712787"/>
          </a:xfrm>
          <a:prstGeom prst="rect">
            <a:avLst/>
          </a:prstGeom>
          <a:noFill/>
          <a:ln w="9525">
            <a:noFill/>
          </a:ln>
        </p:spPr>
      </p:pic>
      <p:pic>
        <p:nvPicPr>
          <p:cNvPr id="2438175" name="图片 2438174" descr="SNAG-024"/>
          <p:cNvPicPr>
            <a:picLocks noChangeAspect="1"/>
          </p:cNvPicPr>
          <p:nvPr/>
        </p:nvPicPr>
        <p:blipFill>
          <a:blip r:embed="rId1">
            <a:clrChange>
              <a:clrFrom>
                <a:srgbClr val="FFFFFF"/>
              </a:clrFrom>
              <a:clrTo>
                <a:srgbClr val="FFFFFF">
                  <a:alpha val="0"/>
                </a:srgbClr>
              </a:clrTo>
            </a:clrChange>
          </a:blip>
          <a:stretch>
            <a:fillRect/>
          </a:stretch>
        </p:blipFill>
        <p:spPr>
          <a:xfrm>
            <a:off x="9832975" y="5478463"/>
            <a:ext cx="690563" cy="712787"/>
          </a:xfrm>
          <a:prstGeom prst="rect">
            <a:avLst/>
          </a:prstGeom>
          <a:noFill/>
          <a:ln w="9525">
            <a:noFill/>
          </a:ln>
        </p:spPr>
      </p:pic>
      <p:pic>
        <p:nvPicPr>
          <p:cNvPr id="2438176" name="图片 2438175" descr="SNAG-024"/>
          <p:cNvPicPr>
            <a:picLocks noChangeAspect="1"/>
          </p:cNvPicPr>
          <p:nvPr/>
        </p:nvPicPr>
        <p:blipFill>
          <a:blip r:embed="rId1">
            <a:clrChange>
              <a:clrFrom>
                <a:srgbClr val="FFFFFF"/>
              </a:clrFrom>
              <a:clrTo>
                <a:srgbClr val="FFFFFF">
                  <a:alpha val="0"/>
                </a:srgbClr>
              </a:clrTo>
            </a:clrChange>
          </a:blip>
          <a:stretch>
            <a:fillRect/>
          </a:stretch>
        </p:blipFill>
        <p:spPr>
          <a:xfrm>
            <a:off x="8666163" y="5478463"/>
            <a:ext cx="690562" cy="712787"/>
          </a:xfrm>
          <a:prstGeom prst="rect">
            <a:avLst/>
          </a:prstGeom>
          <a:noFill/>
          <a:ln w="9525">
            <a:noFill/>
          </a:ln>
        </p:spPr>
      </p:pic>
      <p:pic>
        <p:nvPicPr>
          <p:cNvPr id="2438177" name="图片 2438176" descr="SNAG-024"/>
          <p:cNvPicPr>
            <a:picLocks noChangeAspect="1"/>
          </p:cNvPicPr>
          <p:nvPr/>
        </p:nvPicPr>
        <p:blipFill>
          <a:blip r:embed="rId1">
            <a:clrChange>
              <a:clrFrom>
                <a:srgbClr val="FFFFFF"/>
              </a:clrFrom>
              <a:clrTo>
                <a:srgbClr val="FFFFFF">
                  <a:alpha val="0"/>
                </a:srgbClr>
              </a:clrTo>
            </a:clrChange>
          </a:blip>
          <a:stretch>
            <a:fillRect/>
          </a:stretch>
        </p:blipFill>
        <p:spPr>
          <a:xfrm>
            <a:off x="7500938" y="5478463"/>
            <a:ext cx="690562" cy="712787"/>
          </a:xfrm>
          <a:prstGeom prst="rect">
            <a:avLst/>
          </a:prstGeom>
          <a:noFill/>
          <a:ln w="9525">
            <a:noFill/>
          </a:ln>
        </p:spPr>
      </p:pic>
      <p:pic>
        <p:nvPicPr>
          <p:cNvPr id="2438178" name="图片 2438177" descr="SNAG-024"/>
          <p:cNvPicPr>
            <a:picLocks noChangeAspect="1"/>
          </p:cNvPicPr>
          <p:nvPr/>
        </p:nvPicPr>
        <p:blipFill>
          <a:blip r:embed="rId1">
            <a:clrChange>
              <a:clrFrom>
                <a:srgbClr val="FFFFFF"/>
              </a:clrFrom>
              <a:clrTo>
                <a:srgbClr val="FFFFFF">
                  <a:alpha val="0"/>
                </a:srgbClr>
              </a:clrTo>
            </a:clrChange>
          </a:blip>
          <a:stretch>
            <a:fillRect/>
          </a:stretch>
        </p:blipFill>
        <p:spPr>
          <a:xfrm>
            <a:off x="7948613" y="3373438"/>
            <a:ext cx="690562" cy="712787"/>
          </a:xfrm>
          <a:prstGeom prst="rect">
            <a:avLst/>
          </a:prstGeom>
          <a:noFill/>
          <a:ln w="9525">
            <a:noFill/>
          </a:ln>
        </p:spPr>
      </p:pic>
      <p:sp>
        <p:nvSpPr>
          <p:cNvPr id="2438179" name="文本框 2438178"/>
          <p:cNvSpPr txBox="1"/>
          <p:nvPr/>
        </p:nvSpPr>
        <p:spPr>
          <a:xfrm>
            <a:off x="1783715" y="1463675"/>
            <a:ext cx="2854960" cy="368300"/>
          </a:xfrm>
          <a:prstGeom prst="rect">
            <a:avLst/>
          </a:prstGeom>
          <a:solidFill>
            <a:schemeClr val="tx1"/>
          </a:solidFill>
          <a:ln w="9525">
            <a:noFill/>
          </a:ln>
        </p:spPr>
        <p:txBody>
          <a:bodyPr wrap="square">
            <a:spAutoFit/>
          </a:bodyPr>
          <a:lstStyle/>
          <a:p>
            <a:r>
              <a:rPr lang="zh-CN" altLang="en-US" dirty="0">
                <a:solidFill>
                  <a:schemeClr val="bg1"/>
                </a:solidFill>
                <a:latin typeface="Arial" panose="020B0604020202020204" pitchFamily="34" charset="0"/>
                <a:ea typeface="宋体" panose="02010600030101010101" pitchFamily="2" charset="-122"/>
              </a:rPr>
              <a:t>不同的连接，不同的协议</a:t>
            </a:r>
            <a:endParaRPr lang="en-US" altLang="zh-CN">
              <a:solidFill>
                <a:schemeClr val="bg1"/>
              </a:solidFill>
              <a:latin typeface="Arial" panose="020B0604020202020204" pitchFamily="34" charset="0"/>
              <a:ea typeface="宋体" panose="02010600030101010101" pitchFamily="2" charset="-122"/>
            </a:endParaRPr>
          </a:p>
        </p:txBody>
      </p:sp>
      <p:sp>
        <p:nvSpPr>
          <p:cNvPr id="2438180" name="文本框 2438179"/>
          <p:cNvSpPr txBox="1"/>
          <p:nvPr/>
        </p:nvSpPr>
        <p:spPr>
          <a:xfrm>
            <a:off x="9140825" y="2228850"/>
            <a:ext cx="309880" cy="368300"/>
          </a:xfrm>
          <a:prstGeom prst="rect">
            <a:avLst/>
          </a:prstGeom>
          <a:noFill/>
          <a:ln w="9525">
            <a:noFill/>
          </a:ln>
        </p:spPr>
        <p:txBody>
          <a:bodyPr wrap="none" anchor="t" anchorCtr="0">
            <a:spAutoFit/>
          </a:bodyPr>
          <a:lstStyle/>
          <a:p>
            <a:endParaRPr lang="zh-CN" altLang="en-US" dirty="0">
              <a:latin typeface="Arial" panose="020B0604020202020204" pitchFamily="34" charset="0"/>
              <a:ea typeface="宋体" panose="02010600030101010101" pitchFamily="2" charset="-122"/>
            </a:endParaRPr>
          </a:p>
        </p:txBody>
      </p:sp>
      <p:sp>
        <p:nvSpPr>
          <p:cNvPr id="2438181" name="文本框 2438180"/>
          <p:cNvSpPr txBox="1"/>
          <p:nvPr/>
        </p:nvSpPr>
        <p:spPr>
          <a:xfrm>
            <a:off x="4073525" y="6350000"/>
            <a:ext cx="3563938" cy="368300"/>
          </a:xfrm>
          <a:prstGeom prst="rect">
            <a:avLst/>
          </a:prstGeom>
          <a:solidFill>
            <a:schemeClr val="tx1"/>
          </a:solidFill>
          <a:ln w="9525">
            <a:noFill/>
          </a:ln>
        </p:spPr>
        <p:txBody>
          <a:bodyPr>
            <a:spAutoFit/>
          </a:bodyPr>
          <a:lstStyle/>
          <a:p>
            <a:r>
              <a:rPr lang="zh-CN" altLang="en-US" dirty="0">
                <a:solidFill>
                  <a:schemeClr val="bg1"/>
                </a:solidFill>
                <a:latin typeface="Arial" panose="020B0604020202020204" pitchFamily="34" charset="0"/>
                <a:ea typeface="宋体" panose="02010600030101010101" pitchFamily="2" charset="-122"/>
              </a:rPr>
              <a:t>不同的结构，不同的问题</a:t>
            </a:r>
            <a:endParaRPr lang="zh-CN" altLang="en-US" dirty="0">
              <a:solidFill>
                <a:schemeClr val="bg1"/>
              </a:solidFill>
              <a:latin typeface="Arial" panose="020B0604020202020204" pitchFamily="34" charset="0"/>
              <a:ea typeface="宋体" panose="02010600030101010101" pitchFamily="2" charset="-122"/>
            </a:endParaRPr>
          </a:p>
        </p:txBody>
      </p:sp>
      <p:pic>
        <p:nvPicPr>
          <p:cNvPr id="37" name="图片 3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931545" y="515958"/>
            <a:ext cx="8244000"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anose="020B0604020202020204" pitchFamily="34" charset="0"/>
              <a:buNone/>
              <a:defRPr sz="20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RFID</a:t>
            </a:r>
            <a:r>
              <a:rPr lang="zh-CN" altLang="en-US" dirty="0"/>
              <a:t>系统的工作原理：</a:t>
            </a:r>
            <a:endParaRPr lang="en-US" altLang="zh-CN" dirty="0"/>
          </a:p>
        </p:txBody>
      </p:sp>
      <p:sp>
        <p:nvSpPr>
          <p:cNvPr id="5" name="内容占位符 4"/>
          <p:cNvSpPr>
            <a:spLocks noGrp="1"/>
          </p:cNvSpPr>
          <p:nvPr/>
        </p:nvSpPr>
        <p:spPr>
          <a:xfrm>
            <a:off x="931545" y="1155700"/>
            <a:ext cx="10624820" cy="1053465"/>
          </a:xfrm>
          <a:prstGeom prst="rect">
            <a:avLst/>
          </a:prstGeom>
        </p:spPr>
        <p:txBody>
          <a:bodyPr vert="horz" lIns="91440" tIns="45720" rIns="91440" bIns="45720" rtlCol="0">
            <a:normAutofit fontScale="25000" lnSpcReduction="20000"/>
          </a:bodyPr>
          <a:lstStyle>
            <a:lvl1pPr marL="342900" indent="-3429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fontAlgn="auto">
              <a:lnSpc>
                <a:spcPct val="130000"/>
              </a:lnSpc>
              <a:spcBef>
                <a:spcPts val="0"/>
              </a:spcBef>
              <a:buClr>
                <a:srgbClr val="223DB0"/>
              </a:buClr>
              <a:buFont typeface="Wingdings" panose="05000000000000000000" charset="0"/>
              <a:buChar char="Ø"/>
            </a:pPr>
            <a:r>
              <a:rPr lang="zh-CN" altLang="en-US" sz="8000" dirty="0">
                <a:latin typeface="楷体" panose="02010609060101010101" charset="-122"/>
                <a:ea typeface="楷体" panose="02010609060101010101" charset="-122"/>
                <a:cs typeface="楷体" panose="02010609060101010101" charset="-122"/>
              </a:rPr>
              <a:t>根据</a:t>
            </a:r>
            <a:r>
              <a:rPr lang="en-US" altLang="zh-CN" sz="8000" dirty="0">
                <a:latin typeface="楷体" panose="02010609060101010101" charset="-122"/>
                <a:ea typeface="楷体" panose="02010609060101010101" charset="-122"/>
                <a:cs typeface="楷体" panose="02010609060101010101" charset="-122"/>
              </a:rPr>
              <a:t>RFID</a:t>
            </a:r>
            <a:r>
              <a:rPr lang="zh-CN" altLang="en-US" sz="8000" dirty="0">
                <a:latin typeface="楷体" panose="02010609060101010101" charset="-122"/>
                <a:ea typeface="楷体" panose="02010609060101010101" charset="-122"/>
                <a:cs typeface="楷体" panose="02010609060101010101" charset="-122"/>
              </a:rPr>
              <a:t>读写器及射频标签之间的通信及能量感应方式，</a:t>
            </a:r>
            <a:r>
              <a:rPr lang="en-US" altLang="zh-CN" sz="8000" dirty="0">
                <a:latin typeface="楷体" panose="02010609060101010101" charset="-122"/>
                <a:ea typeface="楷体" panose="02010609060101010101" charset="-122"/>
                <a:cs typeface="楷体" panose="02010609060101010101" charset="-122"/>
              </a:rPr>
              <a:t>RFID</a:t>
            </a:r>
            <a:r>
              <a:rPr lang="zh-CN" altLang="en-US" sz="8000" dirty="0">
                <a:latin typeface="楷体" panose="02010609060101010101" charset="-122"/>
                <a:ea typeface="楷体" panose="02010609060101010101" charset="-122"/>
                <a:cs typeface="楷体" panose="02010609060101010101" charset="-122"/>
              </a:rPr>
              <a:t>可分为电感耦合及电磁反向散射耦合两种，如图所示。一般低频的</a:t>
            </a:r>
            <a:r>
              <a:rPr lang="en-US" altLang="zh-CN" sz="8000" dirty="0">
                <a:latin typeface="楷体" panose="02010609060101010101" charset="-122"/>
                <a:ea typeface="楷体" panose="02010609060101010101" charset="-122"/>
                <a:cs typeface="楷体" panose="02010609060101010101" charset="-122"/>
              </a:rPr>
              <a:t>RFID</a:t>
            </a:r>
            <a:r>
              <a:rPr lang="zh-CN" altLang="en-US" sz="8000" dirty="0">
                <a:latin typeface="楷体" panose="02010609060101010101" charset="-122"/>
                <a:ea typeface="楷体" panose="02010609060101010101" charset="-122"/>
                <a:cs typeface="楷体" panose="02010609060101010101" charset="-122"/>
              </a:rPr>
              <a:t>大多采用电感耦合，高频</a:t>
            </a:r>
            <a:r>
              <a:rPr lang="en-US" altLang="zh-CN" sz="8000" dirty="0">
                <a:latin typeface="楷体" panose="02010609060101010101" charset="-122"/>
                <a:ea typeface="楷体" panose="02010609060101010101" charset="-122"/>
                <a:cs typeface="楷体" panose="02010609060101010101" charset="-122"/>
              </a:rPr>
              <a:t>RFID</a:t>
            </a:r>
            <a:r>
              <a:rPr lang="zh-CN" altLang="en-US" sz="8000" dirty="0">
                <a:latin typeface="楷体" panose="02010609060101010101" charset="-122"/>
                <a:ea typeface="楷体" panose="02010609060101010101" charset="-122"/>
                <a:cs typeface="楷体" panose="02010609060101010101" charset="-122"/>
              </a:rPr>
              <a:t>大多采用电磁反向散射耦合</a:t>
            </a:r>
            <a:r>
              <a:rPr lang="zh-CN" altLang="en-US" sz="8000" dirty="0"/>
              <a:t>。</a:t>
            </a:r>
            <a:endParaRPr lang="zh-CN" altLang="en-US" sz="8000" dirty="0"/>
          </a:p>
        </p:txBody>
      </p:sp>
      <p:sp>
        <p:nvSpPr>
          <p:cNvPr id="6" name="矩形 5"/>
          <p:cNvSpPr/>
          <p:nvPr/>
        </p:nvSpPr>
        <p:spPr>
          <a:xfrm>
            <a:off x="1698682" y="6303523"/>
            <a:ext cx="3703258" cy="369332"/>
          </a:xfrm>
          <a:prstGeom prst="rect">
            <a:avLst/>
          </a:prstGeom>
        </p:spPr>
        <p:txBody>
          <a:bodyPr wrap="none">
            <a:spAutoFit/>
          </a:bodyPr>
          <a:lstStyle/>
          <a:p>
            <a:pPr algn="ctr"/>
            <a:r>
              <a:rPr lang="en-US" altLang="zh-CN" kern="1000" dirty="0">
                <a:latin typeface="微软雅黑" panose="020B0503020204020204" pitchFamily="34" charset="-122"/>
                <a:ea typeface="微软雅黑" panose="020B0503020204020204" pitchFamily="34" charset="-122"/>
                <a:cs typeface="Times New Roman" panose="02020603050405020304" pitchFamily="18" charset="0"/>
              </a:rPr>
              <a:t>RFID</a:t>
            </a: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电感耦合和电磁反向散射耦合</a:t>
            </a:r>
            <a:endParaRPr lang="zh-CN" altLang="en-US" dirty="0">
              <a:latin typeface="微软雅黑" panose="020B0503020204020204" pitchFamily="34" charset="-122"/>
              <a:ea typeface="微软雅黑" panose="020B0503020204020204" pitchFamily="34" charset="-122"/>
            </a:endParaRPr>
          </a:p>
        </p:txBody>
      </p:sp>
      <p:pic>
        <p:nvPicPr>
          <p:cNvPr id="5122" name="Picture 2" descr="020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2445" y="2981325"/>
            <a:ext cx="6075680" cy="324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731635" y="2313305"/>
            <a:ext cx="4850130" cy="4492625"/>
          </a:xfrm>
          <a:prstGeom prst="rect">
            <a:avLst/>
          </a:prstGeom>
          <a:noFill/>
        </p:spPr>
        <p:txBody>
          <a:bodyPr wrap="square" rtlCol="0">
            <a:spAutoFit/>
          </a:bodyPr>
          <a:lstStyle/>
          <a:p>
            <a:pPr marL="342900" indent="-342900" algn="just" fontAlgn="auto">
              <a:lnSpc>
                <a:spcPct val="130000"/>
              </a:lnSpc>
              <a:buFont typeface="Wingdings" panose="05000000000000000000" charset="0"/>
              <a:buChar char="Ø"/>
            </a:pPr>
            <a:r>
              <a:rPr lang="zh-CN" altLang="en-US" sz="2000" b="1" dirty="0">
                <a:latin typeface="楷体" panose="02010609060101010101" charset="-122"/>
                <a:ea typeface="楷体" panose="02010609060101010101" charset="-122"/>
                <a:cs typeface="楷体" panose="02010609060101010101" charset="-122"/>
                <a:sym typeface="+mn-ea"/>
              </a:rPr>
              <a:t>一般当带有射频标签的物品在读写器的可读范围内时，读写器发出磁场，查询信号将会激活标签，标签根据接收到的查询信号要求反射信号，读写器接收到标签反射回来的信号后，通过内部电路的解码处理无接触地读取并识别射频标签中所保存的电子数据，从而达到自动识别物体的目的，再进一步通过计算机及通讯网络实现对物体识别信息的收集、处理及远程传送等管理功能</a:t>
            </a:r>
            <a:r>
              <a:rPr lang="zh-CN" altLang="en-US" sz="2000" b="1" dirty="0">
                <a:latin typeface="楷体" panose="02010609060101010101" charset="-122"/>
                <a:ea typeface="楷体" panose="02010609060101010101" charset="-122"/>
                <a:sym typeface="+mn-ea"/>
              </a:rPr>
              <a:t>。</a:t>
            </a:r>
            <a:endParaRPr lang="zh-CN" altLang="en-US" sz="2000" b="1">
              <a:latin typeface="楷体" panose="02010609060101010101" charset="-122"/>
              <a:ea typeface="楷体" panose="02010609060101010101" charset="-122"/>
            </a:endParaRPr>
          </a:p>
        </p:txBody>
      </p:sp>
      <p:pic>
        <p:nvPicPr>
          <p:cNvPr id="7" name="图片 6" descr="校徽"/>
          <p:cNvPicPr>
            <a:picLocks noChangeAspect="1"/>
          </p:cNvPicPr>
          <p:nvPr/>
        </p:nvPicPr>
        <p:blipFill>
          <a:blip r:embed="rId2">
            <a:alphaModFix amt="67000"/>
          </a:blip>
          <a:stretch>
            <a:fillRect/>
          </a:stretch>
        </p:blipFill>
        <p:spPr>
          <a:xfrm>
            <a:off x="10735006" y="4893"/>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920750" y="939503"/>
            <a:ext cx="8244000"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anose="020B0604020202020204" pitchFamily="34" charset="0"/>
              <a:buNone/>
              <a:defRPr sz="20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zh-CN" altLang="en-US" dirty="0"/>
              <a:t>无线传感网络</a:t>
            </a:r>
            <a:r>
              <a:rPr lang="en-US" altLang="zh-CN" dirty="0"/>
              <a:t>(WSN)</a:t>
            </a:r>
            <a:r>
              <a:rPr lang="zh-CN" altLang="en-US" dirty="0"/>
              <a:t>：</a:t>
            </a:r>
            <a:endParaRPr lang="en-US" altLang="zh-CN" dirty="0"/>
          </a:p>
        </p:txBody>
      </p:sp>
      <p:sp>
        <p:nvSpPr>
          <p:cNvPr id="7" name="内容占位符 4"/>
          <p:cNvSpPr>
            <a:spLocks noGrp="1"/>
          </p:cNvSpPr>
          <p:nvPr/>
        </p:nvSpPr>
        <p:spPr>
          <a:xfrm>
            <a:off x="834390" y="1769110"/>
            <a:ext cx="10421620" cy="1101725"/>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Clr>
                <a:srgbClr val="223DB0"/>
              </a:buClr>
              <a:buFont typeface="Wingdings" panose="05000000000000000000" pitchFamily="2" charset="2"/>
              <a:buNone/>
            </a:pP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从体系结构上来讲，无线传感器网络一般由普通传感器结点、</a:t>
            </a:r>
            <a:r>
              <a:rPr lang="en-US" altLang="zh-CN" dirty="0">
                <a:latin typeface="楷体" panose="02010609060101010101" charset="-122"/>
                <a:ea typeface="楷体" panose="02010609060101010101" charset="-122"/>
                <a:cs typeface="楷体" panose="02010609060101010101" charset="-122"/>
              </a:rPr>
              <a:t>Sink</a:t>
            </a:r>
            <a:r>
              <a:rPr lang="zh-CN" altLang="en-US" dirty="0">
                <a:latin typeface="楷体" panose="02010609060101010101" charset="-122"/>
                <a:ea typeface="楷体" panose="02010609060101010101" charset="-122"/>
                <a:cs typeface="楷体" panose="02010609060101010101" charset="-122"/>
              </a:rPr>
              <a:t>结点或基站（</a:t>
            </a:r>
            <a:r>
              <a:rPr lang="en-US" altLang="zh-CN" dirty="0">
                <a:latin typeface="楷体" panose="02010609060101010101" charset="-122"/>
                <a:ea typeface="楷体" panose="02010609060101010101" charset="-122"/>
                <a:cs typeface="楷体" panose="02010609060101010101" charset="-122"/>
              </a:rPr>
              <a:t>BS</a:t>
            </a:r>
            <a:r>
              <a:rPr lang="zh-CN" altLang="en-US" dirty="0">
                <a:latin typeface="楷体" panose="02010609060101010101" charset="-122"/>
                <a:ea typeface="楷体" panose="02010609060101010101" charset="-122"/>
                <a:cs typeface="楷体" panose="02010609060101010101" charset="-122"/>
              </a:rPr>
              <a:t>）、互联网或卫星、任务管理结点构成。无线传感器网络的体系结构如图所示。</a:t>
            </a:r>
            <a:endParaRPr lang="zh-CN" altLang="en-US" dirty="0">
              <a:latin typeface="楷体" panose="02010609060101010101" charset="-122"/>
              <a:ea typeface="楷体" panose="02010609060101010101" charset="-122"/>
              <a:cs typeface="楷体" panose="02010609060101010101" charset="-122"/>
            </a:endParaRPr>
          </a:p>
        </p:txBody>
      </p:sp>
      <p:sp>
        <p:nvSpPr>
          <p:cNvPr id="9" name="矩形 8"/>
          <p:cNvSpPr/>
          <p:nvPr/>
        </p:nvSpPr>
        <p:spPr>
          <a:xfrm>
            <a:off x="4134193" y="6295903"/>
            <a:ext cx="2954655" cy="369332"/>
          </a:xfrm>
          <a:prstGeom prst="rect">
            <a:avLst/>
          </a:prstGeom>
        </p:spPr>
        <p:txBody>
          <a:bodyPr wrap="none">
            <a:spAutoFit/>
          </a:bodyPr>
          <a:lstStyle/>
          <a:p>
            <a:pPr algn="ct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无线传感器网络的体系结构</a:t>
            </a:r>
            <a:endParaRPr lang="zh-CN" altLang="en-US" dirty="0">
              <a:latin typeface="微软雅黑" panose="020B0503020204020204" pitchFamily="34" charset="-122"/>
              <a:ea typeface="微软雅黑" panose="020B0503020204020204" pitchFamily="34" charset="-122"/>
            </a:endParaRPr>
          </a:p>
        </p:txBody>
      </p:sp>
      <p:pic>
        <p:nvPicPr>
          <p:cNvPr id="10" name="Picture 2" descr="020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6095" y="2918460"/>
            <a:ext cx="5383530"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1028065" y="605493"/>
            <a:ext cx="8244000"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anose="020B0604020202020204" pitchFamily="34" charset="0"/>
              <a:buNone/>
              <a:defRPr sz="20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zh-CN" altLang="en-US" dirty="0"/>
              <a:t>无线传感网络</a:t>
            </a:r>
            <a:r>
              <a:rPr lang="en-US" altLang="zh-CN" dirty="0"/>
              <a:t>(WSN) </a:t>
            </a:r>
            <a:r>
              <a:rPr lang="zh-CN" altLang="en-US" dirty="0"/>
              <a:t>：</a:t>
            </a:r>
            <a:endParaRPr lang="en-US" altLang="zh-CN" dirty="0"/>
          </a:p>
        </p:txBody>
      </p:sp>
      <p:sp>
        <p:nvSpPr>
          <p:cNvPr id="5" name="内容占位符 4"/>
          <p:cNvSpPr>
            <a:spLocks noGrp="1"/>
          </p:cNvSpPr>
          <p:nvPr/>
        </p:nvSpPr>
        <p:spPr>
          <a:xfrm>
            <a:off x="1028065" y="1443355"/>
            <a:ext cx="9764395" cy="993140"/>
          </a:xfrm>
          <a:prstGeom prst="rect">
            <a:avLst/>
          </a:prstGeom>
        </p:spPr>
        <p:txBody>
          <a:bodyPr vert="horz" lIns="91440" tIns="45720" rIns="91440" bIns="45720" rtlCol="0">
            <a:normAutofit fontScale="32500" lnSpcReduction="10000"/>
          </a:bodyPr>
          <a:lstStyle>
            <a:lvl1pPr marL="342900" indent="-3429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l" fontAlgn="auto">
              <a:lnSpc>
                <a:spcPct val="130000"/>
              </a:lnSpc>
              <a:spcBef>
                <a:spcPts val="0"/>
              </a:spcBef>
              <a:buClr>
                <a:srgbClr val="223DB0"/>
              </a:buClr>
              <a:buFont typeface="Wingdings" panose="05000000000000000000" pitchFamily="2" charset="2"/>
              <a:buNone/>
            </a:pPr>
            <a:r>
              <a:rPr lang="en-US" altLang="zh-CN" sz="8000" dirty="0">
                <a:latin typeface="楷体" panose="02010609060101010101" charset="-122"/>
                <a:ea typeface="楷体" panose="02010609060101010101" charset="-122"/>
                <a:cs typeface="楷体" panose="02010609060101010101" charset="-122"/>
              </a:rPr>
              <a:t>   </a:t>
            </a:r>
            <a:r>
              <a:rPr lang="zh-CN" altLang="en-US" sz="8000" dirty="0">
                <a:latin typeface="楷体" panose="02010609060101010101" charset="-122"/>
                <a:ea typeface="楷体" panose="02010609060101010101" charset="-122"/>
                <a:cs typeface="楷体" panose="02010609060101010101" charset="-122"/>
              </a:rPr>
              <a:t>传感器网络节点的组成在不同应用中不尽相同，一般由数据采集模块、计算模块、组网模块、定位系统、移动管理器和能量供应模块等组成，如图所示</a:t>
            </a:r>
            <a:r>
              <a:rPr lang="zh-CN" altLang="en-US" sz="10000" dirty="0">
                <a:latin typeface="楷体" panose="02010609060101010101" charset="-122"/>
                <a:ea typeface="楷体" panose="02010609060101010101" charset="-122"/>
                <a:cs typeface="楷体" panose="02010609060101010101" charset="-122"/>
              </a:rPr>
              <a:t>。</a:t>
            </a:r>
            <a:endParaRPr lang="zh-CN" altLang="en-US" sz="10000"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4165337" y="6194303"/>
            <a:ext cx="2587568" cy="369332"/>
          </a:xfrm>
          <a:prstGeom prst="rect">
            <a:avLst/>
          </a:prstGeom>
        </p:spPr>
        <p:txBody>
          <a:bodyPr wrap="none">
            <a:spAutoFit/>
          </a:bodyPr>
          <a:lstStyle/>
          <a:p>
            <a:pPr algn="ctr"/>
            <a:r>
              <a:rPr lang="en-US" altLang="zh-CN" kern="1000" dirty="0">
                <a:latin typeface="微软雅黑" panose="020B0503020204020204" pitchFamily="34" charset="-122"/>
                <a:ea typeface="微软雅黑" panose="020B0503020204020204" pitchFamily="34" charset="-122"/>
                <a:cs typeface="Times New Roman" panose="02020603050405020304" pitchFamily="18" charset="0"/>
              </a:rPr>
              <a:t>WSN</a:t>
            </a: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结点的组成结构图</a:t>
            </a:r>
            <a:endParaRPr lang="zh-CN" altLang="en-US" dirty="0">
              <a:latin typeface="微软雅黑" panose="020B0503020204020204" pitchFamily="34" charset="-122"/>
              <a:ea typeface="微软雅黑" panose="020B0503020204020204" pitchFamily="34" charset="-122"/>
            </a:endParaRPr>
          </a:p>
        </p:txBody>
      </p:sp>
      <p:pic>
        <p:nvPicPr>
          <p:cNvPr id="7170" name="图片 21" descr="说明: 2t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69795" y="2774950"/>
            <a:ext cx="6508750" cy="331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p:cNvSpPr/>
          <p:nvPr/>
        </p:nvSpPr>
        <p:spPr>
          <a:xfrm>
            <a:off x="9272270" y="2360295"/>
            <a:ext cx="2382520" cy="1520190"/>
          </a:xfrm>
          <a:prstGeom prst="wedgeRectCallout">
            <a:avLst>
              <a:gd name="adj1" fmla="val -165618"/>
              <a:gd name="adj2" fmla="val 63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ea"/>
              </a:rPr>
              <a:t>ZigBee</a:t>
            </a:r>
            <a:r>
              <a:rPr lang="zh-CN" altLang="en-US" dirty="0">
                <a:sym typeface="+mn-ea"/>
              </a:rPr>
              <a:t>技术</a:t>
            </a:r>
            <a:endParaRPr lang="en-US" altLang="zh-CN" dirty="0" err="1">
              <a:sym typeface="+mn-ea"/>
            </a:endParaRPr>
          </a:p>
          <a:p>
            <a:pPr algn="ctr"/>
            <a:r>
              <a:rPr lang="en-US" altLang="zh-CN" dirty="0" err="1">
                <a:sym typeface="+mn-ea"/>
              </a:rPr>
              <a:t>LoRa</a:t>
            </a:r>
            <a:r>
              <a:rPr lang="zh-CN" altLang="en-US" dirty="0">
                <a:sym typeface="+mn-ea"/>
              </a:rPr>
              <a:t>技术</a:t>
            </a:r>
            <a:endParaRPr lang="zh-CN" altLang="en-US" dirty="0">
              <a:sym typeface="+mn-ea"/>
            </a:endParaRPr>
          </a:p>
          <a:p>
            <a:pPr algn="ctr"/>
            <a:r>
              <a:rPr lang="zh-CN" altLang="en-US" dirty="0">
                <a:sym typeface="+mn-ea"/>
              </a:rPr>
              <a:t>蜂窝移动网络</a:t>
            </a:r>
            <a:endParaRPr lang="zh-CN" altLang="en-US"/>
          </a:p>
        </p:txBody>
      </p:sp>
      <p:sp>
        <p:nvSpPr>
          <p:cNvPr id="4" name="矩形标注 3"/>
          <p:cNvSpPr/>
          <p:nvPr/>
        </p:nvSpPr>
        <p:spPr>
          <a:xfrm>
            <a:off x="9345295" y="4168775"/>
            <a:ext cx="1638935" cy="1250950"/>
          </a:xfrm>
          <a:prstGeom prst="wedgeRectCallout">
            <a:avLst>
              <a:gd name="adj1" fmla="val -126598"/>
              <a:gd name="adj2" fmla="val -438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ym typeface="+mn-ea"/>
              </a:rPr>
              <a:t>无线数据传输</a:t>
            </a:r>
            <a:endParaRPr lang="zh-CN" altLang="en-US" dirty="0">
              <a:sym typeface="+mn-ea"/>
            </a:endParaRPr>
          </a:p>
        </p:txBody>
      </p:sp>
      <p:pic>
        <p:nvPicPr>
          <p:cNvPr id="8" name="图片 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774671" y="3802127"/>
            <a:ext cx="5976664"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物联网网络层</a:t>
            </a:r>
            <a:endParaRPr lang="zh-CN" altLang="en-US" sz="2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0" y="-5080"/>
            <a:ext cx="12192000" cy="6868160"/>
          </a:xfrm>
          <a:prstGeom prst="rect">
            <a:avLst/>
          </a:prstGeom>
        </p:spPr>
      </p:pic>
      <p:sp>
        <p:nvSpPr>
          <p:cNvPr id="6" name="TextBox 21"/>
          <p:cNvSpPr txBox="1"/>
          <p:nvPr/>
        </p:nvSpPr>
        <p:spPr>
          <a:xfrm>
            <a:off x="3145790" y="2924810"/>
            <a:ext cx="550227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r>
              <a:rPr lang="zh-CN" altLang="en-US" sz="3200" b="1" dirty="0">
                <a:solidFill>
                  <a:schemeClr val="bg1"/>
                </a:solidFill>
                <a:latin typeface="微软雅黑" panose="020B0503020204020204" pitchFamily="34" charset="-122"/>
                <a:ea typeface="微软雅黑" panose="020B0503020204020204" pitchFamily="34" charset="-122"/>
                <a:sym typeface="+mn-ea"/>
              </a:rPr>
              <a:t>物联网网络层</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055688" y="571183"/>
            <a:ext cx="5157787" cy="823912"/>
          </a:xfrm>
        </p:spPr>
        <p:txBody>
          <a:bodyPr>
            <a:normAutofit/>
          </a:bodyPr>
          <a:lstStyle/>
          <a:p>
            <a:r>
              <a:rPr lang="en-US" altLang="zh-CN" dirty="0"/>
              <a:t>ZigBee</a:t>
            </a:r>
            <a:r>
              <a:rPr lang="zh-CN" altLang="en-US" dirty="0"/>
              <a:t>技术：</a:t>
            </a:r>
            <a:endParaRPr lang="en-US" altLang="zh-CN" dirty="0"/>
          </a:p>
        </p:txBody>
      </p:sp>
      <p:sp>
        <p:nvSpPr>
          <p:cNvPr id="5" name="内容占位符 4"/>
          <p:cNvSpPr>
            <a:spLocks noGrp="1"/>
          </p:cNvSpPr>
          <p:nvPr>
            <p:ph sz="half" idx="2"/>
          </p:nvPr>
        </p:nvSpPr>
        <p:spPr>
          <a:xfrm>
            <a:off x="1056005" y="1586865"/>
            <a:ext cx="10062210" cy="3684905"/>
          </a:xfrm>
        </p:spPr>
        <p:txBody>
          <a:bodyPr>
            <a:noAutofit/>
          </a:bodyPr>
          <a:lstStyle/>
          <a:p>
            <a:pPr fontAlgn="auto">
              <a:lnSpc>
                <a:spcPct val="130000"/>
              </a:lnSpc>
              <a:buClr>
                <a:srgbClr val="223DB0"/>
              </a:buClr>
              <a:buFont typeface="Wingdings" panose="05000000000000000000" pitchFamily="2" charset="2"/>
              <a:buChar char="p"/>
            </a:pPr>
            <a:r>
              <a:rPr lang="en-US" altLang="zh-CN" sz="2400" dirty="0">
                <a:latin typeface="Times New Roman" panose="02020603050405020304" pitchFamily="18" charset="0"/>
                <a:ea typeface="楷体" panose="02010609060101010101" charset="-122"/>
                <a:cs typeface="Times New Roman" panose="02020603050405020304" pitchFamily="18" charset="0"/>
              </a:rPr>
              <a:t>ZigBee</a:t>
            </a:r>
            <a:r>
              <a:rPr lang="zh-CN" altLang="en-US" sz="2400" dirty="0">
                <a:latin typeface="Times New Roman" panose="02020603050405020304" pitchFamily="18" charset="0"/>
                <a:ea typeface="楷体" panose="02010609060101010101" charset="-122"/>
                <a:cs typeface="Times New Roman" panose="02020603050405020304" pitchFamily="18" charset="0"/>
              </a:rPr>
              <a:t>技术作为一种新兴的短距离无线通信技术，有力地推动着低速无线个人区域网络（</a:t>
            </a:r>
            <a:r>
              <a:rPr lang="en-US" altLang="zh-CN" sz="2400" dirty="0">
                <a:latin typeface="Times New Roman" panose="02020603050405020304" pitchFamily="18" charset="0"/>
                <a:ea typeface="楷体" panose="02010609060101010101" charset="-122"/>
                <a:cs typeface="Times New Roman" panose="02020603050405020304" pitchFamily="18" charset="0"/>
              </a:rPr>
              <a:t>Low-Rate Wireless Personal Area Network, LR-WPAN</a:t>
            </a:r>
            <a:r>
              <a:rPr lang="zh-CN" altLang="en-US" sz="2400" dirty="0">
                <a:latin typeface="Times New Roman" panose="02020603050405020304" pitchFamily="18" charset="0"/>
                <a:ea typeface="楷体" panose="02010609060101010101" charset="-122"/>
                <a:cs typeface="Times New Roman" panose="02020603050405020304" pitchFamily="18" charset="0"/>
              </a:rPr>
              <a:t>）的发展。</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buClr>
                <a:srgbClr val="223DB0"/>
              </a:buClr>
              <a:buFont typeface="Wingdings" panose="05000000000000000000" pitchFamily="2" charset="2"/>
              <a:buChar char="p"/>
            </a:pPr>
            <a:r>
              <a:rPr lang="en-US" altLang="zh-CN" sz="2400" dirty="0">
                <a:latin typeface="Times New Roman" panose="02020603050405020304" pitchFamily="18" charset="0"/>
                <a:ea typeface="楷体" panose="02010609060101010101" charset="-122"/>
                <a:cs typeface="Times New Roman" panose="02020603050405020304" pitchFamily="18" charset="0"/>
              </a:rPr>
              <a:t>ZigBee</a:t>
            </a:r>
            <a:r>
              <a:rPr lang="zh-CN" altLang="en-US" sz="2400" dirty="0">
                <a:latin typeface="Times New Roman" panose="02020603050405020304" pitchFamily="18" charset="0"/>
                <a:ea typeface="楷体" panose="02010609060101010101" charset="-122"/>
                <a:cs typeface="Times New Roman" panose="02020603050405020304" pitchFamily="18" charset="0"/>
              </a:rPr>
              <a:t>基于</a:t>
            </a:r>
            <a:r>
              <a:rPr lang="en-US" altLang="zh-CN" sz="2400" dirty="0">
                <a:latin typeface="Times New Roman" panose="02020603050405020304" pitchFamily="18" charset="0"/>
                <a:ea typeface="楷体" panose="02010609060101010101" charset="-122"/>
                <a:cs typeface="Times New Roman" panose="02020603050405020304" pitchFamily="18" charset="0"/>
              </a:rPr>
              <a:t>IEEE 802.15.4</a:t>
            </a:r>
            <a:r>
              <a:rPr lang="zh-CN" altLang="en-US" sz="2400" dirty="0">
                <a:latin typeface="Times New Roman" panose="02020603050405020304" pitchFamily="18" charset="0"/>
                <a:ea typeface="楷体" panose="02010609060101010101" charset="-122"/>
                <a:cs typeface="Times New Roman" panose="02020603050405020304" pitchFamily="18" charset="0"/>
              </a:rPr>
              <a:t>标准的、应用于无线监测与控制应用的全球性无线通信标准，强调简单易用、近距离、低速率、低功耗（长电池使用寿命）且低成本的市场定位，可以广泛应用于工业控制、家庭自动化、医疗护理、智能农业、消费类电子设备和远程控制等领域。</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buClr>
                <a:srgbClr val="223DB0"/>
              </a:buClr>
              <a:buFont typeface="Wingdings" panose="05000000000000000000" pitchFamily="2" charset="2"/>
              <a:buChar char="p"/>
            </a:pPr>
            <a:r>
              <a:rPr lang="zh-CN" altLang="en-US" sz="2400" dirty="0">
                <a:latin typeface="Times New Roman" panose="02020603050405020304" pitchFamily="18" charset="0"/>
                <a:ea typeface="楷体" panose="02010609060101010101" charset="-122"/>
                <a:cs typeface="Times New Roman" panose="02020603050405020304" pitchFamily="18" charset="0"/>
              </a:rPr>
              <a:t>基于</a:t>
            </a:r>
            <a:r>
              <a:rPr lang="en-US" altLang="zh-CN" sz="2400" dirty="0">
                <a:latin typeface="Times New Roman" panose="02020603050405020304" pitchFamily="18" charset="0"/>
                <a:ea typeface="楷体" panose="02010609060101010101" charset="-122"/>
                <a:cs typeface="Times New Roman" panose="02020603050405020304" pitchFamily="18" charset="0"/>
              </a:rPr>
              <a:t>ZigBee</a:t>
            </a:r>
            <a:r>
              <a:rPr lang="zh-CN" altLang="en-US" sz="2400" dirty="0">
                <a:latin typeface="Times New Roman" panose="02020603050405020304" pitchFamily="18" charset="0"/>
                <a:ea typeface="楷体" panose="02010609060101010101" charset="-122"/>
                <a:cs typeface="Times New Roman" panose="02020603050405020304" pitchFamily="18" charset="0"/>
              </a:rPr>
              <a:t>技术的网络特征与</a:t>
            </a:r>
            <a:r>
              <a:rPr lang="en-US" altLang="zh-CN" sz="2400" dirty="0">
                <a:latin typeface="Times New Roman" panose="02020603050405020304" pitchFamily="18" charset="0"/>
                <a:ea typeface="楷体" panose="02010609060101010101" charset="-122"/>
                <a:cs typeface="Times New Roman" panose="02020603050405020304" pitchFamily="18" charset="0"/>
              </a:rPr>
              <a:t>WSN</a:t>
            </a:r>
            <a:r>
              <a:rPr lang="zh-CN" altLang="en-US" sz="2400" dirty="0">
                <a:latin typeface="Times New Roman" panose="02020603050405020304" pitchFamily="18" charset="0"/>
                <a:ea typeface="楷体" panose="02010609060101010101" charset="-122"/>
                <a:cs typeface="Times New Roman" panose="02020603050405020304" pitchFamily="18" charset="0"/>
              </a:rPr>
              <a:t>特征存在很多相似之处，故有研究机构将该技术作为无线传感器网络的无线通信平台。</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926148" y="932498"/>
            <a:ext cx="5157787" cy="823912"/>
          </a:xfrm>
        </p:spPr>
        <p:txBody>
          <a:bodyPr>
            <a:normAutofit/>
          </a:bodyPr>
          <a:lstStyle/>
          <a:p>
            <a:r>
              <a:rPr lang="en-US" altLang="zh-CN" dirty="0" err="1"/>
              <a:t>LoRa</a:t>
            </a:r>
            <a:r>
              <a:rPr lang="zh-CN" altLang="en-US" dirty="0"/>
              <a:t>技术：</a:t>
            </a:r>
            <a:endParaRPr lang="en-US" altLang="zh-CN" dirty="0"/>
          </a:p>
        </p:txBody>
      </p:sp>
      <p:sp>
        <p:nvSpPr>
          <p:cNvPr id="5" name="内容占位符 4"/>
          <p:cNvSpPr>
            <a:spLocks noGrp="1"/>
          </p:cNvSpPr>
          <p:nvPr>
            <p:ph sz="half" idx="2"/>
          </p:nvPr>
        </p:nvSpPr>
        <p:spPr>
          <a:xfrm>
            <a:off x="854710" y="2041525"/>
            <a:ext cx="10481945" cy="3684905"/>
          </a:xfrm>
        </p:spPr>
        <p:txBody>
          <a:bodyPr>
            <a:noAutofit/>
          </a:bodyPr>
          <a:lstStyle/>
          <a:p>
            <a:pPr marL="0" indent="0" fontAlgn="auto">
              <a:lnSpc>
                <a:spcPct val="130000"/>
              </a:lnSpc>
              <a:buClr>
                <a:srgbClr val="223DB0"/>
              </a:buClr>
              <a:buFont typeface="Wingdings" panose="05000000000000000000" pitchFamily="2" charset="2"/>
              <a:buNone/>
            </a:pPr>
            <a:r>
              <a:rPr lang="en-US" altLang="zh-CN" sz="1800" dirty="0" err="1"/>
              <a:t>    </a:t>
            </a:r>
            <a:r>
              <a:rPr lang="en-US" altLang="zh-CN" sz="2400" dirty="0" err="1">
                <a:latin typeface="Times New Roman" panose="02020603050405020304" pitchFamily="18" charset="0"/>
                <a:ea typeface="楷体" panose="02010609060101010101" charset="-122"/>
                <a:cs typeface="Times New Roman" panose="02020603050405020304" pitchFamily="18" charset="0"/>
              </a:rPr>
              <a:t>     LoRa</a:t>
            </a:r>
            <a:r>
              <a:rPr lang="zh-CN" altLang="en-US" sz="2400" dirty="0">
                <a:latin typeface="Times New Roman" panose="02020603050405020304" pitchFamily="18" charset="0"/>
                <a:ea typeface="楷体" panose="02010609060101010101" charset="-122"/>
                <a:cs typeface="Times New Roman" panose="02020603050405020304" pitchFamily="18" charset="0"/>
              </a:rPr>
              <a:t>是由</a:t>
            </a:r>
            <a:r>
              <a:rPr lang="en-US" altLang="zh-CN" sz="2400" dirty="0" err="1">
                <a:latin typeface="Times New Roman" panose="02020603050405020304" pitchFamily="18" charset="0"/>
                <a:ea typeface="楷体" panose="02010609060101010101" charset="-122"/>
                <a:cs typeface="Times New Roman" panose="02020603050405020304" pitchFamily="18" charset="0"/>
              </a:rPr>
              <a:t>Semtech</a:t>
            </a:r>
            <a:r>
              <a:rPr lang="zh-CN" altLang="en-US" sz="2400" dirty="0">
                <a:latin typeface="Times New Roman" panose="02020603050405020304" pitchFamily="18" charset="0"/>
                <a:ea typeface="楷体" panose="02010609060101010101" charset="-122"/>
                <a:cs typeface="Times New Roman" panose="02020603050405020304" pitchFamily="18" charset="0"/>
              </a:rPr>
              <a:t>公司提供的超长距离、低功耗的物联网无线组网方案。</a:t>
            </a:r>
            <a:r>
              <a:rPr lang="en-US" altLang="zh-CN" sz="2400" dirty="0" err="1">
                <a:latin typeface="Times New Roman" panose="02020603050405020304" pitchFamily="18" charset="0"/>
                <a:ea typeface="楷体" panose="02010609060101010101" charset="-122"/>
                <a:cs typeface="Times New Roman" panose="02020603050405020304" pitchFamily="18" charset="0"/>
              </a:rPr>
              <a:t>Semtech</a:t>
            </a:r>
            <a:r>
              <a:rPr lang="zh-CN" altLang="en-US" sz="2400" dirty="0">
                <a:latin typeface="Times New Roman" panose="02020603050405020304" pitchFamily="18" charset="0"/>
                <a:ea typeface="楷体" panose="02010609060101010101" charset="-122"/>
                <a:cs typeface="Times New Roman" panose="02020603050405020304" pitchFamily="18" charset="0"/>
              </a:rPr>
              <a:t>公司和多家业界领先的企业，如</a:t>
            </a:r>
            <a:r>
              <a:rPr lang="en-US" altLang="zh-CN" sz="2400" dirty="0">
                <a:latin typeface="Times New Roman" panose="02020603050405020304" pitchFamily="18" charset="0"/>
                <a:ea typeface="楷体" panose="02010609060101010101" charset="-122"/>
                <a:cs typeface="Times New Roman" panose="02020603050405020304" pitchFamily="18" charset="0"/>
              </a:rPr>
              <a:t>Cisco</a:t>
            </a:r>
            <a:r>
              <a:rPr lang="zh-CN" altLang="en-US"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IBM</a:t>
            </a:r>
            <a:r>
              <a:rPr lang="zh-CN" altLang="en-US" sz="2400" dirty="0">
                <a:latin typeface="Times New Roman" panose="02020603050405020304" pitchFamily="18" charset="0"/>
                <a:ea typeface="楷体" panose="02010609060101010101" charset="-122"/>
                <a:cs typeface="Times New Roman" panose="02020603050405020304" pitchFamily="18" charset="0"/>
              </a:rPr>
              <a:t>及</a:t>
            </a:r>
            <a:r>
              <a:rPr lang="en-US" altLang="zh-CN" sz="2400" dirty="0">
                <a:latin typeface="Times New Roman" panose="02020603050405020304" pitchFamily="18" charset="0"/>
                <a:ea typeface="楷体" panose="02010609060101010101" charset="-122"/>
                <a:cs typeface="Times New Roman" panose="02020603050405020304" pitchFamily="18" charset="0"/>
              </a:rPr>
              <a:t>Microchip</a:t>
            </a:r>
            <a:r>
              <a:rPr lang="zh-CN" altLang="en-US" sz="2400" dirty="0">
                <a:latin typeface="Times New Roman" panose="02020603050405020304" pitchFamily="18" charset="0"/>
                <a:ea typeface="楷体" panose="02010609060101010101" charset="-122"/>
                <a:cs typeface="Times New Roman" panose="02020603050405020304" pitchFamily="18" charset="0"/>
              </a:rPr>
              <a:t>，发起建立了广距离（</a:t>
            </a:r>
            <a:r>
              <a:rPr lang="en-US" altLang="zh-CN" sz="2400" dirty="0">
                <a:latin typeface="Times New Roman" panose="02020603050405020304" pitchFamily="18" charset="0"/>
                <a:ea typeface="楷体" panose="02010609060101010101" charset="-122"/>
                <a:cs typeface="Times New Roman" panose="02020603050405020304" pitchFamily="18" charset="0"/>
              </a:rPr>
              <a:t>Long Range</a:t>
            </a:r>
            <a:r>
              <a:rPr lang="zh-CN" altLang="en-US"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err="1">
                <a:latin typeface="Times New Roman" panose="02020603050405020304" pitchFamily="18" charset="0"/>
                <a:ea typeface="楷体" panose="02010609060101010101" charset="-122"/>
                <a:cs typeface="Times New Roman" panose="02020603050405020304" pitchFamily="18" charset="0"/>
              </a:rPr>
              <a:t>LoRa</a:t>
            </a:r>
            <a:r>
              <a:rPr lang="zh-CN" altLang="en-US" sz="2400" dirty="0">
                <a:latin typeface="Times New Roman" panose="02020603050405020304" pitchFamily="18" charset="0"/>
                <a:ea typeface="楷体" panose="02010609060101010101" charset="-122"/>
                <a:cs typeface="Times New Roman" panose="02020603050405020304" pitchFamily="18" charset="0"/>
              </a:rPr>
              <a:t>）联盟，致力于推广其联盟标准</a:t>
            </a:r>
            <a:r>
              <a:rPr lang="en-US" altLang="zh-CN" sz="2400" dirty="0" err="1">
                <a:latin typeface="Times New Roman" panose="02020603050405020304" pitchFamily="18" charset="0"/>
                <a:ea typeface="楷体" panose="02010609060101010101" charset="-122"/>
                <a:cs typeface="Times New Roman" panose="02020603050405020304" pitchFamily="18" charset="0"/>
              </a:rPr>
              <a:t>LoRaWAN</a:t>
            </a:r>
            <a:r>
              <a:rPr lang="zh-CN" altLang="en-US" sz="2400" dirty="0">
                <a:latin typeface="Times New Roman" panose="02020603050405020304" pitchFamily="18" charset="0"/>
                <a:ea typeface="楷体" panose="02010609060101010101" charset="-122"/>
                <a:cs typeface="Times New Roman" panose="02020603050405020304" pitchFamily="18" charset="0"/>
              </a:rPr>
              <a:t>技术，以满足各种需要广域覆盖和低功耗的</a:t>
            </a:r>
            <a:r>
              <a:rPr lang="en-US" altLang="zh-CN" sz="2400" dirty="0">
                <a:latin typeface="Times New Roman" panose="02020603050405020304" pitchFamily="18" charset="0"/>
                <a:ea typeface="楷体" panose="02010609060101010101" charset="-122"/>
                <a:cs typeface="Times New Roman" panose="02020603050405020304" pitchFamily="18" charset="0"/>
              </a:rPr>
              <a:t>M2M</a:t>
            </a:r>
            <a:r>
              <a:rPr lang="zh-CN" altLang="en-US" sz="2400" dirty="0">
                <a:latin typeface="Times New Roman" panose="02020603050405020304" pitchFamily="18" charset="0"/>
                <a:ea typeface="楷体" panose="02010609060101010101" charset="-122"/>
                <a:cs typeface="Times New Roman" panose="02020603050405020304" pitchFamily="18" charset="0"/>
              </a:rPr>
              <a:t>设备的应用要求。</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pPr marL="0" indent="0" fontAlgn="auto">
              <a:lnSpc>
                <a:spcPct val="130000"/>
              </a:lnSpc>
              <a:buClr>
                <a:srgbClr val="223DB0"/>
              </a:buClr>
              <a:buFont typeface="Wingdings" panose="05000000000000000000" pitchFamily="2" charset="2"/>
              <a:buNone/>
            </a:pPr>
            <a:r>
              <a:rPr lang="en-US" altLang="zh-CN" sz="2400" dirty="0" err="1">
                <a:latin typeface="Times New Roman" panose="02020603050405020304" pitchFamily="18" charset="0"/>
                <a:ea typeface="楷体" panose="02010609060101010101" charset="-122"/>
                <a:cs typeface="Times New Roman" panose="02020603050405020304" pitchFamily="18" charset="0"/>
              </a:rPr>
              <a:t>         LoRa</a:t>
            </a:r>
            <a:r>
              <a:rPr lang="zh-CN" altLang="en-US" sz="2400" dirty="0">
                <a:latin typeface="Times New Roman" panose="02020603050405020304" pitchFamily="18" charset="0"/>
                <a:ea typeface="楷体" panose="02010609060101010101" charset="-122"/>
                <a:cs typeface="Times New Roman" panose="02020603050405020304" pitchFamily="18" charset="0"/>
              </a:rPr>
              <a:t>是适用于低功耗、低成本广域物联网的非授权频段技术，其采用自建网的应用模式，具有自主组网和搭建系统的优势。</a:t>
            </a:r>
            <a:r>
              <a:rPr lang="en-US" altLang="zh-CN" sz="2400" dirty="0" err="1">
                <a:latin typeface="Times New Roman" panose="02020603050405020304" pitchFamily="18" charset="0"/>
                <a:ea typeface="楷体" panose="02010609060101010101" charset="-122"/>
                <a:cs typeface="Times New Roman" panose="02020603050405020304" pitchFamily="18" charset="0"/>
              </a:rPr>
              <a:t>LoRa</a:t>
            </a:r>
            <a:r>
              <a:rPr lang="zh-CN" altLang="en-US" sz="2400" dirty="0">
                <a:latin typeface="Times New Roman" panose="02020603050405020304" pitchFamily="18" charset="0"/>
                <a:ea typeface="楷体" panose="02010609060101010101" charset="-122"/>
                <a:cs typeface="Times New Roman" panose="02020603050405020304" pitchFamily="18" charset="0"/>
              </a:rPr>
              <a:t>方案适用于数据量较小、功耗低、有深度覆盖要求且对移动性要求不高的业务场景中。</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839788" y="528003"/>
            <a:ext cx="5157787" cy="823912"/>
          </a:xfrm>
        </p:spPr>
        <p:txBody>
          <a:bodyPr>
            <a:normAutofit/>
          </a:bodyPr>
          <a:lstStyle/>
          <a:p>
            <a:r>
              <a:rPr lang="zh-CN" altLang="en-US" dirty="0"/>
              <a:t>蜂窝移动网络：</a:t>
            </a:r>
            <a:endParaRPr lang="en-US" altLang="zh-CN" dirty="0"/>
          </a:p>
        </p:txBody>
      </p:sp>
      <p:sp>
        <p:nvSpPr>
          <p:cNvPr id="5" name="内容占位符 4"/>
          <p:cNvSpPr>
            <a:spLocks noGrp="1"/>
          </p:cNvSpPr>
          <p:nvPr>
            <p:ph sz="half" idx="2"/>
          </p:nvPr>
        </p:nvSpPr>
        <p:spPr>
          <a:xfrm>
            <a:off x="958850" y="1696085"/>
            <a:ext cx="9739630" cy="990600"/>
          </a:xfrm>
        </p:spPr>
        <p:txBody>
          <a:bodyPr>
            <a:noAutofit/>
          </a:bodyPr>
          <a:lstStyle/>
          <a:p>
            <a:pPr marL="0" indent="0" fontAlgn="auto">
              <a:lnSpc>
                <a:spcPct val="130000"/>
              </a:lnSpc>
              <a:buClr>
                <a:srgbClr val="223DB0"/>
              </a:buClr>
              <a:buFont typeface="Wingdings" panose="05000000000000000000" pitchFamily="2" charset="2"/>
              <a:buNone/>
            </a:pP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电信运营商建设的</a:t>
            </a:r>
            <a:r>
              <a:rPr lang="en-US" altLang="zh-CN" sz="2400" dirty="0">
                <a:latin typeface="楷体" panose="02010609060101010101" charset="-122"/>
                <a:ea typeface="楷体" panose="02010609060101010101" charset="-122"/>
                <a:cs typeface="楷体" panose="02010609060101010101" charset="-122"/>
              </a:rPr>
              <a:t>2G/3G…5G/NB-</a:t>
            </a:r>
            <a:r>
              <a:rPr lang="en-US" altLang="zh-CN" sz="2400" dirty="0" err="1">
                <a:latin typeface="楷体" panose="02010609060101010101" charset="-122"/>
                <a:ea typeface="楷体" panose="02010609060101010101" charset="-122"/>
                <a:cs typeface="楷体" panose="02010609060101010101" charset="-122"/>
              </a:rPr>
              <a:t>IoT</a:t>
            </a:r>
            <a:r>
              <a:rPr lang="zh-CN" altLang="en-US" sz="2400" dirty="0">
                <a:latin typeface="楷体" panose="02010609060101010101" charset="-122"/>
                <a:ea typeface="楷体" panose="02010609060101010101" charset="-122"/>
                <a:cs typeface="楷体" panose="02010609060101010101" charset="-122"/>
              </a:rPr>
              <a:t>蜂窝移动网络是物联网网络层的重要网络基础设施，蜂窝移动网络及其应用特性如图所示。</a:t>
            </a:r>
            <a:endParaRPr lang="zh-CN" altLang="en-US" sz="2400" dirty="0">
              <a:latin typeface="楷体" panose="02010609060101010101" charset="-122"/>
              <a:ea typeface="楷体" panose="02010609060101010101" charset="-122"/>
              <a:cs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4890162" y="6173983"/>
            <a:ext cx="2926080" cy="368300"/>
          </a:xfrm>
          <a:prstGeom prst="rect">
            <a:avLst/>
          </a:prstGeom>
        </p:spPr>
        <p:txBody>
          <a:bodyPr wrap="none">
            <a:spAutoFit/>
          </a:bodyPr>
          <a:lstStyle/>
          <a:p>
            <a:pPr algn="ctr"/>
            <a:r>
              <a:rPr lang="zh-CN" altLang="en-US" kern="1000" dirty="0">
                <a:latin typeface="微软雅黑" panose="020B0503020204020204" pitchFamily="34" charset="-122"/>
                <a:ea typeface="微软雅黑" panose="020B0503020204020204" pitchFamily="34" charset="-122"/>
                <a:cs typeface="Times New Roman" panose="02020603050405020304" pitchFamily="18" charset="0"/>
              </a:rPr>
              <a:t>蜂窝移动网络及其应用特性</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564621" y="3008671"/>
            <a:ext cx="7206697" cy="2971002"/>
          </a:xfrm>
          <a:prstGeom prst="rect">
            <a:avLst/>
          </a:prstGeom>
        </p:spPr>
      </p:pic>
      <p:pic>
        <p:nvPicPr>
          <p:cNvPr id="8" name="图片 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173798" y="635953"/>
            <a:ext cx="5157787" cy="823912"/>
          </a:xfrm>
        </p:spPr>
        <p:txBody>
          <a:bodyPr>
            <a:normAutofit/>
          </a:bodyPr>
          <a:lstStyle/>
          <a:p>
            <a:r>
              <a:rPr lang="zh-CN" altLang="en-US" dirty="0"/>
              <a:t>空间卫星通信网络：</a:t>
            </a:r>
            <a:endParaRPr lang="en-US" altLang="zh-CN" dirty="0"/>
          </a:p>
        </p:txBody>
      </p:sp>
      <p:sp>
        <p:nvSpPr>
          <p:cNvPr id="5" name="内容占位符 4"/>
          <p:cNvSpPr>
            <a:spLocks noGrp="1"/>
          </p:cNvSpPr>
          <p:nvPr>
            <p:ph sz="half" idx="2"/>
          </p:nvPr>
        </p:nvSpPr>
        <p:spPr>
          <a:xfrm>
            <a:off x="850265" y="1661795"/>
            <a:ext cx="4763135" cy="3159760"/>
          </a:xfrm>
        </p:spPr>
        <p:txBody>
          <a:bodyPr>
            <a:noAutofit/>
          </a:bodyPr>
          <a:lstStyle/>
          <a:p>
            <a:pPr marL="0" indent="0" fontAlgn="auto">
              <a:lnSpc>
                <a:spcPct val="130000"/>
              </a:lnSpc>
              <a:buClr>
                <a:srgbClr val="223DB0"/>
              </a:buClr>
              <a:buFont typeface="Wingdings" panose="05000000000000000000" pitchFamily="2" charset="2"/>
              <a:buNone/>
            </a:pP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物联网是泛在网络，现有的蜂窝移动网络存在一些特定领域的覆盖盲区。此外，在严重灾害条件下，地面基础设施易损易毁，地面应急网络搭建不便，使物联网应用和灾害应急监测受到限制。卫星通信网络可以弥补蜂窝移动网络的不足。基于北斗卫星的物联网应用系统示例架构如图所示</a:t>
            </a:r>
            <a:r>
              <a:rPr lang="zh-CN" altLang="en-US" sz="1800" dirty="0">
                <a:latin typeface="楷体" panose="02010609060101010101" charset="-122"/>
                <a:ea typeface="楷体" panose="02010609060101010101" charset="-122"/>
              </a:rPr>
              <a:t>。</a:t>
            </a:r>
            <a:endParaRPr lang="zh-CN" altLang="en-US" sz="1800" dirty="0">
              <a:latin typeface="楷体" panose="02010609060101010101" charset="-122"/>
              <a:ea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6359274" y="6190327"/>
            <a:ext cx="4754880" cy="398780"/>
          </a:xfrm>
          <a:prstGeom prst="rect">
            <a:avLst/>
          </a:prstGeom>
        </p:spPr>
        <p:txBody>
          <a:bodyPr wrap="none">
            <a:spAutoFit/>
          </a:bodyPr>
          <a:lstStyle/>
          <a:p>
            <a:pPr algn="ctr"/>
            <a:r>
              <a:rPr lang="zh-CN" altLang="en-US" sz="2000" kern="1000" dirty="0">
                <a:latin typeface="微软雅黑" panose="020B0503020204020204" pitchFamily="34" charset="-122"/>
                <a:ea typeface="微软雅黑" panose="020B0503020204020204" pitchFamily="34" charset="-122"/>
                <a:cs typeface="Times New Roman" panose="02020603050405020304" pitchFamily="18" charset="0"/>
              </a:rPr>
              <a:t>基于北斗卫星的物联网应用系统示例架构</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544945" y="812165"/>
            <a:ext cx="4340860" cy="5039360"/>
          </a:xfrm>
          <a:prstGeom prst="rect">
            <a:avLst/>
          </a:prstGeom>
        </p:spPr>
      </p:pic>
      <p:pic>
        <p:nvPicPr>
          <p:cNvPr id="8" name="图片 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774671" y="3802127"/>
            <a:ext cx="5976664"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物联网网络层</a:t>
            </a:r>
            <a:endParaRPr lang="zh-CN" altLang="en-US" sz="2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0" y="-5080"/>
            <a:ext cx="12192000" cy="6868160"/>
          </a:xfrm>
          <a:prstGeom prst="rect">
            <a:avLst/>
          </a:prstGeom>
        </p:spPr>
      </p:pic>
      <p:sp>
        <p:nvSpPr>
          <p:cNvPr id="6" name="TextBox 21"/>
          <p:cNvSpPr txBox="1"/>
          <p:nvPr/>
        </p:nvSpPr>
        <p:spPr>
          <a:xfrm>
            <a:off x="3145790" y="2924810"/>
            <a:ext cx="550227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r>
              <a:rPr lang="zh-CN" altLang="en-US" sz="3200" b="1" dirty="0">
                <a:solidFill>
                  <a:schemeClr val="bg1"/>
                </a:solidFill>
                <a:latin typeface="微软雅黑" panose="020B0503020204020204" pitchFamily="34" charset="-122"/>
                <a:ea typeface="微软雅黑" panose="020B0503020204020204" pitchFamily="34" charset="-122"/>
                <a:sym typeface="+mn-ea"/>
              </a:rPr>
              <a:t>物联网应用层</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969328" y="430848"/>
            <a:ext cx="5157787" cy="823912"/>
          </a:xfrm>
        </p:spPr>
        <p:txBody>
          <a:bodyPr>
            <a:normAutofit/>
          </a:bodyPr>
          <a:lstStyle/>
          <a:p>
            <a:r>
              <a:rPr lang="zh-CN" altLang="en-US" dirty="0">
                <a:latin typeface="楷体" panose="02010609060101010101" charset="-122"/>
                <a:ea typeface="楷体" panose="02010609060101010101" charset="-122"/>
                <a:sym typeface="+mn-ea"/>
              </a:rPr>
              <a:t>业务应用与</a:t>
            </a:r>
            <a:r>
              <a:rPr lang="zh-CN" altLang="en-US" dirty="0">
                <a:latin typeface="楷体" panose="02010609060101010101" charset="-122"/>
                <a:ea typeface="楷体" panose="02010609060101010101" charset="-122"/>
              </a:rPr>
              <a:t>通信协议</a:t>
            </a:r>
            <a:endParaRPr lang="en-US" altLang="zh-CN" dirty="0"/>
          </a:p>
        </p:txBody>
      </p:sp>
      <p:sp>
        <p:nvSpPr>
          <p:cNvPr id="5" name="内容占位符 4"/>
          <p:cNvSpPr>
            <a:spLocks noGrp="1"/>
          </p:cNvSpPr>
          <p:nvPr>
            <p:ph sz="half" idx="2"/>
          </p:nvPr>
        </p:nvSpPr>
        <p:spPr>
          <a:xfrm>
            <a:off x="850900" y="1653540"/>
            <a:ext cx="10062210" cy="2908935"/>
          </a:xfrm>
        </p:spPr>
        <p:txBody>
          <a:bodyPr>
            <a:normAutofit/>
          </a:bodyPr>
          <a:lstStyle/>
          <a:p>
            <a:pPr marL="0" indent="0" fontAlgn="auto">
              <a:lnSpc>
                <a:spcPct val="130000"/>
              </a:lnSpc>
              <a:buClr>
                <a:srgbClr val="223DB0"/>
              </a:buClr>
              <a:buFont typeface="Wingdings" panose="05000000000000000000" pitchFamily="2" charset="2"/>
              <a:buNone/>
            </a:pPr>
            <a:r>
              <a:rPr lang="en-US" altLang="zh-CN" dirty="0"/>
              <a:t>      </a:t>
            </a:r>
            <a:r>
              <a:rPr lang="zh-CN" altLang="en-US" sz="2400" dirty="0">
                <a:latin typeface="楷体" panose="02010609060101010101" charset="-122"/>
                <a:ea typeface="楷体" panose="02010609060101010101" charset="-122"/>
              </a:rPr>
              <a:t>物联网价值的体现在于智能服务或业务的应用。要实现物联网智能业务，待解决的问题之一就是业务应用协议问题。</a:t>
            </a:r>
            <a:endParaRPr lang="zh-CN" altLang="en-US" sz="24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2400" dirty="0">
                <a:latin typeface="楷体" panose="02010609060101010101" charset="-122"/>
                <a:ea typeface="楷体" panose="02010609060101010101" charset="-122"/>
              </a:rPr>
              <a:t>一是如何开发和提供业务以便为它的用户提供满意的服务；</a:t>
            </a:r>
            <a:endParaRPr lang="en-US" altLang="zh-CN" sz="24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2400" dirty="0">
                <a:latin typeface="楷体" panose="02010609060101010101" charset="-122"/>
                <a:ea typeface="楷体" panose="02010609060101010101" charset="-122"/>
              </a:rPr>
              <a:t>二是如何面向客户需求，在有限资源的情况下提供高效、安全的通信支持，并同现存的网络互通融合，将物联网智能业务推广到无所不在的泛在网络。</a:t>
            </a:r>
            <a:endParaRPr lang="zh-CN" altLang="en-US" sz="2400" dirty="0">
              <a:latin typeface="楷体" panose="02010609060101010101" charset="-122"/>
              <a:ea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137" name="直接连接符 2264136"/>
          <p:cNvSpPr/>
          <p:nvPr/>
        </p:nvSpPr>
        <p:spPr>
          <a:xfrm>
            <a:off x="1695450" y="2716213"/>
            <a:ext cx="2166938" cy="1587"/>
          </a:xfrm>
          <a:prstGeom prst="line">
            <a:avLst/>
          </a:prstGeom>
          <a:ln w="38100" cap="flat" cmpd="sng">
            <a:solidFill>
              <a:srgbClr val="0000FF"/>
            </a:solidFill>
            <a:prstDash val="solid"/>
            <a:headEnd type="none" w="med" len="med"/>
            <a:tailEnd type="none" w="med" len="med"/>
          </a:ln>
        </p:spPr>
      </p:sp>
      <p:grpSp>
        <p:nvGrpSpPr>
          <p:cNvPr id="2264513" name="组合 2264512"/>
          <p:cNvGrpSpPr/>
          <p:nvPr/>
        </p:nvGrpSpPr>
        <p:grpSpPr>
          <a:xfrm>
            <a:off x="1706563" y="3757613"/>
            <a:ext cx="2360612" cy="695325"/>
            <a:chOff x="115" y="2367"/>
            <a:chExt cx="1487" cy="438"/>
          </a:xfrm>
        </p:grpSpPr>
        <p:grpSp>
          <p:nvGrpSpPr>
            <p:cNvPr id="2264138" name="组合 2264137"/>
            <p:cNvGrpSpPr/>
            <p:nvPr/>
          </p:nvGrpSpPr>
          <p:grpSpPr>
            <a:xfrm>
              <a:off x="361" y="2584"/>
              <a:ext cx="222" cy="26"/>
              <a:chOff x="3253" y="604"/>
              <a:chExt cx="222" cy="26"/>
            </a:xfrm>
          </p:grpSpPr>
          <p:sp>
            <p:nvSpPr>
              <p:cNvPr id="2264139" name="直接连接符 2264138"/>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40" name="直接连接符 2264139"/>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141" name="组合 2264140"/>
            <p:cNvGrpSpPr/>
            <p:nvPr/>
          </p:nvGrpSpPr>
          <p:grpSpPr>
            <a:xfrm>
              <a:off x="615" y="2584"/>
              <a:ext cx="222" cy="26"/>
              <a:chOff x="3253" y="604"/>
              <a:chExt cx="222" cy="26"/>
            </a:xfrm>
          </p:grpSpPr>
          <p:sp>
            <p:nvSpPr>
              <p:cNvPr id="2264142" name="直接连接符 2264141"/>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43" name="直接连接符 2264142"/>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144" name="组合 2264143"/>
            <p:cNvGrpSpPr/>
            <p:nvPr/>
          </p:nvGrpSpPr>
          <p:grpSpPr>
            <a:xfrm>
              <a:off x="870" y="2584"/>
              <a:ext cx="222" cy="26"/>
              <a:chOff x="3253" y="604"/>
              <a:chExt cx="222" cy="26"/>
            </a:xfrm>
          </p:grpSpPr>
          <p:sp>
            <p:nvSpPr>
              <p:cNvPr id="2264145" name="直接连接符 2264144"/>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46" name="直接连接符 2264145"/>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147" name="组合 2264146"/>
            <p:cNvGrpSpPr/>
            <p:nvPr/>
          </p:nvGrpSpPr>
          <p:grpSpPr>
            <a:xfrm>
              <a:off x="1125" y="2584"/>
              <a:ext cx="222" cy="26"/>
              <a:chOff x="3253" y="604"/>
              <a:chExt cx="222" cy="26"/>
            </a:xfrm>
          </p:grpSpPr>
          <p:sp>
            <p:nvSpPr>
              <p:cNvPr id="2264148" name="直接连接符 2264147"/>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49" name="直接连接符 2264148"/>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150" name="组合 2264149"/>
            <p:cNvGrpSpPr/>
            <p:nvPr/>
          </p:nvGrpSpPr>
          <p:grpSpPr>
            <a:xfrm>
              <a:off x="1380" y="2584"/>
              <a:ext cx="222" cy="26"/>
              <a:chOff x="3253" y="604"/>
              <a:chExt cx="222" cy="26"/>
            </a:xfrm>
          </p:grpSpPr>
          <p:sp>
            <p:nvSpPr>
              <p:cNvPr id="2264151" name="直接连接符 2264150"/>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52" name="直接连接符 2264151"/>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153" name="组合 2264152"/>
            <p:cNvGrpSpPr/>
            <p:nvPr/>
          </p:nvGrpSpPr>
          <p:grpSpPr>
            <a:xfrm>
              <a:off x="115" y="2584"/>
              <a:ext cx="222" cy="26"/>
              <a:chOff x="4527" y="558"/>
              <a:chExt cx="222" cy="26"/>
            </a:xfrm>
          </p:grpSpPr>
          <p:sp>
            <p:nvSpPr>
              <p:cNvPr id="2264154" name="直接连接符 2264153"/>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4155" name="直接连接符 2264154"/>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4156" name="文本框 2264155"/>
            <p:cNvSpPr txBox="1"/>
            <p:nvPr/>
          </p:nvSpPr>
          <p:spPr>
            <a:xfrm>
              <a:off x="374" y="2579"/>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57" name="文本框 2264156"/>
            <p:cNvSpPr txBox="1"/>
            <p:nvPr/>
          </p:nvSpPr>
          <p:spPr>
            <a:xfrm>
              <a:off x="600" y="2589"/>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58" name="文本框 2264157"/>
            <p:cNvSpPr txBox="1"/>
            <p:nvPr/>
          </p:nvSpPr>
          <p:spPr>
            <a:xfrm>
              <a:off x="850" y="2593"/>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59" name="文本框 2264158"/>
            <p:cNvSpPr txBox="1"/>
            <p:nvPr/>
          </p:nvSpPr>
          <p:spPr>
            <a:xfrm>
              <a:off x="1094" y="2591"/>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0" name="文本框 2264159"/>
            <p:cNvSpPr txBox="1"/>
            <p:nvPr/>
          </p:nvSpPr>
          <p:spPr>
            <a:xfrm>
              <a:off x="1350" y="2589"/>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1" name="文本框 2264160"/>
            <p:cNvSpPr txBox="1"/>
            <p:nvPr/>
          </p:nvSpPr>
          <p:spPr>
            <a:xfrm>
              <a:off x="130" y="2593"/>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2" name="文本框 2264161"/>
            <p:cNvSpPr txBox="1"/>
            <p:nvPr/>
          </p:nvSpPr>
          <p:spPr>
            <a:xfrm>
              <a:off x="360" y="2367"/>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3" name="文本框 2264162"/>
            <p:cNvSpPr txBox="1"/>
            <p:nvPr/>
          </p:nvSpPr>
          <p:spPr>
            <a:xfrm>
              <a:off x="586" y="2377"/>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4" name="文本框 2264163"/>
            <p:cNvSpPr txBox="1"/>
            <p:nvPr/>
          </p:nvSpPr>
          <p:spPr>
            <a:xfrm>
              <a:off x="836" y="2381"/>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5" name="文本框 2264164"/>
            <p:cNvSpPr txBox="1"/>
            <p:nvPr/>
          </p:nvSpPr>
          <p:spPr>
            <a:xfrm>
              <a:off x="1080" y="2379"/>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6" name="文本框 2264165"/>
            <p:cNvSpPr txBox="1"/>
            <p:nvPr/>
          </p:nvSpPr>
          <p:spPr>
            <a:xfrm>
              <a:off x="1336" y="2377"/>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167" name="文本框 2264166"/>
            <p:cNvSpPr txBox="1"/>
            <p:nvPr/>
          </p:nvSpPr>
          <p:spPr>
            <a:xfrm>
              <a:off x="132" y="2381"/>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grpSp>
      <p:sp>
        <p:nvSpPr>
          <p:cNvPr id="2264168" name="文本框 2264167"/>
          <p:cNvSpPr txBox="1"/>
          <p:nvPr/>
        </p:nvSpPr>
        <p:spPr>
          <a:xfrm>
            <a:off x="2574925" y="2354263"/>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i</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517" name="组合 2264516"/>
          <p:cNvGrpSpPr/>
          <p:nvPr/>
        </p:nvGrpSpPr>
        <p:grpSpPr>
          <a:xfrm>
            <a:off x="6732588" y="5613400"/>
            <a:ext cx="1190625" cy="342900"/>
            <a:chOff x="3281" y="3536"/>
            <a:chExt cx="750" cy="216"/>
          </a:xfrm>
        </p:grpSpPr>
        <p:grpSp>
          <p:nvGrpSpPr>
            <p:cNvPr id="2264185" name="组合 2264184"/>
            <p:cNvGrpSpPr/>
            <p:nvPr/>
          </p:nvGrpSpPr>
          <p:grpSpPr>
            <a:xfrm>
              <a:off x="3771" y="3543"/>
              <a:ext cx="222" cy="26"/>
              <a:chOff x="3253" y="604"/>
              <a:chExt cx="222" cy="26"/>
            </a:xfrm>
          </p:grpSpPr>
          <p:sp>
            <p:nvSpPr>
              <p:cNvPr id="2264186" name="直接连接符 2264185"/>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87" name="直接连接符 2264186"/>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88" name="文本框 2264187"/>
            <p:cNvSpPr txBox="1"/>
            <p:nvPr/>
          </p:nvSpPr>
          <p:spPr>
            <a:xfrm>
              <a:off x="3784" y="3538"/>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189" name="组合 2264188"/>
            <p:cNvGrpSpPr/>
            <p:nvPr/>
          </p:nvGrpSpPr>
          <p:grpSpPr>
            <a:xfrm>
              <a:off x="3529" y="3541"/>
              <a:ext cx="222" cy="26"/>
              <a:chOff x="3253" y="604"/>
              <a:chExt cx="222" cy="26"/>
            </a:xfrm>
          </p:grpSpPr>
          <p:sp>
            <p:nvSpPr>
              <p:cNvPr id="2264190" name="直接连接符 226418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91" name="直接连接符 2264190"/>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92" name="文本框 2264191"/>
            <p:cNvSpPr txBox="1"/>
            <p:nvPr/>
          </p:nvSpPr>
          <p:spPr>
            <a:xfrm>
              <a:off x="3542" y="353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193" name="组合 2264192"/>
            <p:cNvGrpSpPr/>
            <p:nvPr/>
          </p:nvGrpSpPr>
          <p:grpSpPr>
            <a:xfrm>
              <a:off x="3281" y="3545"/>
              <a:ext cx="222" cy="26"/>
              <a:chOff x="3253" y="604"/>
              <a:chExt cx="222" cy="26"/>
            </a:xfrm>
          </p:grpSpPr>
          <p:sp>
            <p:nvSpPr>
              <p:cNvPr id="2264194" name="直接连接符 226419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95" name="直接连接符 2264194"/>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96" name="文本框 2264195"/>
            <p:cNvSpPr txBox="1"/>
            <p:nvPr/>
          </p:nvSpPr>
          <p:spPr>
            <a:xfrm>
              <a:off x="3294" y="3540"/>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nvGrpSpPr>
          <p:cNvPr id="2264518" name="组合 2264517"/>
          <p:cNvGrpSpPr/>
          <p:nvPr/>
        </p:nvGrpSpPr>
        <p:grpSpPr>
          <a:xfrm>
            <a:off x="6626225" y="4000500"/>
            <a:ext cx="1198563" cy="336550"/>
            <a:chOff x="3214" y="2520"/>
            <a:chExt cx="755" cy="212"/>
          </a:xfrm>
        </p:grpSpPr>
        <p:grpSp>
          <p:nvGrpSpPr>
            <p:cNvPr id="2264169" name="组合 2264168"/>
            <p:cNvGrpSpPr/>
            <p:nvPr/>
          </p:nvGrpSpPr>
          <p:grpSpPr>
            <a:xfrm>
              <a:off x="3709" y="2527"/>
              <a:ext cx="222" cy="26"/>
              <a:chOff x="3253" y="604"/>
              <a:chExt cx="222" cy="26"/>
            </a:xfrm>
          </p:grpSpPr>
          <p:sp>
            <p:nvSpPr>
              <p:cNvPr id="2264170" name="直接连接符 226416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71" name="直接连接符 2264170"/>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72" name="文本框 2264171"/>
            <p:cNvSpPr txBox="1"/>
            <p:nvPr/>
          </p:nvSpPr>
          <p:spPr>
            <a:xfrm>
              <a:off x="3722" y="2520"/>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177" name="组合 2264176"/>
            <p:cNvGrpSpPr/>
            <p:nvPr/>
          </p:nvGrpSpPr>
          <p:grpSpPr>
            <a:xfrm>
              <a:off x="3467" y="2525"/>
              <a:ext cx="222" cy="26"/>
              <a:chOff x="3253" y="604"/>
              <a:chExt cx="222" cy="26"/>
            </a:xfrm>
          </p:grpSpPr>
          <p:sp>
            <p:nvSpPr>
              <p:cNvPr id="2264178" name="直接连接符 2264177"/>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79" name="直接连接符 2264178"/>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80" name="文本框 2264179"/>
            <p:cNvSpPr txBox="1"/>
            <p:nvPr/>
          </p:nvSpPr>
          <p:spPr>
            <a:xfrm>
              <a:off x="3480" y="2520"/>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197" name="组合 2264196"/>
            <p:cNvGrpSpPr/>
            <p:nvPr/>
          </p:nvGrpSpPr>
          <p:grpSpPr>
            <a:xfrm>
              <a:off x="3219" y="2527"/>
              <a:ext cx="222" cy="26"/>
              <a:chOff x="4527" y="558"/>
              <a:chExt cx="222" cy="26"/>
            </a:xfrm>
          </p:grpSpPr>
          <p:sp>
            <p:nvSpPr>
              <p:cNvPr id="2264198" name="直接连接符 2264197"/>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4199" name="直接连接符 2264198"/>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4200" name="文本框 2264199"/>
            <p:cNvSpPr txBox="1"/>
            <p:nvPr/>
          </p:nvSpPr>
          <p:spPr>
            <a:xfrm>
              <a:off x="3214" y="2520"/>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nvGrpSpPr>
          <p:cNvPr id="2264519" name="组合 2264518"/>
          <p:cNvGrpSpPr/>
          <p:nvPr/>
        </p:nvGrpSpPr>
        <p:grpSpPr>
          <a:xfrm>
            <a:off x="4316413" y="3673475"/>
            <a:ext cx="1181100" cy="336550"/>
            <a:chOff x="1759" y="2314"/>
            <a:chExt cx="744" cy="212"/>
          </a:xfrm>
        </p:grpSpPr>
        <p:grpSp>
          <p:nvGrpSpPr>
            <p:cNvPr id="2264173" name="组合 2264172"/>
            <p:cNvGrpSpPr/>
            <p:nvPr/>
          </p:nvGrpSpPr>
          <p:grpSpPr>
            <a:xfrm>
              <a:off x="2243" y="2321"/>
              <a:ext cx="222" cy="26"/>
              <a:chOff x="3253" y="604"/>
              <a:chExt cx="222" cy="26"/>
            </a:xfrm>
          </p:grpSpPr>
          <p:sp>
            <p:nvSpPr>
              <p:cNvPr id="2264174" name="直接连接符 226417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75" name="直接连接符 2264174"/>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76" name="文本框 2264175"/>
            <p:cNvSpPr txBox="1"/>
            <p:nvPr/>
          </p:nvSpPr>
          <p:spPr>
            <a:xfrm>
              <a:off x="2256" y="2314"/>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181" name="组合 2264180"/>
            <p:cNvGrpSpPr/>
            <p:nvPr/>
          </p:nvGrpSpPr>
          <p:grpSpPr>
            <a:xfrm>
              <a:off x="2001" y="2319"/>
              <a:ext cx="222" cy="26"/>
              <a:chOff x="3253" y="604"/>
              <a:chExt cx="222" cy="26"/>
            </a:xfrm>
          </p:grpSpPr>
          <p:sp>
            <p:nvSpPr>
              <p:cNvPr id="2264182" name="直接连接符 2264181"/>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183" name="直接连接符 2264182"/>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184" name="文本框 2264183"/>
            <p:cNvSpPr txBox="1"/>
            <p:nvPr/>
          </p:nvSpPr>
          <p:spPr>
            <a:xfrm>
              <a:off x="2014" y="2314"/>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201" name="组合 2264200"/>
            <p:cNvGrpSpPr/>
            <p:nvPr/>
          </p:nvGrpSpPr>
          <p:grpSpPr>
            <a:xfrm>
              <a:off x="1759" y="2321"/>
              <a:ext cx="222" cy="26"/>
              <a:chOff x="4527" y="558"/>
              <a:chExt cx="222" cy="26"/>
            </a:xfrm>
          </p:grpSpPr>
          <p:sp>
            <p:nvSpPr>
              <p:cNvPr id="2264202" name="直接连接符 2264201"/>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4203" name="直接连接符 2264202"/>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4204" name="文本框 2264203"/>
            <p:cNvSpPr txBox="1"/>
            <p:nvPr/>
          </p:nvSpPr>
          <p:spPr>
            <a:xfrm>
              <a:off x="1760" y="2314"/>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nvGrpSpPr>
          <p:cNvPr id="2264516" name="组合 2264515"/>
          <p:cNvGrpSpPr/>
          <p:nvPr/>
        </p:nvGrpSpPr>
        <p:grpSpPr>
          <a:xfrm>
            <a:off x="3490913" y="5029200"/>
            <a:ext cx="1190625" cy="342900"/>
            <a:chOff x="1239" y="3168"/>
            <a:chExt cx="750" cy="216"/>
          </a:xfrm>
        </p:grpSpPr>
        <p:grpSp>
          <p:nvGrpSpPr>
            <p:cNvPr id="2264205" name="组合 2264204"/>
            <p:cNvGrpSpPr/>
            <p:nvPr/>
          </p:nvGrpSpPr>
          <p:grpSpPr>
            <a:xfrm>
              <a:off x="1729" y="3175"/>
              <a:ext cx="222" cy="26"/>
              <a:chOff x="3253" y="604"/>
              <a:chExt cx="222" cy="26"/>
            </a:xfrm>
          </p:grpSpPr>
          <p:sp>
            <p:nvSpPr>
              <p:cNvPr id="2264206" name="直接连接符 2264205"/>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07" name="直接连接符 2264206"/>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08" name="文本框 2264207"/>
            <p:cNvSpPr txBox="1"/>
            <p:nvPr/>
          </p:nvSpPr>
          <p:spPr>
            <a:xfrm>
              <a:off x="1742" y="3170"/>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209" name="组合 2264208"/>
            <p:cNvGrpSpPr/>
            <p:nvPr/>
          </p:nvGrpSpPr>
          <p:grpSpPr>
            <a:xfrm>
              <a:off x="1487" y="3173"/>
              <a:ext cx="222" cy="26"/>
              <a:chOff x="3253" y="604"/>
              <a:chExt cx="222" cy="26"/>
            </a:xfrm>
          </p:grpSpPr>
          <p:sp>
            <p:nvSpPr>
              <p:cNvPr id="2264210" name="直接连接符 226420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11" name="直接连接符 2264210"/>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12" name="文本框 2264211"/>
            <p:cNvSpPr txBox="1"/>
            <p:nvPr/>
          </p:nvSpPr>
          <p:spPr>
            <a:xfrm>
              <a:off x="1500" y="3168"/>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213" name="组合 2264212"/>
            <p:cNvGrpSpPr/>
            <p:nvPr/>
          </p:nvGrpSpPr>
          <p:grpSpPr>
            <a:xfrm>
              <a:off x="1239" y="3177"/>
              <a:ext cx="222" cy="26"/>
              <a:chOff x="3253" y="604"/>
              <a:chExt cx="222" cy="26"/>
            </a:xfrm>
          </p:grpSpPr>
          <p:sp>
            <p:nvSpPr>
              <p:cNvPr id="2264214" name="直接连接符 226421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15" name="直接连接符 2264214"/>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16" name="文本框 2264215"/>
            <p:cNvSpPr txBox="1"/>
            <p:nvPr/>
          </p:nvSpPr>
          <p:spPr>
            <a:xfrm>
              <a:off x="1252" y="3172"/>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nvGrpSpPr>
          <p:cNvPr id="2264515" name="组合 2264514"/>
          <p:cNvGrpSpPr/>
          <p:nvPr/>
        </p:nvGrpSpPr>
        <p:grpSpPr>
          <a:xfrm>
            <a:off x="4383088" y="6083300"/>
            <a:ext cx="1190625" cy="342900"/>
            <a:chOff x="1801" y="3832"/>
            <a:chExt cx="750" cy="216"/>
          </a:xfrm>
        </p:grpSpPr>
        <p:grpSp>
          <p:nvGrpSpPr>
            <p:cNvPr id="2264217" name="组合 2264216"/>
            <p:cNvGrpSpPr/>
            <p:nvPr/>
          </p:nvGrpSpPr>
          <p:grpSpPr>
            <a:xfrm>
              <a:off x="2291" y="3839"/>
              <a:ext cx="222" cy="26"/>
              <a:chOff x="3253" y="604"/>
              <a:chExt cx="222" cy="26"/>
            </a:xfrm>
          </p:grpSpPr>
          <p:sp>
            <p:nvSpPr>
              <p:cNvPr id="2264218" name="直接连接符 2264217"/>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19" name="直接连接符 2264218"/>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20" name="文本框 2264219"/>
            <p:cNvSpPr txBox="1"/>
            <p:nvPr/>
          </p:nvSpPr>
          <p:spPr>
            <a:xfrm>
              <a:off x="2304" y="3834"/>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221" name="组合 2264220"/>
            <p:cNvGrpSpPr/>
            <p:nvPr/>
          </p:nvGrpSpPr>
          <p:grpSpPr>
            <a:xfrm>
              <a:off x="2049" y="3837"/>
              <a:ext cx="222" cy="26"/>
              <a:chOff x="3253" y="604"/>
              <a:chExt cx="222" cy="26"/>
            </a:xfrm>
          </p:grpSpPr>
          <p:sp>
            <p:nvSpPr>
              <p:cNvPr id="2264222" name="直接连接符 2264221"/>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23" name="直接连接符 2264222"/>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24" name="文本框 2264223"/>
            <p:cNvSpPr txBox="1"/>
            <p:nvPr/>
          </p:nvSpPr>
          <p:spPr>
            <a:xfrm>
              <a:off x="2062" y="3832"/>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4225" name="组合 2264224"/>
            <p:cNvGrpSpPr/>
            <p:nvPr/>
          </p:nvGrpSpPr>
          <p:grpSpPr>
            <a:xfrm>
              <a:off x="1801" y="3841"/>
              <a:ext cx="222" cy="26"/>
              <a:chOff x="3253" y="604"/>
              <a:chExt cx="222" cy="26"/>
            </a:xfrm>
          </p:grpSpPr>
          <p:sp>
            <p:nvSpPr>
              <p:cNvPr id="2264226" name="直接连接符 2264225"/>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27" name="直接连接符 2264226"/>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4228" name="文本框 2264227"/>
            <p:cNvSpPr txBox="1"/>
            <p:nvPr/>
          </p:nvSpPr>
          <p:spPr>
            <a:xfrm>
              <a:off x="1814" y="383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grpSp>
      <p:sp>
        <p:nvSpPr>
          <p:cNvPr id="2264229" name="直接连接符 2264228"/>
          <p:cNvSpPr/>
          <p:nvPr/>
        </p:nvSpPr>
        <p:spPr>
          <a:xfrm>
            <a:off x="8170863" y="2738438"/>
            <a:ext cx="2166937" cy="1587"/>
          </a:xfrm>
          <a:prstGeom prst="line">
            <a:avLst/>
          </a:prstGeom>
          <a:ln w="38100" cap="flat" cmpd="sng">
            <a:solidFill>
              <a:srgbClr val="0000FF"/>
            </a:solidFill>
            <a:prstDash val="solid"/>
            <a:headEnd type="none" w="med" len="med"/>
            <a:tailEnd type="none" w="med" len="med"/>
          </a:ln>
        </p:spPr>
      </p:sp>
      <p:grpSp>
        <p:nvGrpSpPr>
          <p:cNvPr id="2264523" name="组合 2264522"/>
          <p:cNvGrpSpPr/>
          <p:nvPr/>
        </p:nvGrpSpPr>
        <p:grpSpPr>
          <a:xfrm>
            <a:off x="8001000" y="4343400"/>
            <a:ext cx="2425700" cy="749300"/>
            <a:chOff x="4080" y="2736"/>
            <a:chExt cx="1528" cy="472"/>
          </a:xfrm>
        </p:grpSpPr>
        <p:grpSp>
          <p:nvGrpSpPr>
            <p:cNvPr id="2264230" name="组合 2264229"/>
            <p:cNvGrpSpPr/>
            <p:nvPr/>
          </p:nvGrpSpPr>
          <p:grpSpPr>
            <a:xfrm>
              <a:off x="4367" y="3001"/>
              <a:ext cx="222" cy="26"/>
              <a:chOff x="3253" y="604"/>
              <a:chExt cx="222" cy="26"/>
            </a:xfrm>
          </p:grpSpPr>
          <p:sp>
            <p:nvSpPr>
              <p:cNvPr id="2264231" name="直接连接符 2264230"/>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32" name="直接连接符 2264231"/>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233" name="组合 2264232"/>
            <p:cNvGrpSpPr/>
            <p:nvPr/>
          </p:nvGrpSpPr>
          <p:grpSpPr>
            <a:xfrm>
              <a:off x="4621" y="3001"/>
              <a:ext cx="222" cy="26"/>
              <a:chOff x="3253" y="604"/>
              <a:chExt cx="222" cy="26"/>
            </a:xfrm>
          </p:grpSpPr>
          <p:sp>
            <p:nvSpPr>
              <p:cNvPr id="2264234" name="直接连接符 226423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35" name="直接连接符 2264234"/>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236" name="组合 2264235"/>
            <p:cNvGrpSpPr/>
            <p:nvPr/>
          </p:nvGrpSpPr>
          <p:grpSpPr>
            <a:xfrm>
              <a:off x="4876" y="3001"/>
              <a:ext cx="222" cy="26"/>
              <a:chOff x="3253" y="604"/>
              <a:chExt cx="222" cy="26"/>
            </a:xfrm>
          </p:grpSpPr>
          <p:sp>
            <p:nvSpPr>
              <p:cNvPr id="2264237" name="直接连接符 2264236"/>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38" name="直接连接符 2264237"/>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239" name="组合 2264238"/>
            <p:cNvGrpSpPr/>
            <p:nvPr/>
          </p:nvGrpSpPr>
          <p:grpSpPr>
            <a:xfrm>
              <a:off x="5131" y="3001"/>
              <a:ext cx="222" cy="26"/>
              <a:chOff x="3253" y="604"/>
              <a:chExt cx="222" cy="26"/>
            </a:xfrm>
          </p:grpSpPr>
          <p:sp>
            <p:nvSpPr>
              <p:cNvPr id="2264240" name="直接连接符 226423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41" name="直接连接符 2264240"/>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242" name="组合 2264241"/>
            <p:cNvGrpSpPr/>
            <p:nvPr/>
          </p:nvGrpSpPr>
          <p:grpSpPr>
            <a:xfrm>
              <a:off x="5386" y="3001"/>
              <a:ext cx="222" cy="26"/>
              <a:chOff x="3253" y="604"/>
              <a:chExt cx="222" cy="26"/>
            </a:xfrm>
          </p:grpSpPr>
          <p:sp>
            <p:nvSpPr>
              <p:cNvPr id="2264243" name="直接连接符 2264242"/>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4244" name="直接连接符 2264243"/>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4245" name="组合 2264244"/>
            <p:cNvGrpSpPr/>
            <p:nvPr/>
          </p:nvGrpSpPr>
          <p:grpSpPr>
            <a:xfrm>
              <a:off x="4121" y="2993"/>
              <a:ext cx="222" cy="26"/>
              <a:chOff x="4527" y="558"/>
              <a:chExt cx="222" cy="26"/>
            </a:xfrm>
          </p:grpSpPr>
          <p:sp>
            <p:nvSpPr>
              <p:cNvPr id="2264246" name="直接连接符 2264245"/>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4247" name="直接连接符 2264246"/>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grpSp>
          <p:nvGrpSpPr>
            <p:cNvPr id="2264503" name="组合 2264502"/>
            <p:cNvGrpSpPr/>
            <p:nvPr/>
          </p:nvGrpSpPr>
          <p:grpSpPr>
            <a:xfrm>
              <a:off x="4080" y="2988"/>
              <a:ext cx="1523" cy="220"/>
              <a:chOff x="4080" y="2748"/>
              <a:chExt cx="1523" cy="220"/>
            </a:xfrm>
          </p:grpSpPr>
          <p:sp>
            <p:nvSpPr>
              <p:cNvPr id="2264248" name="文本框 2264247"/>
              <p:cNvSpPr txBox="1"/>
              <p:nvPr/>
            </p:nvSpPr>
            <p:spPr>
              <a:xfrm>
                <a:off x="4380" y="275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49" name="文本框 2264248"/>
              <p:cNvSpPr txBox="1"/>
              <p:nvPr/>
            </p:nvSpPr>
            <p:spPr>
              <a:xfrm>
                <a:off x="4606" y="275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0" name="文本框 2264249"/>
              <p:cNvSpPr txBox="1"/>
              <p:nvPr/>
            </p:nvSpPr>
            <p:spPr>
              <a:xfrm>
                <a:off x="4856" y="275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1" name="文本框 2264250"/>
              <p:cNvSpPr txBox="1"/>
              <p:nvPr/>
            </p:nvSpPr>
            <p:spPr>
              <a:xfrm>
                <a:off x="5100" y="275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2" name="文本框 2264251"/>
              <p:cNvSpPr txBox="1"/>
              <p:nvPr/>
            </p:nvSpPr>
            <p:spPr>
              <a:xfrm>
                <a:off x="5356" y="2756"/>
                <a:ext cx="247"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3" name="文本框 2264252"/>
              <p:cNvSpPr txBox="1"/>
              <p:nvPr/>
            </p:nvSpPr>
            <p:spPr>
              <a:xfrm>
                <a:off x="4080" y="2748"/>
                <a:ext cx="246"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P</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nvGrpSpPr>
            <p:cNvPr id="2264504" name="组合 2264503"/>
            <p:cNvGrpSpPr/>
            <p:nvPr/>
          </p:nvGrpSpPr>
          <p:grpSpPr>
            <a:xfrm>
              <a:off x="4106" y="2736"/>
              <a:ext cx="1426" cy="226"/>
              <a:chOff x="4106" y="2544"/>
              <a:chExt cx="1426" cy="226"/>
            </a:xfrm>
          </p:grpSpPr>
          <p:sp>
            <p:nvSpPr>
              <p:cNvPr id="2264254" name="文本框 2264253"/>
              <p:cNvSpPr txBox="1"/>
              <p:nvPr/>
            </p:nvSpPr>
            <p:spPr>
              <a:xfrm>
                <a:off x="4366" y="2544"/>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5</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5" name="文本框 2264254"/>
              <p:cNvSpPr txBox="1"/>
              <p:nvPr/>
            </p:nvSpPr>
            <p:spPr>
              <a:xfrm>
                <a:off x="4592" y="2554"/>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6" name="文本框 2264255"/>
              <p:cNvSpPr txBox="1"/>
              <p:nvPr/>
            </p:nvSpPr>
            <p:spPr>
              <a:xfrm>
                <a:off x="4842" y="2558"/>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7" name="文本框 2264256"/>
              <p:cNvSpPr txBox="1"/>
              <p:nvPr/>
            </p:nvSpPr>
            <p:spPr>
              <a:xfrm>
                <a:off x="5086" y="2556"/>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8" name="文本框 2264257"/>
              <p:cNvSpPr txBox="1"/>
              <p:nvPr/>
            </p:nvSpPr>
            <p:spPr>
              <a:xfrm>
                <a:off x="5342" y="2554"/>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59" name="文本框 2264258"/>
              <p:cNvSpPr txBox="1"/>
              <p:nvPr/>
            </p:nvSpPr>
            <p:spPr>
              <a:xfrm>
                <a:off x="4106" y="2550"/>
                <a:ext cx="190" cy="212"/>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6</a:t>
                </a:r>
                <a:endParaRPr lang="en-US" altLang="zh-CN" sz="1600" b="0" baseline="-25000">
                  <a:solidFill>
                    <a:schemeClr val="tx1"/>
                  </a:solidFill>
                  <a:latin typeface="Arial" panose="020B0604020202020204" pitchFamily="34" charset="0"/>
                  <a:ea typeface="宋体" panose="02010600030101010101" pitchFamily="2" charset="-122"/>
                </a:endParaRPr>
              </a:p>
            </p:txBody>
          </p:sp>
        </p:grpSp>
      </p:grpSp>
      <p:sp>
        <p:nvSpPr>
          <p:cNvPr id="2264260" name="文本框 2264259"/>
          <p:cNvSpPr txBox="1"/>
          <p:nvPr/>
        </p:nvSpPr>
        <p:spPr>
          <a:xfrm>
            <a:off x="9050338" y="2376488"/>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i</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4261" name="直接连接符 2264260"/>
          <p:cNvSpPr/>
          <p:nvPr/>
        </p:nvSpPr>
        <p:spPr>
          <a:xfrm flipH="1">
            <a:off x="2822575" y="2887663"/>
            <a:ext cx="0" cy="746125"/>
          </a:xfrm>
          <a:prstGeom prst="line">
            <a:avLst/>
          </a:prstGeom>
          <a:ln w="19050" cap="flat" cmpd="sng">
            <a:solidFill>
              <a:srgbClr val="FF0066"/>
            </a:solidFill>
            <a:prstDash val="sysDot"/>
            <a:headEnd type="none" w="med" len="med"/>
            <a:tailEnd type="triangle" w="med" len="med"/>
          </a:ln>
        </p:spPr>
      </p:sp>
      <p:sp>
        <p:nvSpPr>
          <p:cNvPr id="2264266" name="直接连接符 2264265"/>
          <p:cNvSpPr/>
          <p:nvPr/>
        </p:nvSpPr>
        <p:spPr>
          <a:xfrm>
            <a:off x="9213850" y="2967038"/>
            <a:ext cx="0" cy="1146175"/>
          </a:xfrm>
          <a:prstGeom prst="line">
            <a:avLst/>
          </a:prstGeom>
          <a:ln w="19050" cap="flat" cmpd="sng">
            <a:solidFill>
              <a:srgbClr val="FF0066"/>
            </a:solidFill>
            <a:prstDash val="sysDot"/>
            <a:headEnd type="triangle" w="med" len="med"/>
            <a:tailEnd type="none" w="med" len="med"/>
          </a:ln>
        </p:spPr>
      </p:sp>
      <p:grpSp>
        <p:nvGrpSpPr>
          <p:cNvPr id="2264520" name="组合 2264519"/>
          <p:cNvGrpSpPr/>
          <p:nvPr/>
        </p:nvGrpSpPr>
        <p:grpSpPr>
          <a:xfrm>
            <a:off x="3375025" y="4619625"/>
            <a:ext cx="4497388" cy="2087563"/>
            <a:chOff x="1166" y="2910"/>
            <a:chExt cx="2833" cy="1315"/>
          </a:xfrm>
        </p:grpSpPr>
        <p:sp>
          <p:nvSpPr>
            <p:cNvPr id="2264263" name="任意多边形 2264262"/>
            <p:cNvSpPr/>
            <p:nvPr/>
          </p:nvSpPr>
          <p:spPr>
            <a:xfrm>
              <a:off x="1603" y="3002"/>
              <a:ext cx="2203" cy="1223"/>
            </a:xfrm>
            <a:custGeom>
              <a:avLst/>
              <a:gdLst/>
              <a:ahLst/>
              <a:cxnLst/>
              <a:rect l="0" t="0" r="0" b="0"/>
              <a:pathLst>
                <a:path w="2203" h="1223">
                  <a:moveTo>
                    <a:pt x="25" y="0"/>
                  </a:moveTo>
                  <a:cubicBezTo>
                    <a:pt x="35" y="103"/>
                    <a:pt x="0" y="440"/>
                    <a:pt x="85" y="618"/>
                  </a:cubicBezTo>
                  <a:cubicBezTo>
                    <a:pt x="170" y="796"/>
                    <a:pt x="331" y="972"/>
                    <a:pt x="535" y="1068"/>
                  </a:cubicBezTo>
                  <a:cubicBezTo>
                    <a:pt x="739" y="1164"/>
                    <a:pt x="1084" y="1223"/>
                    <a:pt x="1309" y="1194"/>
                  </a:cubicBezTo>
                  <a:cubicBezTo>
                    <a:pt x="1534" y="1165"/>
                    <a:pt x="1736" y="1036"/>
                    <a:pt x="1885" y="894"/>
                  </a:cubicBezTo>
                  <a:cubicBezTo>
                    <a:pt x="2034" y="752"/>
                    <a:pt x="2137" y="457"/>
                    <a:pt x="2203" y="342"/>
                  </a:cubicBezTo>
                </a:path>
              </a:pathLst>
            </a:custGeom>
            <a:noFill/>
            <a:ln w="19050" cap="flat" cmpd="sng">
              <a:solidFill>
                <a:srgbClr val="FF0066">
                  <a:alpha val="100000"/>
                </a:srgbClr>
              </a:solidFill>
              <a:prstDash val="sysDot"/>
              <a:headEnd type="none" w="med" len="med"/>
              <a:tailEnd type="triangle" w="med" len="med"/>
            </a:ln>
          </p:spPr>
          <p:txBody>
            <a:bodyPr/>
            <a:lstStyle/>
            <a:p>
              <a:endParaRPr lang="zh-CN" altLang="en-US"/>
            </a:p>
          </p:txBody>
        </p:sp>
        <p:sp>
          <p:nvSpPr>
            <p:cNvPr id="2264265" name="任意多边形 2264264"/>
            <p:cNvSpPr/>
            <p:nvPr/>
          </p:nvSpPr>
          <p:spPr>
            <a:xfrm>
              <a:off x="1166" y="2910"/>
              <a:ext cx="468" cy="98"/>
            </a:xfrm>
            <a:custGeom>
              <a:avLst/>
              <a:gdLst/>
              <a:ahLst/>
              <a:cxnLst/>
              <a:rect l="0" t="0" r="0" b="0"/>
              <a:pathLst>
                <a:path w="468" h="98">
                  <a:moveTo>
                    <a:pt x="0" y="50"/>
                  </a:moveTo>
                  <a:cubicBezTo>
                    <a:pt x="46" y="43"/>
                    <a:pt x="198" y="0"/>
                    <a:pt x="276" y="8"/>
                  </a:cubicBezTo>
                  <a:cubicBezTo>
                    <a:pt x="354" y="16"/>
                    <a:pt x="428" y="79"/>
                    <a:pt x="468" y="98"/>
                  </a:cubicBezTo>
                </a:path>
              </a:pathLst>
            </a:custGeom>
            <a:noFill/>
            <a:ln w="19050" cap="flat" cmpd="sng">
              <a:solidFill>
                <a:srgbClr val="FF0066">
                  <a:alpha val="100000"/>
                </a:srgbClr>
              </a:solidFill>
              <a:prstDash val="sysDot"/>
              <a:headEnd type="none" w="med" len="med"/>
              <a:tailEnd type="triangle" w="med" len="med"/>
            </a:ln>
          </p:spPr>
          <p:txBody>
            <a:bodyPr/>
            <a:lstStyle/>
            <a:p>
              <a:endParaRPr lang="zh-CN" altLang="en-US"/>
            </a:p>
          </p:txBody>
        </p:sp>
        <p:sp>
          <p:nvSpPr>
            <p:cNvPr id="2264268" name="任意多边形 2264267"/>
            <p:cNvSpPr/>
            <p:nvPr/>
          </p:nvSpPr>
          <p:spPr>
            <a:xfrm>
              <a:off x="3803" y="3153"/>
              <a:ext cx="196" cy="191"/>
            </a:xfrm>
            <a:custGeom>
              <a:avLst/>
              <a:gdLst/>
              <a:ahLst/>
              <a:cxnLst/>
              <a:rect l="0" t="0" r="0" b="0"/>
              <a:pathLst>
                <a:path w="196" h="191">
                  <a:moveTo>
                    <a:pt x="0" y="191"/>
                  </a:moveTo>
                  <a:cubicBezTo>
                    <a:pt x="7" y="179"/>
                    <a:pt x="12" y="149"/>
                    <a:pt x="45" y="117"/>
                  </a:cubicBezTo>
                  <a:cubicBezTo>
                    <a:pt x="78" y="85"/>
                    <a:pt x="165" y="24"/>
                    <a:pt x="196" y="0"/>
                  </a:cubicBezTo>
                </a:path>
              </a:pathLst>
            </a:custGeom>
            <a:noFill/>
            <a:ln w="19050" cap="flat" cmpd="sng">
              <a:solidFill>
                <a:srgbClr val="FF0066">
                  <a:alpha val="100000"/>
                </a:srgbClr>
              </a:solidFill>
              <a:prstDash val="sysDot"/>
              <a:headEnd type="none" w="med" len="med"/>
              <a:tailEnd type="none" w="med" len="med"/>
            </a:ln>
          </p:spPr>
          <p:txBody>
            <a:bodyPr/>
            <a:lstStyle/>
            <a:p>
              <a:endParaRPr lang="zh-CN" altLang="en-US"/>
            </a:p>
          </p:txBody>
        </p:sp>
      </p:grpSp>
      <p:grpSp>
        <p:nvGrpSpPr>
          <p:cNvPr id="2264514" name="组合 2264513"/>
          <p:cNvGrpSpPr/>
          <p:nvPr/>
        </p:nvGrpSpPr>
        <p:grpSpPr>
          <a:xfrm>
            <a:off x="4064000" y="3678238"/>
            <a:ext cx="3422650" cy="2624137"/>
            <a:chOff x="1600" y="2317"/>
            <a:chExt cx="2156" cy="1653"/>
          </a:xfrm>
        </p:grpSpPr>
        <p:sp>
          <p:nvSpPr>
            <p:cNvPr id="2264131" name="椭圆 2264130"/>
            <p:cNvSpPr/>
            <p:nvPr/>
          </p:nvSpPr>
          <p:spPr>
            <a:xfrm>
              <a:off x="2020" y="2514"/>
              <a:ext cx="1411" cy="1331"/>
            </a:xfrm>
            <a:prstGeom prst="ellipse">
              <a:avLst/>
            </a:prstGeom>
            <a:noFill/>
            <a:ln w="38100" cap="flat" cmpd="sng">
              <a:solidFill>
                <a:schemeClr val="tx1"/>
              </a:solidFill>
              <a:prstDash val="solid"/>
              <a:headEnd type="none" w="med" len="med"/>
              <a:tailEnd type="none" w="med" len="med"/>
            </a:ln>
          </p:spPr>
          <p:txBody>
            <a:bodyPr/>
            <a:lstStyle/>
            <a:p>
              <a:endParaRPr lang="zh-CN" altLang="en-US"/>
            </a:p>
          </p:txBody>
        </p:sp>
        <p:pic>
          <p:nvPicPr>
            <p:cNvPr id="2264132" name="图片 2264131" descr="SNAG-024"/>
            <p:cNvPicPr>
              <a:picLocks noChangeAspect="1"/>
            </p:cNvPicPr>
            <p:nvPr/>
          </p:nvPicPr>
          <p:blipFill>
            <a:blip r:embed="rId1">
              <a:clrChange>
                <a:clrFrom>
                  <a:srgbClr val="FFFFFF"/>
                </a:clrFrom>
                <a:clrTo>
                  <a:srgbClr val="FFFFFF">
                    <a:alpha val="0"/>
                  </a:srgbClr>
                </a:clrTo>
              </a:clrChange>
            </a:blip>
            <a:stretch>
              <a:fillRect/>
            </a:stretch>
          </p:blipFill>
          <p:spPr>
            <a:xfrm>
              <a:off x="2578" y="2317"/>
              <a:ext cx="435" cy="449"/>
            </a:xfrm>
            <a:prstGeom prst="rect">
              <a:avLst/>
            </a:prstGeom>
            <a:noFill/>
            <a:ln w="9525">
              <a:noFill/>
            </a:ln>
          </p:spPr>
        </p:pic>
        <p:pic>
          <p:nvPicPr>
            <p:cNvPr id="2264133" name="图片 2264132" descr="SNAG-024"/>
            <p:cNvPicPr>
              <a:picLocks noChangeAspect="1"/>
            </p:cNvPicPr>
            <p:nvPr/>
          </p:nvPicPr>
          <p:blipFill>
            <a:blip r:embed="rId1">
              <a:clrChange>
                <a:clrFrom>
                  <a:srgbClr val="FFFFFF"/>
                </a:clrFrom>
                <a:clrTo>
                  <a:srgbClr val="FFFFFF">
                    <a:alpha val="0"/>
                  </a:srgbClr>
                </a:clrTo>
              </a:clrChange>
            </a:blip>
            <a:stretch>
              <a:fillRect/>
            </a:stretch>
          </p:blipFill>
          <p:spPr>
            <a:xfrm>
              <a:off x="3321" y="2859"/>
              <a:ext cx="435" cy="449"/>
            </a:xfrm>
            <a:prstGeom prst="rect">
              <a:avLst/>
            </a:prstGeom>
            <a:noFill/>
            <a:ln w="9525">
              <a:noFill/>
            </a:ln>
          </p:spPr>
        </p:pic>
        <p:pic>
          <p:nvPicPr>
            <p:cNvPr id="2264134" name="图片 2264133" descr="SNAG-024"/>
            <p:cNvPicPr>
              <a:picLocks noChangeAspect="1"/>
            </p:cNvPicPr>
            <p:nvPr/>
          </p:nvPicPr>
          <p:blipFill>
            <a:blip r:embed="rId1">
              <a:clrChange>
                <a:clrFrom>
                  <a:srgbClr val="FFFFFF"/>
                </a:clrFrom>
                <a:clrTo>
                  <a:srgbClr val="FFFFFF">
                    <a:alpha val="0"/>
                  </a:srgbClr>
                </a:clrTo>
              </a:clrChange>
            </a:blip>
            <a:stretch>
              <a:fillRect/>
            </a:stretch>
          </p:blipFill>
          <p:spPr>
            <a:xfrm>
              <a:off x="2697" y="3521"/>
              <a:ext cx="435" cy="449"/>
            </a:xfrm>
            <a:prstGeom prst="rect">
              <a:avLst/>
            </a:prstGeom>
            <a:noFill/>
            <a:ln w="9525">
              <a:noFill/>
            </a:ln>
          </p:spPr>
        </p:pic>
        <p:pic>
          <p:nvPicPr>
            <p:cNvPr id="2264135" name="图片 2264134" descr="SNAG-024"/>
            <p:cNvPicPr>
              <a:picLocks noChangeAspect="1"/>
            </p:cNvPicPr>
            <p:nvPr/>
          </p:nvPicPr>
          <p:blipFill>
            <a:blip r:embed="rId1">
              <a:clrChange>
                <a:clrFrom>
                  <a:srgbClr val="FFFFFF"/>
                </a:clrFrom>
                <a:clrTo>
                  <a:srgbClr val="FFFFFF">
                    <a:alpha val="0"/>
                  </a:srgbClr>
                </a:clrTo>
              </a:clrChange>
            </a:blip>
            <a:stretch>
              <a:fillRect/>
            </a:stretch>
          </p:blipFill>
          <p:spPr>
            <a:xfrm>
              <a:off x="1809" y="3364"/>
              <a:ext cx="435" cy="449"/>
            </a:xfrm>
            <a:prstGeom prst="rect">
              <a:avLst/>
            </a:prstGeom>
            <a:noFill/>
            <a:ln w="9525">
              <a:noFill/>
            </a:ln>
          </p:spPr>
        </p:pic>
        <p:pic>
          <p:nvPicPr>
            <p:cNvPr id="2264136" name="图片 2264135" descr="SNAG-024"/>
            <p:cNvPicPr>
              <a:picLocks noChangeAspect="1"/>
            </p:cNvPicPr>
            <p:nvPr/>
          </p:nvPicPr>
          <p:blipFill>
            <a:blip r:embed="rId1">
              <a:clrChange>
                <a:clrFrom>
                  <a:srgbClr val="FFFFFF"/>
                </a:clrFrom>
                <a:clrTo>
                  <a:srgbClr val="FFFFFF">
                    <a:alpha val="0"/>
                  </a:srgbClr>
                </a:clrTo>
              </a:clrChange>
            </a:blip>
            <a:stretch>
              <a:fillRect/>
            </a:stretch>
          </p:blipFill>
          <p:spPr>
            <a:xfrm>
              <a:off x="1693" y="2617"/>
              <a:ext cx="435" cy="449"/>
            </a:xfrm>
            <a:prstGeom prst="rect">
              <a:avLst/>
            </a:prstGeom>
            <a:noFill/>
            <a:ln w="9525">
              <a:noFill/>
            </a:ln>
          </p:spPr>
        </p:pic>
        <p:sp>
          <p:nvSpPr>
            <p:cNvPr id="2264269" name="文本框 2264268"/>
            <p:cNvSpPr txBox="1"/>
            <p:nvPr/>
          </p:nvSpPr>
          <p:spPr>
            <a:xfrm>
              <a:off x="1600" y="2739"/>
              <a:ext cx="222" cy="251"/>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A</a:t>
              </a:r>
              <a:endParaRPr lang="en-US" altLang="zh-CN" sz="2000">
                <a:solidFill>
                  <a:schemeClr val="tx1"/>
                </a:solidFill>
                <a:latin typeface="Arial" panose="020B0604020202020204" pitchFamily="34" charset="0"/>
                <a:ea typeface="宋体" panose="02010600030101010101" pitchFamily="2" charset="-122"/>
              </a:endParaRPr>
            </a:p>
          </p:txBody>
        </p:sp>
        <p:sp>
          <p:nvSpPr>
            <p:cNvPr id="2264270" name="文本框 2264269"/>
            <p:cNvSpPr txBox="1"/>
            <p:nvPr/>
          </p:nvSpPr>
          <p:spPr>
            <a:xfrm>
              <a:off x="2486" y="2443"/>
              <a:ext cx="222" cy="251"/>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B</a:t>
              </a:r>
              <a:endParaRPr lang="en-US" altLang="zh-CN" sz="2000">
                <a:solidFill>
                  <a:schemeClr val="tx1"/>
                </a:solidFill>
                <a:latin typeface="Arial" panose="020B0604020202020204" pitchFamily="34" charset="0"/>
                <a:ea typeface="宋体" panose="02010600030101010101" pitchFamily="2" charset="-122"/>
              </a:endParaRPr>
            </a:p>
          </p:txBody>
        </p:sp>
        <p:sp>
          <p:nvSpPr>
            <p:cNvPr id="2264271" name="文本框 2264270"/>
            <p:cNvSpPr txBox="1"/>
            <p:nvPr/>
          </p:nvSpPr>
          <p:spPr>
            <a:xfrm>
              <a:off x="3216" y="2999"/>
              <a:ext cx="231" cy="251"/>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C</a:t>
              </a:r>
              <a:endParaRPr lang="en-US" altLang="zh-CN" sz="2000">
                <a:solidFill>
                  <a:schemeClr val="tx1"/>
                </a:solidFill>
                <a:latin typeface="Arial" panose="020B0604020202020204" pitchFamily="34" charset="0"/>
                <a:ea typeface="宋体" panose="02010600030101010101" pitchFamily="2" charset="-122"/>
              </a:endParaRPr>
            </a:p>
          </p:txBody>
        </p:sp>
        <p:sp>
          <p:nvSpPr>
            <p:cNvPr id="2264272" name="文本框 2264271"/>
            <p:cNvSpPr txBox="1"/>
            <p:nvPr/>
          </p:nvSpPr>
          <p:spPr>
            <a:xfrm>
              <a:off x="2584" y="3639"/>
              <a:ext cx="231" cy="251"/>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D</a:t>
              </a:r>
              <a:endParaRPr lang="en-US" altLang="zh-CN" sz="2000">
                <a:solidFill>
                  <a:schemeClr val="tx1"/>
                </a:solidFill>
                <a:latin typeface="Arial" panose="020B0604020202020204" pitchFamily="34" charset="0"/>
                <a:ea typeface="宋体" panose="02010600030101010101" pitchFamily="2" charset="-122"/>
              </a:endParaRPr>
            </a:p>
          </p:txBody>
        </p:sp>
        <p:sp>
          <p:nvSpPr>
            <p:cNvPr id="2264273" name="文本框 2264272"/>
            <p:cNvSpPr txBox="1"/>
            <p:nvPr/>
          </p:nvSpPr>
          <p:spPr>
            <a:xfrm>
              <a:off x="1700" y="3499"/>
              <a:ext cx="222" cy="251"/>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E</a:t>
              </a:r>
              <a:endParaRPr lang="en-US" altLang="zh-CN" sz="2000">
                <a:solidFill>
                  <a:schemeClr val="tx1"/>
                </a:solidFill>
                <a:latin typeface="Arial" panose="020B0604020202020204" pitchFamily="34" charset="0"/>
                <a:ea typeface="宋体" panose="02010600030101010101" pitchFamily="2" charset="-122"/>
              </a:endParaRPr>
            </a:p>
          </p:txBody>
        </p:sp>
      </p:grpSp>
      <p:grpSp>
        <p:nvGrpSpPr>
          <p:cNvPr id="2264525" name="组合 2264524"/>
          <p:cNvGrpSpPr/>
          <p:nvPr/>
        </p:nvGrpSpPr>
        <p:grpSpPr>
          <a:xfrm>
            <a:off x="2979738" y="3435350"/>
            <a:ext cx="5051425" cy="1608138"/>
            <a:chOff x="917" y="2164"/>
            <a:chExt cx="3182" cy="1013"/>
          </a:xfrm>
        </p:grpSpPr>
        <p:grpSp>
          <p:nvGrpSpPr>
            <p:cNvPr id="2264524" name="组合 2264523"/>
            <p:cNvGrpSpPr/>
            <p:nvPr/>
          </p:nvGrpSpPr>
          <p:grpSpPr>
            <a:xfrm>
              <a:off x="1172" y="2164"/>
              <a:ext cx="2927" cy="1013"/>
              <a:chOff x="1172" y="2164"/>
              <a:chExt cx="2927" cy="1013"/>
            </a:xfrm>
          </p:grpSpPr>
          <p:sp>
            <p:nvSpPr>
              <p:cNvPr id="2264262" name="任意多边形 2264261"/>
              <p:cNvSpPr/>
              <p:nvPr/>
            </p:nvSpPr>
            <p:spPr>
              <a:xfrm>
                <a:off x="1718" y="2164"/>
                <a:ext cx="1992" cy="694"/>
              </a:xfrm>
              <a:custGeom>
                <a:avLst/>
                <a:gdLst/>
                <a:ahLst/>
                <a:cxnLst/>
                <a:rect l="0" t="0" r="0" b="0"/>
                <a:pathLst>
                  <a:path w="1992" h="694">
                    <a:moveTo>
                      <a:pt x="0" y="556"/>
                    </a:moveTo>
                    <a:cubicBezTo>
                      <a:pt x="52" y="499"/>
                      <a:pt x="170" y="303"/>
                      <a:pt x="306" y="214"/>
                    </a:cubicBezTo>
                    <a:cubicBezTo>
                      <a:pt x="442" y="125"/>
                      <a:pt x="634" y="44"/>
                      <a:pt x="816" y="22"/>
                    </a:cubicBezTo>
                    <a:cubicBezTo>
                      <a:pt x="998" y="0"/>
                      <a:pt x="1233" y="25"/>
                      <a:pt x="1398" y="82"/>
                    </a:cubicBezTo>
                    <a:cubicBezTo>
                      <a:pt x="1563" y="139"/>
                      <a:pt x="1707" y="262"/>
                      <a:pt x="1806" y="364"/>
                    </a:cubicBezTo>
                    <a:cubicBezTo>
                      <a:pt x="1905" y="466"/>
                      <a:pt x="1953" y="625"/>
                      <a:pt x="1992" y="694"/>
                    </a:cubicBezTo>
                  </a:path>
                </a:pathLst>
              </a:custGeom>
              <a:noFill/>
              <a:ln w="19050" cap="flat" cmpd="sng">
                <a:solidFill>
                  <a:srgbClr val="FF0066">
                    <a:alpha val="100000"/>
                  </a:srgbClr>
                </a:solidFill>
                <a:prstDash val="sysDot"/>
                <a:headEnd type="none" w="med" len="med"/>
                <a:tailEnd type="triangle" w="med" len="med"/>
              </a:ln>
            </p:spPr>
            <p:txBody>
              <a:bodyPr/>
              <a:lstStyle/>
              <a:p>
                <a:endParaRPr lang="zh-CN" altLang="en-US"/>
              </a:p>
            </p:txBody>
          </p:sp>
          <p:sp>
            <p:nvSpPr>
              <p:cNvPr id="2264264" name="任意多边形 2264263"/>
              <p:cNvSpPr/>
              <p:nvPr/>
            </p:nvSpPr>
            <p:spPr>
              <a:xfrm>
                <a:off x="1172" y="2732"/>
                <a:ext cx="540" cy="228"/>
              </a:xfrm>
              <a:custGeom>
                <a:avLst/>
                <a:gdLst/>
                <a:ahLst/>
                <a:cxnLst/>
                <a:rect l="0" t="0" r="0" b="0"/>
                <a:pathLst>
                  <a:path w="540" h="228">
                    <a:moveTo>
                      <a:pt x="0" y="228"/>
                    </a:moveTo>
                    <a:cubicBezTo>
                      <a:pt x="105" y="196"/>
                      <a:pt x="210" y="164"/>
                      <a:pt x="300" y="126"/>
                    </a:cubicBezTo>
                    <a:cubicBezTo>
                      <a:pt x="390" y="88"/>
                      <a:pt x="465" y="44"/>
                      <a:pt x="540" y="0"/>
                    </a:cubicBezTo>
                  </a:path>
                </a:pathLst>
              </a:custGeom>
              <a:noFill/>
              <a:ln w="19050" cap="flat" cmpd="sng">
                <a:solidFill>
                  <a:srgbClr val="FF0066">
                    <a:alpha val="100000"/>
                  </a:srgbClr>
                </a:solidFill>
                <a:prstDash val="sysDot"/>
                <a:headEnd type="none" w="med" len="med"/>
                <a:tailEnd type="triangle" w="med" len="med"/>
              </a:ln>
            </p:spPr>
            <p:txBody>
              <a:bodyPr/>
              <a:lstStyle/>
              <a:p>
                <a:endParaRPr lang="zh-CN" altLang="en-US"/>
              </a:p>
            </p:txBody>
          </p:sp>
          <p:sp>
            <p:nvSpPr>
              <p:cNvPr id="2264267" name="任意多边形 2264266"/>
              <p:cNvSpPr/>
              <p:nvPr/>
            </p:nvSpPr>
            <p:spPr>
              <a:xfrm>
                <a:off x="3704" y="2864"/>
                <a:ext cx="395" cy="313"/>
              </a:xfrm>
              <a:custGeom>
                <a:avLst/>
                <a:gdLst/>
                <a:ahLst/>
                <a:cxnLst/>
                <a:rect l="0" t="0" r="0" b="0"/>
                <a:pathLst>
                  <a:path w="395" h="313">
                    <a:moveTo>
                      <a:pt x="0" y="0"/>
                    </a:moveTo>
                    <a:cubicBezTo>
                      <a:pt x="17" y="24"/>
                      <a:pt x="66" y="97"/>
                      <a:pt x="103" y="147"/>
                    </a:cubicBezTo>
                    <a:cubicBezTo>
                      <a:pt x="140" y="197"/>
                      <a:pt x="170" y="283"/>
                      <a:pt x="219" y="298"/>
                    </a:cubicBezTo>
                    <a:cubicBezTo>
                      <a:pt x="268" y="313"/>
                      <a:pt x="358" y="251"/>
                      <a:pt x="395" y="239"/>
                    </a:cubicBezTo>
                  </a:path>
                </a:pathLst>
              </a:custGeom>
              <a:noFill/>
              <a:ln w="19050" cap="flat" cmpd="sng">
                <a:solidFill>
                  <a:srgbClr val="FF0066">
                    <a:alpha val="100000"/>
                  </a:srgbClr>
                </a:solidFill>
                <a:prstDash val="sysDot"/>
                <a:headEnd type="none" w="med" len="med"/>
                <a:tailEnd type="triangle" w="med" len="med"/>
              </a:ln>
            </p:spPr>
            <p:txBody>
              <a:bodyPr/>
              <a:lstStyle/>
              <a:p>
                <a:endParaRPr lang="zh-CN" altLang="en-US"/>
              </a:p>
            </p:txBody>
          </p:sp>
        </p:grpSp>
        <p:sp>
          <p:nvSpPr>
            <p:cNvPr id="2264479" name="任意多边形 2264478"/>
            <p:cNvSpPr/>
            <p:nvPr/>
          </p:nvSpPr>
          <p:spPr>
            <a:xfrm>
              <a:off x="917" y="2862"/>
              <a:ext cx="307" cy="119"/>
            </a:xfrm>
            <a:custGeom>
              <a:avLst/>
              <a:gdLst/>
              <a:ahLst/>
              <a:cxnLst/>
              <a:rect l="0" t="0" r="0" b="0"/>
              <a:pathLst>
                <a:path w="307" h="128">
                  <a:moveTo>
                    <a:pt x="0" y="0"/>
                  </a:moveTo>
                  <a:cubicBezTo>
                    <a:pt x="80" y="51"/>
                    <a:pt x="160" y="102"/>
                    <a:pt x="211" y="115"/>
                  </a:cubicBezTo>
                  <a:cubicBezTo>
                    <a:pt x="262" y="128"/>
                    <a:pt x="284" y="102"/>
                    <a:pt x="307" y="77"/>
                  </a:cubicBezTo>
                </a:path>
              </a:pathLst>
            </a:custGeom>
            <a:noFill/>
            <a:ln w="28575" cap="flat" cmpd="sng">
              <a:solidFill>
                <a:srgbClr val="FF0000"/>
              </a:solidFill>
              <a:prstDash val="sysDot"/>
              <a:headEnd type="none" w="med" len="med"/>
              <a:tailEnd type="none" w="med" len="med"/>
            </a:ln>
          </p:spPr>
          <p:txBody>
            <a:bodyPr/>
            <a:lstStyle/>
            <a:p>
              <a:endParaRPr lang="zh-CN" altLang="en-US"/>
            </a:p>
          </p:txBody>
        </p:sp>
      </p:grpSp>
      <p:sp>
        <p:nvSpPr>
          <p:cNvPr id="2264481" name="矩形 2264480"/>
          <p:cNvSpPr/>
          <p:nvPr/>
        </p:nvSpPr>
        <p:spPr>
          <a:xfrm>
            <a:off x="1647825" y="977900"/>
            <a:ext cx="5059680" cy="460375"/>
          </a:xfrm>
          <a:prstGeom prst="rect">
            <a:avLst/>
          </a:prstGeom>
          <a:noFill/>
          <a:ln w="9525">
            <a:noFill/>
          </a:ln>
        </p:spPr>
        <p:txBody>
          <a:bodyPr wrap="none" anchor="t" anchorCtr="0">
            <a:spAutoFit/>
          </a:bodyPr>
          <a:lstStyle/>
          <a:p>
            <a:r>
              <a:rPr lang="zh-CN" altLang="en-US" sz="2400" dirty="0">
                <a:solidFill>
                  <a:schemeClr val="tx2"/>
                </a:solidFill>
                <a:latin typeface="楷体" panose="02010609060101010101" charset="-122"/>
                <a:ea typeface="楷体" panose="02010609060101010101" charset="-122"/>
                <a:cs typeface="楷体" panose="02010609060101010101" charset="-122"/>
              </a:rPr>
              <a:t>分组信息交换</a:t>
            </a:r>
            <a:r>
              <a:rPr lang="en-US" altLang="zh-CN" sz="2400">
                <a:solidFill>
                  <a:schemeClr val="tx2"/>
                </a:solidFill>
                <a:latin typeface="楷体" panose="02010609060101010101" charset="-122"/>
                <a:ea typeface="楷体" panose="02010609060101010101" charset="-122"/>
                <a:cs typeface="楷体" panose="02010609060101010101" charset="-122"/>
              </a:rPr>
              <a:t>--</a:t>
            </a:r>
            <a:r>
              <a:rPr lang="zh-CN" altLang="en-US" sz="2400" dirty="0">
                <a:solidFill>
                  <a:schemeClr val="tx2"/>
                </a:solidFill>
                <a:latin typeface="楷体" panose="02010609060101010101" charset="-122"/>
                <a:ea typeface="楷体" panose="02010609060101010101" charset="-122"/>
                <a:cs typeface="楷体" panose="02010609060101010101" charset="-122"/>
              </a:rPr>
              <a:t>化整为零和还零为整</a:t>
            </a:r>
            <a:endParaRPr lang="zh-CN" altLang="en-US" sz="2400" dirty="0">
              <a:solidFill>
                <a:schemeClr val="tx2"/>
              </a:solidFill>
              <a:latin typeface="楷体" panose="02010609060101010101" charset="-122"/>
              <a:ea typeface="楷体" panose="02010609060101010101" charset="-122"/>
              <a:cs typeface="楷体" panose="02010609060101010101" charset="-122"/>
            </a:endParaRPr>
          </a:p>
        </p:txBody>
      </p:sp>
      <p:grpSp>
        <p:nvGrpSpPr>
          <p:cNvPr id="2264486" name="组合 2264485"/>
          <p:cNvGrpSpPr/>
          <p:nvPr/>
        </p:nvGrpSpPr>
        <p:grpSpPr>
          <a:xfrm>
            <a:off x="3756025" y="1766888"/>
            <a:ext cx="1490663" cy="1174750"/>
            <a:chOff x="1102" y="833"/>
            <a:chExt cx="939" cy="740"/>
          </a:xfrm>
        </p:grpSpPr>
        <p:sp>
          <p:nvSpPr>
            <p:cNvPr id="20" name="AutoShape 39"/>
            <p:cNvSpPr>
              <a:spLocks noChangeArrowheads="1"/>
            </p:cNvSpPr>
            <p:nvPr/>
          </p:nvSpPr>
          <p:spPr bwMode="gray">
            <a:xfrm>
              <a:off x="1102" y="83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484" name="Oval 40"/>
            <p:cNvSpPr/>
            <p:nvPr/>
          </p:nvSpPr>
          <p:spPr>
            <a:xfrm>
              <a:off x="1180" y="89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16" name="Text Box 84"/>
            <p:cNvSpPr txBox="1">
              <a:spLocks noChangeArrowheads="1"/>
            </p:cNvSpPr>
            <p:nvPr/>
          </p:nvSpPr>
          <p:spPr bwMode="auto">
            <a:xfrm>
              <a:off x="1183" y="944"/>
              <a:ext cx="776" cy="406"/>
            </a:xfrm>
            <a:prstGeom prst="rect">
              <a:avLst/>
            </a:prstGeom>
            <a:noFill/>
            <a:ln>
              <a:noFill/>
            </a:ln>
          </p:spPr>
          <p:txBody>
            <a:bodyPr>
              <a:spAutoFit/>
            </a:bodyPr>
            <a:lstStyle/>
            <a:p>
              <a:pPr algn="ctr">
                <a:spcBef>
                  <a:spcPct val="35000"/>
                </a:spcBef>
              </a:pPr>
              <a:r>
                <a:rPr lang="zh-CN" altLang="en-US" dirty="0">
                  <a:solidFill>
                    <a:srgbClr val="FFFFFF"/>
                  </a:solidFill>
                  <a:latin typeface="宋体" panose="02010600030101010101" pitchFamily="2" charset="-122"/>
                  <a:ea typeface="华文中宋" panose="02010600040101010101" pitchFamily="2" charset="-122"/>
                </a:rPr>
                <a:t>待传输的信息</a:t>
              </a:r>
              <a:endParaRPr lang="zh-CN" altLang="en-US" dirty="0">
                <a:solidFill>
                  <a:srgbClr val="FFFFFF"/>
                </a:solidFill>
                <a:latin typeface="宋体" panose="02010600030101010101" pitchFamily="2" charset="-122"/>
                <a:ea typeface="华文中宋" panose="02010600040101010101" pitchFamily="2" charset="-122"/>
              </a:endParaRPr>
            </a:p>
          </p:txBody>
        </p:sp>
      </p:grpSp>
      <p:grpSp>
        <p:nvGrpSpPr>
          <p:cNvPr id="2264487" name="组合 2264486"/>
          <p:cNvGrpSpPr/>
          <p:nvPr/>
        </p:nvGrpSpPr>
        <p:grpSpPr>
          <a:xfrm>
            <a:off x="2887663" y="2867025"/>
            <a:ext cx="1066800" cy="949325"/>
            <a:chOff x="1506" y="2103"/>
            <a:chExt cx="939" cy="740"/>
          </a:xfrm>
        </p:grpSpPr>
        <p:sp>
          <p:nvSpPr>
            <p:cNvPr id="2" name="AutoShape 39"/>
            <p:cNvSpPr>
              <a:spLocks noChangeArrowheads="1"/>
            </p:cNvSpPr>
            <p:nvPr/>
          </p:nvSpPr>
          <p:spPr bwMode="gray">
            <a:xfrm>
              <a:off x="1506" y="210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489" name="Oval 40"/>
            <p:cNvSpPr/>
            <p:nvPr/>
          </p:nvSpPr>
          <p:spPr>
            <a:xfrm>
              <a:off x="1584" y="216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3" name="Text Box 84"/>
            <p:cNvSpPr txBox="1">
              <a:spLocks noChangeArrowheads="1"/>
            </p:cNvSpPr>
            <p:nvPr/>
          </p:nvSpPr>
          <p:spPr bwMode="auto">
            <a:xfrm>
              <a:off x="1587" y="2175"/>
              <a:ext cx="776" cy="551"/>
            </a:xfrm>
            <a:prstGeom prst="rect">
              <a:avLst/>
            </a:prstGeom>
            <a:noFill/>
            <a:ln>
              <a:noFill/>
            </a:ln>
          </p:spPr>
          <p:txBody>
            <a:bodyPr>
              <a:spAutoFit/>
            </a:bodyPr>
            <a:lstStyle/>
            <a:p>
              <a:pPr algn="ctr">
                <a:spcBef>
                  <a:spcPct val="35000"/>
                </a:spcBef>
              </a:pPr>
              <a:r>
                <a:rPr lang="zh-CN" altLang="en-US" sz="2000" dirty="0">
                  <a:solidFill>
                    <a:srgbClr val="FFFFFF"/>
                  </a:solidFill>
                  <a:latin typeface="宋体" panose="02010600030101010101" pitchFamily="2" charset="-122"/>
                  <a:ea typeface="华文中宋" panose="02010600040101010101" pitchFamily="2" charset="-122"/>
                </a:rPr>
                <a:t>化整为零</a:t>
              </a:r>
              <a:endParaRPr lang="zh-CN" altLang="en-US" sz="2000" dirty="0">
                <a:solidFill>
                  <a:srgbClr val="FFFFFF"/>
                </a:solidFill>
                <a:latin typeface="宋体" panose="02010600030101010101" pitchFamily="2" charset="-122"/>
                <a:ea typeface="华文中宋" panose="02010600040101010101" pitchFamily="2" charset="-122"/>
              </a:endParaRPr>
            </a:p>
          </p:txBody>
        </p:sp>
      </p:grpSp>
      <p:grpSp>
        <p:nvGrpSpPr>
          <p:cNvPr id="2264491" name="组合 2264490"/>
          <p:cNvGrpSpPr/>
          <p:nvPr/>
        </p:nvGrpSpPr>
        <p:grpSpPr>
          <a:xfrm>
            <a:off x="1976438" y="4430713"/>
            <a:ext cx="1238250" cy="962025"/>
            <a:chOff x="1506" y="2103"/>
            <a:chExt cx="939" cy="740"/>
          </a:xfrm>
        </p:grpSpPr>
        <p:sp>
          <p:nvSpPr>
            <p:cNvPr id="4" name="AutoShape 39"/>
            <p:cNvSpPr>
              <a:spLocks noChangeArrowheads="1"/>
            </p:cNvSpPr>
            <p:nvPr/>
          </p:nvSpPr>
          <p:spPr bwMode="gray">
            <a:xfrm>
              <a:off x="1506" y="210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493" name="Oval 40"/>
            <p:cNvSpPr/>
            <p:nvPr/>
          </p:nvSpPr>
          <p:spPr>
            <a:xfrm>
              <a:off x="1584" y="216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5" name="Text Box 84"/>
            <p:cNvSpPr txBox="1">
              <a:spLocks noChangeArrowheads="1"/>
            </p:cNvSpPr>
            <p:nvPr/>
          </p:nvSpPr>
          <p:spPr bwMode="auto">
            <a:xfrm>
              <a:off x="1587" y="2175"/>
              <a:ext cx="776" cy="544"/>
            </a:xfrm>
            <a:prstGeom prst="rect">
              <a:avLst/>
            </a:prstGeom>
            <a:noFill/>
            <a:ln>
              <a:noFill/>
            </a:ln>
          </p:spPr>
          <p:txBody>
            <a:bodyPr>
              <a:spAutoFit/>
            </a:bodyPr>
            <a:lstStyle/>
            <a:p>
              <a:pPr algn="ctr">
                <a:spcBef>
                  <a:spcPct val="35000"/>
                </a:spcBef>
              </a:pPr>
              <a:r>
                <a:rPr lang="zh-CN" altLang="en-US" sz="2000" dirty="0">
                  <a:solidFill>
                    <a:srgbClr val="FFFFFF"/>
                  </a:solidFill>
                  <a:latin typeface="宋体" panose="02010600030101010101" pitchFamily="2" charset="-122"/>
                  <a:ea typeface="华文中宋" panose="02010600040101010101" pitchFamily="2" charset="-122"/>
                </a:rPr>
                <a:t>打包</a:t>
              </a:r>
              <a:r>
                <a:rPr lang="en-US" altLang="zh-CN" sz="2000">
                  <a:solidFill>
                    <a:srgbClr val="FFFFFF"/>
                  </a:solidFill>
                  <a:latin typeface="宋体" panose="02010600030101010101" pitchFamily="2" charset="-122"/>
                  <a:ea typeface="华文中宋" panose="02010600040101010101" pitchFamily="2" charset="-122"/>
                </a:rPr>
                <a:t>-</a:t>
              </a:r>
              <a:r>
                <a:rPr lang="zh-CN" altLang="en-US" sz="2000" dirty="0">
                  <a:solidFill>
                    <a:srgbClr val="FFFFFF"/>
                  </a:solidFill>
                  <a:latin typeface="宋体" panose="02010600030101010101" pitchFamily="2" charset="-122"/>
                  <a:ea typeface="华文中宋" panose="02010600040101010101" pitchFamily="2" charset="-122"/>
                </a:rPr>
                <a:t>数据包</a:t>
              </a:r>
              <a:endParaRPr lang="zh-CN" altLang="en-US" sz="2000" dirty="0">
                <a:solidFill>
                  <a:srgbClr val="FFFFFF"/>
                </a:solidFill>
                <a:latin typeface="宋体" panose="02010600030101010101" pitchFamily="2" charset="-122"/>
                <a:ea typeface="华文中宋" panose="02010600040101010101" pitchFamily="2" charset="-122"/>
              </a:endParaRPr>
            </a:p>
          </p:txBody>
        </p:sp>
      </p:grpSp>
      <p:grpSp>
        <p:nvGrpSpPr>
          <p:cNvPr id="2264495" name="组合 2264494"/>
          <p:cNvGrpSpPr/>
          <p:nvPr/>
        </p:nvGrpSpPr>
        <p:grpSpPr>
          <a:xfrm>
            <a:off x="5664200" y="2763838"/>
            <a:ext cx="1238250" cy="962025"/>
            <a:chOff x="1506" y="2103"/>
            <a:chExt cx="939" cy="740"/>
          </a:xfrm>
        </p:grpSpPr>
        <p:sp>
          <p:nvSpPr>
            <p:cNvPr id="6" name="AutoShape 39"/>
            <p:cNvSpPr>
              <a:spLocks noChangeArrowheads="1"/>
            </p:cNvSpPr>
            <p:nvPr/>
          </p:nvSpPr>
          <p:spPr bwMode="gray">
            <a:xfrm>
              <a:off x="1506" y="210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497" name="Oval 40"/>
            <p:cNvSpPr/>
            <p:nvPr/>
          </p:nvSpPr>
          <p:spPr>
            <a:xfrm>
              <a:off x="1584" y="216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7" name="Text Box 84"/>
            <p:cNvSpPr txBox="1">
              <a:spLocks noChangeArrowheads="1"/>
            </p:cNvSpPr>
            <p:nvPr/>
          </p:nvSpPr>
          <p:spPr bwMode="auto">
            <a:xfrm>
              <a:off x="1587" y="2175"/>
              <a:ext cx="776" cy="544"/>
            </a:xfrm>
            <a:prstGeom prst="rect">
              <a:avLst/>
            </a:prstGeom>
            <a:noFill/>
            <a:ln>
              <a:noFill/>
            </a:ln>
          </p:spPr>
          <p:txBody>
            <a:bodyPr>
              <a:spAutoFit/>
            </a:bodyPr>
            <a:lstStyle/>
            <a:p>
              <a:pPr algn="ctr">
                <a:spcBef>
                  <a:spcPct val="35000"/>
                </a:spcBef>
              </a:pPr>
              <a:r>
                <a:rPr lang="zh-CN" altLang="en-US" sz="2000" dirty="0">
                  <a:solidFill>
                    <a:srgbClr val="FFFFFF"/>
                  </a:solidFill>
                  <a:latin typeface="宋体" panose="02010600030101010101" pitchFamily="2" charset="-122"/>
                  <a:ea typeface="华文中宋" panose="02010600040101010101" pitchFamily="2" charset="-122"/>
                </a:rPr>
                <a:t>数据包的传输</a:t>
              </a:r>
              <a:endParaRPr lang="zh-CN" altLang="en-US" sz="2000" dirty="0">
                <a:solidFill>
                  <a:srgbClr val="FFFFFF"/>
                </a:solidFill>
                <a:latin typeface="宋体" panose="02010600030101010101" pitchFamily="2" charset="-122"/>
                <a:ea typeface="华文中宋" panose="02010600040101010101" pitchFamily="2" charset="-122"/>
              </a:endParaRPr>
            </a:p>
          </p:txBody>
        </p:sp>
      </p:grpSp>
      <p:grpSp>
        <p:nvGrpSpPr>
          <p:cNvPr id="2264499" name="组合 2264498"/>
          <p:cNvGrpSpPr/>
          <p:nvPr/>
        </p:nvGrpSpPr>
        <p:grpSpPr>
          <a:xfrm>
            <a:off x="8674100" y="5073650"/>
            <a:ext cx="1238250" cy="962025"/>
            <a:chOff x="1506" y="2103"/>
            <a:chExt cx="939" cy="740"/>
          </a:xfrm>
        </p:grpSpPr>
        <p:sp>
          <p:nvSpPr>
            <p:cNvPr id="8" name="AutoShape 39"/>
            <p:cNvSpPr>
              <a:spLocks noChangeArrowheads="1"/>
            </p:cNvSpPr>
            <p:nvPr/>
          </p:nvSpPr>
          <p:spPr bwMode="gray">
            <a:xfrm>
              <a:off x="1506" y="210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501" name="Oval 40"/>
            <p:cNvSpPr/>
            <p:nvPr/>
          </p:nvSpPr>
          <p:spPr>
            <a:xfrm>
              <a:off x="1584" y="216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9" name="Text Box 84"/>
            <p:cNvSpPr txBox="1">
              <a:spLocks noChangeArrowheads="1"/>
            </p:cNvSpPr>
            <p:nvPr/>
          </p:nvSpPr>
          <p:spPr bwMode="auto">
            <a:xfrm>
              <a:off x="1587" y="2175"/>
              <a:ext cx="776" cy="544"/>
            </a:xfrm>
            <a:prstGeom prst="rect">
              <a:avLst/>
            </a:prstGeom>
            <a:noFill/>
            <a:ln>
              <a:noFill/>
            </a:ln>
          </p:spPr>
          <p:txBody>
            <a:bodyPr>
              <a:spAutoFit/>
            </a:bodyPr>
            <a:lstStyle/>
            <a:p>
              <a:pPr algn="ctr">
                <a:spcBef>
                  <a:spcPct val="35000"/>
                </a:spcBef>
              </a:pPr>
              <a:r>
                <a:rPr lang="zh-CN" altLang="en-US" sz="2000" dirty="0">
                  <a:solidFill>
                    <a:srgbClr val="FFFFFF"/>
                  </a:solidFill>
                  <a:latin typeface="宋体" panose="02010600030101010101" pitchFamily="2" charset="-122"/>
                  <a:ea typeface="华文中宋" panose="02010600040101010101" pitchFamily="2" charset="-122"/>
                </a:rPr>
                <a:t>拆包</a:t>
              </a:r>
              <a:r>
                <a:rPr lang="en-US" altLang="zh-CN" sz="2000">
                  <a:solidFill>
                    <a:srgbClr val="FFFFFF"/>
                  </a:solidFill>
                  <a:latin typeface="宋体" panose="02010600030101010101" pitchFamily="2" charset="-122"/>
                  <a:ea typeface="华文中宋" panose="02010600040101010101" pitchFamily="2" charset="-122"/>
                </a:rPr>
                <a:t>-</a:t>
              </a:r>
              <a:r>
                <a:rPr lang="zh-CN" altLang="en-US" sz="2000" dirty="0">
                  <a:solidFill>
                    <a:srgbClr val="FFFFFF"/>
                  </a:solidFill>
                  <a:latin typeface="宋体" panose="02010600030101010101" pitchFamily="2" charset="-122"/>
                  <a:ea typeface="华文中宋" panose="02010600040101010101" pitchFamily="2" charset="-122"/>
                </a:rPr>
                <a:t>数据包</a:t>
              </a:r>
              <a:endParaRPr lang="zh-CN" altLang="en-US" sz="2000" dirty="0">
                <a:solidFill>
                  <a:srgbClr val="FFFFFF"/>
                </a:solidFill>
                <a:latin typeface="宋体" panose="02010600030101010101" pitchFamily="2" charset="-122"/>
                <a:ea typeface="华文中宋" panose="02010600040101010101" pitchFamily="2" charset="-122"/>
              </a:endParaRPr>
            </a:p>
          </p:txBody>
        </p:sp>
      </p:grpSp>
      <p:grpSp>
        <p:nvGrpSpPr>
          <p:cNvPr id="2264505" name="组合 2264504"/>
          <p:cNvGrpSpPr/>
          <p:nvPr/>
        </p:nvGrpSpPr>
        <p:grpSpPr>
          <a:xfrm>
            <a:off x="9305925" y="3135313"/>
            <a:ext cx="1066800" cy="949325"/>
            <a:chOff x="1506" y="2103"/>
            <a:chExt cx="939" cy="740"/>
          </a:xfrm>
        </p:grpSpPr>
        <p:sp>
          <p:nvSpPr>
            <p:cNvPr id="10" name="AutoShape 39"/>
            <p:cNvSpPr>
              <a:spLocks noChangeArrowheads="1"/>
            </p:cNvSpPr>
            <p:nvPr/>
          </p:nvSpPr>
          <p:spPr bwMode="gray">
            <a:xfrm>
              <a:off x="1506" y="210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507" name="Oval 40"/>
            <p:cNvSpPr/>
            <p:nvPr/>
          </p:nvSpPr>
          <p:spPr>
            <a:xfrm>
              <a:off x="1584" y="216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11" name="Text Box 84"/>
            <p:cNvSpPr txBox="1">
              <a:spLocks noChangeArrowheads="1"/>
            </p:cNvSpPr>
            <p:nvPr/>
          </p:nvSpPr>
          <p:spPr bwMode="auto">
            <a:xfrm>
              <a:off x="1587" y="2175"/>
              <a:ext cx="776" cy="551"/>
            </a:xfrm>
            <a:prstGeom prst="rect">
              <a:avLst/>
            </a:prstGeom>
            <a:noFill/>
            <a:ln>
              <a:noFill/>
            </a:ln>
          </p:spPr>
          <p:txBody>
            <a:bodyPr>
              <a:spAutoFit/>
            </a:bodyPr>
            <a:lstStyle/>
            <a:p>
              <a:pPr algn="ctr">
                <a:spcBef>
                  <a:spcPct val="35000"/>
                </a:spcBef>
              </a:pPr>
              <a:r>
                <a:rPr lang="zh-CN" altLang="en-US" sz="2000" dirty="0">
                  <a:solidFill>
                    <a:srgbClr val="FFFFFF"/>
                  </a:solidFill>
                  <a:latin typeface="宋体" panose="02010600030101010101" pitchFamily="2" charset="-122"/>
                  <a:ea typeface="华文中宋" panose="02010600040101010101" pitchFamily="2" charset="-122"/>
                </a:rPr>
                <a:t>还零为整</a:t>
              </a:r>
              <a:endParaRPr lang="zh-CN" altLang="en-US" sz="2000" dirty="0">
                <a:solidFill>
                  <a:srgbClr val="FFFFFF"/>
                </a:solidFill>
                <a:latin typeface="宋体" panose="02010600030101010101" pitchFamily="2" charset="-122"/>
                <a:ea typeface="华文中宋" panose="02010600040101010101" pitchFamily="2" charset="-122"/>
              </a:endParaRPr>
            </a:p>
          </p:txBody>
        </p:sp>
      </p:grpSp>
      <p:grpSp>
        <p:nvGrpSpPr>
          <p:cNvPr id="2264509" name="组合 2264508"/>
          <p:cNvGrpSpPr/>
          <p:nvPr/>
        </p:nvGrpSpPr>
        <p:grpSpPr>
          <a:xfrm>
            <a:off x="6815138" y="1749425"/>
            <a:ext cx="1490662" cy="1174750"/>
            <a:chOff x="1102" y="833"/>
            <a:chExt cx="939" cy="740"/>
          </a:xfrm>
        </p:grpSpPr>
        <p:sp>
          <p:nvSpPr>
            <p:cNvPr id="12" name="AutoShape 39"/>
            <p:cNvSpPr>
              <a:spLocks noChangeArrowheads="1"/>
            </p:cNvSpPr>
            <p:nvPr/>
          </p:nvSpPr>
          <p:spPr bwMode="gray">
            <a:xfrm>
              <a:off x="1102" y="833"/>
              <a:ext cx="939" cy="74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2264511" name="Oval 40"/>
            <p:cNvSpPr/>
            <p:nvPr/>
          </p:nvSpPr>
          <p:spPr>
            <a:xfrm>
              <a:off x="1180" y="893"/>
              <a:ext cx="783" cy="619"/>
            </a:xfrm>
            <a:prstGeom prst="ellipse">
              <a:avLst/>
            </a:prstGeom>
            <a:solidFill>
              <a:srgbClr val="660066"/>
            </a:solidFill>
            <a:ln w="28575" cap="flat" cmpd="sng">
              <a:solidFill>
                <a:srgbClr val="FFFFFF"/>
              </a:solidFill>
              <a:prstDash val="solid"/>
              <a:headEnd type="none" w="med" len="med"/>
              <a:tailEnd type="none" w="med" len="med"/>
            </a:ln>
          </p:spPr>
          <p:txBody>
            <a:bodyPr wrap="none" anchor="ctr" anchorCtr="0"/>
            <a:lstStyle/>
            <a:p>
              <a:pPr algn="ctr"/>
              <a:endParaRPr lang="zh-CN" altLang="en-US" dirty="0">
                <a:solidFill>
                  <a:srgbClr val="000000"/>
                </a:solidFill>
                <a:latin typeface="宋体" panose="02010600030101010101" pitchFamily="2" charset="-122"/>
                <a:ea typeface="宋体" panose="02010600030101010101" pitchFamily="2" charset="-122"/>
              </a:endParaRPr>
            </a:p>
          </p:txBody>
        </p:sp>
        <p:sp>
          <p:nvSpPr>
            <p:cNvPr id="13" name="Text Box 84"/>
            <p:cNvSpPr txBox="1">
              <a:spLocks noChangeArrowheads="1"/>
            </p:cNvSpPr>
            <p:nvPr/>
          </p:nvSpPr>
          <p:spPr bwMode="auto">
            <a:xfrm>
              <a:off x="1183" y="944"/>
              <a:ext cx="776" cy="406"/>
            </a:xfrm>
            <a:prstGeom prst="rect">
              <a:avLst/>
            </a:prstGeom>
            <a:noFill/>
            <a:ln>
              <a:noFill/>
            </a:ln>
          </p:spPr>
          <p:txBody>
            <a:bodyPr>
              <a:spAutoFit/>
            </a:bodyPr>
            <a:lstStyle/>
            <a:p>
              <a:pPr algn="ctr">
                <a:spcBef>
                  <a:spcPct val="35000"/>
                </a:spcBef>
              </a:pPr>
              <a:r>
                <a:rPr lang="zh-CN" altLang="en-US" dirty="0">
                  <a:solidFill>
                    <a:srgbClr val="FFFFFF"/>
                  </a:solidFill>
                  <a:latin typeface="宋体" panose="02010600030101010101" pitchFamily="2" charset="-122"/>
                  <a:ea typeface="华文中宋" panose="02010600040101010101" pitchFamily="2" charset="-122"/>
                </a:rPr>
                <a:t>待传输的信息</a:t>
              </a:r>
              <a:endParaRPr lang="zh-CN" altLang="en-US" dirty="0">
                <a:solidFill>
                  <a:srgbClr val="FFFFFF"/>
                </a:solidFill>
                <a:latin typeface="宋体" panose="02010600030101010101" pitchFamily="2" charset="-122"/>
                <a:ea typeface="华文中宋" panose="02010600040101010101" pitchFamily="2" charset="-122"/>
              </a:endParaRPr>
            </a:p>
          </p:txBody>
        </p:sp>
      </p:grpSp>
      <p:pic>
        <p:nvPicPr>
          <p:cNvPr id="188" name="图片 18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64137"/>
                                        </p:tgtEl>
                                        <p:attrNameLst>
                                          <p:attrName>style.visibility</p:attrName>
                                        </p:attrNameLst>
                                      </p:cBhvr>
                                      <p:to>
                                        <p:strVal val="visible"/>
                                      </p:to>
                                    </p:set>
                                    <p:anim calcmode="lin" valueType="num">
                                      <p:cBhvr additive="base">
                                        <p:cTn id="7" dur="500" fill="hold"/>
                                        <p:tgtEl>
                                          <p:spTgt spid="2264137"/>
                                        </p:tgtEl>
                                        <p:attrNameLst>
                                          <p:attrName>ppt_x</p:attrName>
                                        </p:attrNameLst>
                                      </p:cBhvr>
                                      <p:tavLst>
                                        <p:tav tm="0">
                                          <p:val>
                                            <p:strVal val="#ppt_x"/>
                                          </p:val>
                                        </p:tav>
                                        <p:tav tm="100000">
                                          <p:val>
                                            <p:strVal val="#ppt_x"/>
                                          </p:val>
                                        </p:tav>
                                      </p:tavLst>
                                    </p:anim>
                                    <p:anim calcmode="lin" valueType="num">
                                      <p:cBhvr additive="base">
                                        <p:cTn id="8" dur="500" fill="hold"/>
                                        <p:tgtEl>
                                          <p:spTgt spid="22641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64168"/>
                                        </p:tgtEl>
                                        <p:attrNameLst>
                                          <p:attrName>style.visibility</p:attrName>
                                        </p:attrNameLst>
                                      </p:cBhvr>
                                      <p:to>
                                        <p:strVal val="visible"/>
                                      </p:to>
                                    </p:set>
                                    <p:anim calcmode="lin" valueType="num">
                                      <p:cBhvr additive="base">
                                        <p:cTn id="11" dur="500" fill="hold"/>
                                        <p:tgtEl>
                                          <p:spTgt spid="2264168"/>
                                        </p:tgtEl>
                                        <p:attrNameLst>
                                          <p:attrName>ppt_x</p:attrName>
                                        </p:attrNameLst>
                                      </p:cBhvr>
                                      <p:tavLst>
                                        <p:tav tm="0">
                                          <p:val>
                                            <p:strVal val="#ppt_x"/>
                                          </p:val>
                                        </p:tav>
                                        <p:tav tm="100000">
                                          <p:val>
                                            <p:strVal val="#ppt_x"/>
                                          </p:val>
                                        </p:tav>
                                      </p:tavLst>
                                    </p:anim>
                                    <p:anim calcmode="lin" valueType="num">
                                      <p:cBhvr additive="base">
                                        <p:cTn id="12" dur="500" fill="hold"/>
                                        <p:tgtEl>
                                          <p:spTgt spid="226416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64486"/>
                                        </p:tgtEl>
                                        <p:attrNameLst>
                                          <p:attrName>style.visibility</p:attrName>
                                        </p:attrNameLst>
                                      </p:cBhvr>
                                      <p:to>
                                        <p:strVal val="visible"/>
                                      </p:to>
                                    </p:set>
                                    <p:anim calcmode="lin" valueType="num">
                                      <p:cBhvr additive="base">
                                        <p:cTn id="15" dur="500" fill="hold"/>
                                        <p:tgtEl>
                                          <p:spTgt spid="2264486"/>
                                        </p:tgtEl>
                                        <p:attrNameLst>
                                          <p:attrName>ppt_x</p:attrName>
                                        </p:attrNameLst>
                                      </p:cBhvr>
                                      <p:tavLst>
                                        <p:tav tm="0">
                                          <p:val>
                                            <p:strVal val="#ppt_x"/>
                                          </p:val>
                                        </p:tav>
                                        <p:tav tm="100000">
                                          <p:val>
                                            <p:strVal val="#ppt_x"/>
                                          </p:val>
                                        </p:tav>
                                      </p:tavLst>
                                    </p:anim>
                                    <p:anim calcmode="lin" valueType="num">
                                      <p:cBhvr additive="base">
                                        <p:cTn id="16" dur="500" fill="hold"/>
                                        <p:tgtEl>
                                          <p:spTgt spid="226448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264513"/>
                                        </p:tgtEl>
                                        <p:attrNameLst>
                                          <p:attrName>style.visibility</p:attrName>
                                        </p:attrNameLst>
                                      </p:cBhvr>
                                      <p:to>
                                        <p:strVal val="visible"/>
                                      </p:to>
                                    </p:set>
                                    <p:anim calcmode="lin" valueType="num">
                                      <p:cBhvr additive="base">
                                        <p:cTn id="21" dur="500" fill="hold"/>
                                        <p:tgtEl>
                                          <p:spTgt spid="2264513"/>
                                        </p:tgtEl>
                                        <p:attrNameLst>
                                          <p:attrName>ppt_x</p:attrName>
                                        </p:attrNameLst>
                                      </p:cBhvr>
                                      <p:tavLst>
                                        <p:tav tm="0">
                                          <p:val>
                                            <p:strVal val="#ppt_x"/>
                                          </p:val>
                                        </p:tav>
                                        <p:tav tm="100000">
                                          <p:val>
                                            <p:strVal val="#ppt_x"/>
                                          </p:val>
                                        </p:tav>
                                      </p:tavLst>
                                    </p:anim>
                                    <p:anim calcmode="lin" valueType="num">
                                      <p:cBhvr additive="base">
                                        <p:cTn id="22" dur="500" fill="hold"/>
                                        <p:tgtEl>
                                          <p:spTgt spid="22645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64261"/>
                                        </p:tgtEl>
                                        <p:attrNameLst>
                                          <p:attrName>style.visibility</p:attrName>
                                        </p:attrNameLst>
                                      </p:cBhvr>
                                      <p:to>
                                        <p:strVal val="visible"/>
                                      </p:to>
                                    </p:set>
                                    <p:anim calcmode="lin" valueType="num">
                                      <p:cBhvr additive="base">
                                        <p:cTn id="25" dur="500" fill="hold"/>
                                        <p:tgtEl>
                                          <p:spTgt spid="2264261"/>
                                        </p:tgtEl>
                                        <p:attrNameLst>
                                          <p:attrName>ppt_x</p:attrName>
                                        </p:attrNameLst>
                                      </p:cBhvr>
                                      <p:tavLst>
                                        <p:tav tm="0">
                                          <p:val>
                                            <p:strVal val="#ppt_x"/>
                                          </p:val>
                                        </p:tav>
                                        <p:tav tm="100000">
                                          <p:val>
                                            <p:strVal val="#ppt_x"/>
                                          </p:val>
                                        </p:tav>
                                      </p:tavLst>
                                    </p:anim>
                                    <p:anim calcmode="lin" valueType="num">
                                      <p:cBhvr additive="base">
                                        <p:cTn id="26" dur="500" fill="hold"/>
                                        <p:tgtEl>
                                          <p:spTgt spid="226426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264487"/>
                                        </p:tgtEl>
                                        <p:attrNameLst>
                                          <p:attrName>style.visibility</p:attrName>
                                        </p:attrNameLst>
                                      </p:cBhvr>
                                      <p:to>
                                        <p:strVal val="visible"/>
                                      </p:to>
                                    </p:set>
                                    <p:anim calcmode="lin" valueType="num">
                                      <p:cBhvr additive="base">
                                        <p:cTn id="29" dur="500" fill="hold"/>
                                        <p:tgtEl>
                                          <p:spTgt spid="2264487"/>
                                        </p:tgtEl>
                                        <p:attrNameLst>
                                          <p:attrName>ppt_x</p:attrName>
                                        </p:attrNameLst>
                                      </p:cBhvr>
                                      <p:tavLst>
                                        <p:tav tm="0">
                                          <p:val>
                                            <p:strVal val="#ppt_x"/>
                                          </p:val>
                                        </p:tav>
                                        <p:tav tm="100000">
                                          <p:val>
                                            <p:strVal val="#ppt_x"/>
                                          </p:val>
                                        </p:tav>
                                      </p:tavLst>
                                    </p:anim>
                                    <p:anim calcmode="lin" valueType="num">
                                      <p:cBhvr additive="base">
                                        <p:cTn id="30" dur="500" fill="hold"/>
                                        <p:tgtEl>
                                          <p:spTgt spid="226448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64491"/>
                                        </p:tgtEl>
                                        <p:attrNameLst>
                                          <p:attrName>style.visibility</p:attrName>
                                        </p:attrNameLst>
                                      </p:cBhvr>
                                      <p:to>
                                        <p:strVal val="visible"/>
                                      </p:to>
                                    </p:set>
                                    <p:anim calcmode="lin" valueType="num">
                                      <p:cBhvr additive="base">
                                        <p:cTn id="33" dur="500" fill="hold"/>
                                        <p:tgtEl>
                                          <p:spTgt spid="2264491"/>
                                        </p:tgtEl>
                                        <p:attrNameLst>
                                          <p:attrName>ppt_x</p:attrName>
                                        </p:attrNameLst>
                                      </p:cBhvr>
                                      <p:tavLst>
                                        <p:tav tm="0">
                                          <p:val>
                                            <p:strVal val="#ppt_x"/>
                                          </p:val>
                                        </p:tav>
                                        <p:tav tm="100000">
                                          <p:val>
                                            <p:strVal val="#ppt_x"/>
                                          </p:val>
                                        </p:tav>
                                      </p:tavLst>
                                    </p:anim>
                                    <p:anim calcmode="lin" valueType="num">
                                      <p:cBhvr additive="base">
                                        <p:cTn id="34" dur="500" fill="hold"/>
                                        <p:tgtEl>
                                          <p:spTgt spid="22644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2264519"/>
                                        </p:tgtEl>
                                        <p:attrNameLst>
                                          <p:attrName>style.visibility</p:attrName>
                                        </p:attrNameLst>
                                      </p:cBhvr>
                                      <p:to>
                                        <p:strVal val="visible"/>
                                      </p:to>
                                    </p:set>
                                    <p:animEffect transition="in" filter="box(in)">
                                      <p:cBhvr>
                                        <p:cTn id="39" dur="500"/>
                                        <p:tgtEl>
                                          <p:spTgt spid="2264519"/>
                                        </p:tgtEl>
                                      </p:cBhvr>
                                    </p:animEffect>
                                  </p:childTnLst>
                                </p:cTn>
                              </p:par>
                              <p:par>
                                <p:cTn id="40" presetID="4" presetClass="entr" presetSubtype="16" fill="hold" nodeType="withEffect">
                                  <p:stCondLst>
                                    <p:cond delay="0"/>
                                  </p:stCondLst>
                                  <p:childTnLst>
                                    <p:set>
                                      <p:cBhvr>
                                        <p:cTn id="41" dur="1" fill="hold">
                                          <p:stCondLst>
                                            <p:cond delay="0"/>
                                          </p:stCondLst>
                                        </p:cTn>
                                        <p:tgtEl>
                                          <p:spTgt spid="2264518"/>
                                        </p:tgtEl>
                                        <p:attrNameLst>
                                          <p:attrName>style.visibility</p:attrName>
                                        </p:attrNameLst>
                                      </p:cBhvr>
                                      <p:to>
                                        <p:strVal val="visible"/>
                                      </p:to>
                                    </p:set>
                                    <p:animEffect transition="in" filter="box(in)">
                                      <p:cBhvr>
                                        <p:cTn id="42" dur="500"/>
                                        <p:tgtEl>
                                          <p:spTgt spid="2264518"/>
                                        </p:tgtEl>
                                      </p:cBhvr>
                                    </p:animEffect>
                                  </p:childTnLst>
                                </p:cTn>
                              </p:par>
                              <p:par>
                                <p:cTn id="43" presetID="4" presetClass="entr" presetSubtype="16" fill="hold" nodeType="withEffect">
                                  <p:stCondLst>
                                    <p:cond delay="0"/>
                                  </p:stCondLst>
                                  <p:childTnLst>
                                    <p:set>
                                      <p:cBhvr>
                                        <p:cTn id="44" dur="1" fill="hold">
                                          <p:stCondLst>
                                            <p:cond delay="0"/>
                                          </p:stCondLst>
                                        </p:cTn>
                                        <p:tgtEl>
                                          <p:spTgt spid="2264525"/>
                                        </p:tgtEl>
                                        <p:attrNameLst>
                                          <p:attrName>style.visibility</p:attrName>
                                        </p:attrNameLst>
                                      </p:cBhvr>
                                      <p:to>
                                        <p:strVal val="visible"/>
                                      </p:to>
                                    </p:set>
                                    <p:animEffect transition="in" filter="box(in)">
                                      <p:cBhvr>
                                        <p:cTn id="45" dur="500"/>
                                        <p:tgtEl>
                                          <p:spTgt spid="2264525"/>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264520"/>
                                        </p:tgtEl>
                                        <p:attrNameLst>
                                          <p:attrName>style.visibility</p:attrName>
                                        </p:attrNameLst>
                                      </p:cBhvr>
                                      <p:to>
                                        <p:strVal val="visible"/>
                                      </p:to>
                                    </p:set>
                                    <p:animEffect transition="in" filter="box(in)">
                                      <p:cBhvr>
                                        <p:cTn id="50" dur="500"/>
                                        <p:tgtEl>
                                          <p:spTgt spid="2264520"/>
                                        </p:tgtEl>
                                      </p:cBhvr>
                                    </p:animEffect>
                                  </p:childTnLst>
                                </p:cTn>
                              </p:par>
                              <p:par>
                                <p:cTn id="51" presetID="4" presetClass="entr" presetSubtype="16" fill="hold" nodeType="withEffect">
                                  <p:stCondLst>
                                    <p:cond delay="0"/>
                                  </p:stCondLst>
                                  <p:childTnLst>
                                    <p:set>
                                      <p:cBhvr>
                                        <p:cTn id="52" dur="1" fill="hold">
                                          <p:stCondLst>
                                            <p:cond delay="0"/>
                                          </p:stCondLst>
                                        </p:cTn>
                                        <p:tgtEl>
                                          <p:spTgt spid="2264516"/>
                                        </p:tgtEl>
                                        <p:attrNameLst>
                                          <p:attrName>style.visibility</p:attrName>
                                        </p:attrNameLst>
                                      </p:cBhvr>
                                      <p:to>
                                        <p:strVal val="visible"/>
                                      </p:to>
                                    </p:set>
                                    <p:animEffect transition="in" filter="box(in)">
                                      <p:cBhvr>
                                        <p:cTn id="53" dur="500"/>
                                        <p:tgtEl>
                                          <p:spTgt spid="2264516"/>
                                        </p:tgtEl>
                                      </p:cBhvr>
                                    </p:animEffect>
                                  </p:childTnLst>
                                </p:cTn>
                              </p:par>
                              <p:par>
                                <p:cTn id="54" presetID="4" presetClass="entr" presetSubtype="16" fill="hold" nodeType="withEffect">
                                  <p:stCondLst>
                                    <p:cond delay="0"/>
                                  </p:stCondLst>
                                  <p:childTnLst>
                                    <p:set>
                                      <p:cBhvr>
                                        <p:cTn id="55" dur="1" fill="hold">
                                          <p:stCondLst>
                                            <p:cond delay="0"/>
                                          </p:stCondLst>
                                        </p:cTn>
                                        <p:tgtEl>
                                          <p:spTgt spid="2264515"/>
                                        </p:tgtEl>
                                        <p:attrNameLst>
                                          <p:attrName>style.visibility</p:attrName>
                                        </p:attrNameLst>
                                      </p:cBhvr>
                                      <p:to>
                                        <p:strVal val="visible"/>
                                      </p:to>
                                    </p:set>
                                    <p:animEffect transition="in" filter="box(in)">
                                      <p:cBhvr>
                                        <p:cTn id="56" dur="500"/>
                                        <p:tgtEl>
                                          <p:spTgt spid="2264515"/>
                                        </p:tgtEl>
                                      </p:cBhvr>
                                    </p:animEffect>
                                  </p:childTnLst>
                                </p:cTn>
                              </p:par>
                              <p:par>
                                <p:cTn id="57" presetID="4" presetClass="entr" presetSubtype="16" fill="hold" nodeType="withEffect">
                                  <p:stCondLst>
                                    <p:cond delay="0"/>
                                  </p:stCondLst>
                                  <p:childTnLst>
                                    <p:set>
                                      <p:cBhvr>
                                        <p:cTn id="58" dur="1" fill="hold">
                                          <p:stCondLst>
                                            <p:cond delay="0"/>
                                          </p:stCondLst>
                                        </p:cTn>
                                        <p:tgtEl>
                                          <p:spTgt spid="2264517"/>
                                        </p:tgtEl>
                                        <p:attrNameLst>
                                          <p:attrName>style.visibility</p:attrName>
                                        </p:attrNameLst>
                                      </p:cBhvr>
                                      <p:to>
                                        <p:strVal val="visible"/>
                                      </p:to>
                                    </p:set>
                                    <p:animEffect transition="in" filter="box(in)">
                                      <p:cBhvr>
                                        <p:cTn id="59" dur="500"/>
                                        <p:tgtEl>
                                          <p:spTgt spid="2264517"/>
                                        </p:tgtEl>
                                      </p:cBhvr>
                                    </p:animEffect>
                                  </p:childTnLst>
                                </p:cTn>
                              </p:par>
                              <p:par>
                                <p:cTn id="60" presetID="2" presetClass="entr" presetSubtype="4" fill="hold" nodeType="withEffect">
                                  <p:stCondLst>
                                    <p:cond delay="0"/>
                                  </p:stCondLst>
                                  <p:childTnLst>
                                    <p:set>
                                      <p:cBhvr>
                                        <p:cTn id="61" dur="1" fill="hold">
                                          <p:stCondLst>
                                            <p:cond delay="0"/>
                                          </p:stCondLst>
                                        </p:cTn>
                                        <p:tgtEl>
                                          <p:spTgt spid="2264495"/>
                                        </p:tgtEl>
                                        <p:attrNameLst>
                                          <p:attrName>style.visibility</p:attrName>
                                        </p:attrNameLst>
                                      </p:cBhvr>
                                      <p:to>
                                        <p:strVal val="visible"/>
                                      </p:to>
                                    </p:set>
                                    <p:anim calcmode="lin" valueType="num">
                                      <p:cBhvr additive="base">
                                        <p:cTn id="62" dur="500" fill="hold"/>
                                        <p:tgtEl>
                                          <p:spTgt spid="2264495"/>
                                        </p:tgtEl>
                                        <p:attrNameLst>
                                          <p:attrName>ppt_x</p:attrName>
                                        </p:attrNameLst>
                                      </p:cBhvr>
                                      <p:tavLst>
                                        <p:tav tm="0">
                                          <p:val>
                                            <p:strVal val="#ppt_x"/>
                                          </p:val>
                                        </p:tav>
                                        <p:tav tm="100000">
                                          <p:val>
                                            <p:strVal val="#ppt_x"/>
                                          </p:val>
                                        </p:tav>
                                      </p:tavLst>
                                    </p:anim>
                                    <p:anim calcmode="lin" valueType="num">
                                      <p:cBhvr additive="base">
                                        <p:cTn id="63" dur="500" fill="hold"/>
                                        <p:tgtEl>
                                          <p:spTgt spid="226449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264523"/>
                                        </p:tgtEl>
                                        <p:attrNameLst>
                                          <p:attrName>style.visibility</p:attrName>
                                        </p:attrNameLst>
                                      </p:cBhvr>
                                      <p:to>
                                        <p:strVal val="visible"/>
                                      </p:to>
                                    </p:set>
                                    <p:anim calcmode="lin" valueType="num">
                                      <p:cBhvr additive="base">
                                        <p:cTn id="68" dur="500" fill="hold"/>
                                        <p:tgtEl>
                                          <p:spTgt spid="2264523"/>
                                        </p:tgtEl>
                                        <p:attrNameLst>
                                          <p:attrName>ppt_x</p:attrName>
                                        </p:attrNameLst>
                                      </p:cBhvr>
                                      <p:tavLst>
                                        <p:tav tm="0">
                                          <p:val>
                                            <p:strVal val="#ppt_x"/>
                                          </p:val>
                                        </p:tav>
                                        <p:tav tm="100000">
                                          <p:val>
                                            <p:strVal val="#ppt_x"/>
                                          </p:val>
                                        </p:tav>
                                      </p:tavLst>
                                    </p:anim>
                                    <p:anim calcmode="lin" valueType="num">
                                      <p:cBhvr additive="base">
                                        <p:cTn id="69" dur="500" fill="hold"/>
                                        <p:tgtEl>
                                          <p:spTgt spid="226452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264499"/>
                                        </p:tgtEl>
                                        <p:attrNameLst>
                                          <p:attrName>style.visibility</p:attrName>
                                        </p:attrNameLst>
                                      </p:cBhvr>
                                      <p:to>
                                        <p:strVal val="visible"/>
                                      </p:to>
                                    </p:set>
                                    <p:anim calcmode="lin" valueType="num">
                                      <p:cBhvr additive="base">
                                        <p:cTn id="74" dur="500" fill="hold"/>
                                        <p:tgtEl>
                                          <p:spTgt spid="2264499"/>
                                        </p:tgtEl>
                                        <p:attrNameLst>
                                          <p:attrName>ppt_x</p:attrName>
                                        </p:attrNameLst>
                                      </p:cBhvr>
                                      <p:tavLst>
                                        <p:tav tm="0">
                                          <p:val>
                                            <p:strVal val="#ppt_x"/>
                                          </p:val>
                                        </p:tav>
                                        <p:tav tm="100000">
                                          <p:val>
                                            <p:strVal val="#ppt_x"/>
                                          </p:val>
                                        </p:tav>
                                      </p:tavLst>
                                    </p:anim>
                                    <p:anim calcmode="lin" valueType="num">
                                      <p:cBhvr additive="base">
                                        <p:cTn id="75" dur="500" fill="hold"/>
                                        <p:tgtEl>
                                          <p:spTgt spid="226449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264266"/>
                                        </p:tgtEl>
                                        <p:attrNameLst>
                                          <p:attrName>style.visibility</p:attrName>
                                        </p:attrNameLst>
                                      </p:cBhvr>
                                      <p:to>
                                        <p:strVal val="visible"/>
                                      </p:to>
                                    </p:set>
                                    <p:anim calcmode="lin" valueType="num">
                                      <p:cBhvr additive="base">
                                        <p:cTn id="80" dur="500" fill="hold"/>
                                        <p:tgtEl>
                                          <p:spTgt spid="2264266"/>
                                        </p:tgtEl>
                                        <p:attrNameLst>
                                          <p:attrName>ppt_x</p:attrName>
                                        </p:attrNameLst>
                                      </p:cBhvr>
                                      <p:tavLst>
                                        <p:tav tm="0">
                                          <p:val>
                                            <p:strVal val="#ppt_x"/>
                                          </p:val>
                                        </p:tav>
                                        <p:tav tm="100000">
                                          <p:val>
                                            <p:strVal val="#ppt_x"/>
                                          </p:val>
                                        </p:tav>
                                      </p:tavLst>
                                    </p:anim>
                                    <p:anim calcmode="lin" valueType="num">
                                      <p:cBhvr additive="base">
                                        <p:cTn id="81" dur="500" fill="hold"/>
                                        <p:tgtEl>
                                          <p:spTgt spid="2264266"/>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2264505"/>
                                        </p:tgtEl>
                                        <p:attrNameLst>
                                          <p:attrName>style.visibility</p:attrName>
                                        </p:attrNameLst>
                                      </p:cBhvr>
                                      <p:to>
                                        <p:strVal val="visible"/>
                                      </p:to>
                                    </p:set>
                                    <p:anim calcmode="lin" valueType="num">
                                      <p:cBhvr additive="base">
                                        <p:cTn id="84" dur="500" fill="hold"/>
                                        <p:tgtEl>
                                          <p:spTgt spid="2264505"/>
                                        </p:tgtEl>
                                        <p:attrNameLst>
                                          <p:attrName>ppt_x</p:attrName>
                                        </p:attrNameLst>
                                      </p:cBhvr>
                                      <p:tavLst>
                                        <p:tav tm="0">
                                          <p:val>
                                            <p:strVal val="#ppt_x"/>
                                          </p:val>
                                        </p:tav>
                                        <p:tav tm="100000">
                                          <p:val>
                                            <p:strVal val="#ppt_x"/>
                                          </p:val>
                                        </p:tav>
                                      </p:tavLst>
                                    </p:anim>
                                    <p:anim calcmode="lin" valueType="num">
                                      <p:cBhvr additive="base">
                                        <p:cTn id="85" dur="500" fill="hold"/>
                                        <p:tgtEl>
                                          <p:spTgt spid="2264505"/>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2264229"/>
                                        </p:tgtEl>
                                        <p:attrNameLst>
                                          <p:attrName>style.visibility</p:attrName>
                                        </p:attrNameLst>
                                      </p:cBhvr>
                                      <p:to>
                                        <p:strVal val="visible"/>
                                      </p:to>
                                    </p:set>
                                    <p:anim calcmode="lin" valueType="num">
                                      <p:cBhvr additive="base">
                                        <p:cTn id="88" dur="500" fill="hold"/>
                                        <p:tgtEl>
                                          <p:spTgt spid="2264229"/>
                                        </p:tgtEl>
                                        <p:attrNameLst>
                                          <p:attrName>ppt_x</p:attrName>
                                        </p:attrNameLst>
                                      </p:cBhvr>
                                      <p:tavLst>
                                        <p:tav tm="0">
                                          <p:val>
                                            <p:strVal val="#ppt_x"/>
                                          </p:val>
                                        </p:tav>
                                        <p:tav tm="100000">
                                          <p:val>
                                            <p:strVal val="#ppt_x"/>
                                          </p:val>
                                        </p:tav>
                                      </p:tavLst>
                                    </p:anim>
                                    <p:anim calcmode="lin" valueType="num">
                                      <p:cBhvr additive="base">
                                        <p:cTn id="89" dur="500" fill="hold"/>
                                        <p:tgtEl>
                                          <p:spTgt spid="2264229"/>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264260"/>
                                        </p:tgtEl>
                                        <p:attrNameLst>
                                          <p:attrName>style.visibility</p:attrName>
                                        </p:attrNameLst>
                                      </p:cBhvr>
                                      <p:to>
                                        <p:strVal val="visible"/>
                                      </p:to>
                                    </p:set>
                                    <p:anim calcmode="lin" valueType="num">
                                      <p:cBhvr additive="base">
                                        <p:cTn id="92" dur="500" fill="hold"/>
                                        <p:tgtEl>
                                          <p:spTgt spid="2264260"/>
                                        </p:tgtEl>
                                        <p:attrNameLst>
                                          <p:attrName>ppt_x</p:attrName>
                                        </p:attrNameLst>
                                      </p:cBhvr>
                                      <p:tavLst>
                                        <p:tav tm="0">
                                          <p:val>
                                            <p:strVal val="#ppt_x"/>
                                          </p:val>
                                        </p:tav>
                                        <p:tav tm="100000">
                                          <p:val>
                                            <p:strVal val="#ppt_x"/>
                                          </p:val>
                                        </p:tav>
                                      </p:tavLst>
                                    </p:anim>
                                    <p:anim calcmode="lin" valueType="num">
                                      <p:cBhvr additive="base">
                                        <p:cTn id="93" dur="500" fill="hold"/>
                                        <p:tgtEl>
                                          <p:spTgt spid="2264260"/>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264509"/>
                                        </p:tgtEl>
                                        <p:attrNameLst>
                                          <p:attrName>style.visibility</p:attrName>
                                        </p:attrNameLst>
                                      </p:cBhvr>
                                      <p:to>
                                        <p:strVal val="visible"/>
                                      </p:to>
                                    </p:set>
                                    <p:anim calcmode="lin" valueType="num">
                                      <p:cBhvr additive="base">
                                        <p:cTn id="96" dur="500" fill="hold"/>
                                        <p:tgtEl>
                                          <p:spTgt spid="2264509"/>
                                        </p:tgtEl>
                                        <p:attrNameLst>
                                          <p:attrName>ppt_x</p:attrName>
                                        </p:attrNameLst>
                                      </p:cBhvr>
                                      <p:tavLst>
                                        <p:tav tm="0">
                                          <p:val>
                                            <p:strVal val="#ppt_x"/>
                                          </p:val>
                                        </p:tav>
                                        <p:tav tm="100000">
                                          <p:val>
                                            <p:strVal val="#ppt_x"/>
                                          </p:val>
                                        </p:tav>
                                      </p:tavLst>
                                    </p:anim>
                                    <p:anim calcmode="lin" valueType="num">
                                      <p:cBhvr additive="base">
                                        <p:cTn id="97" dur="500" fill="hold"/>
                                        <p:tgtEl>
                                          <p:spTgt spid="2264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168" grpId="0"/>
      <p:bldP spid="22642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055688" y="575628"/>
            <a:ext cx="5157787" cy="823912"/>
          </a:xfrm>
        </p:spPr>
        <p:txBody>
          <a:bodyPr>
            <a:normAutofit/>
          </a:bodyPr>
          <a:lstStyle/>
          <a:p>
            <a:r>
              <a:rPr lang="zh-CN" altLang="en-US" dirty="0"/>
              <a:t>中间件技术</a:t>
            </a:r>
            <a:endParaRPr lang="en-US" altLang="zh-CN" dirty="0"/>
          </a:p>
        </p:txBody>
      </p:sp>
      <p:sp>
        <p:nvSpPr>
          <p:cNvPr id="5" name="内容占位符 4"/>
          <p:cNvSpPr>
            <a:spLocks noGrp="1"/>
          </p:cNvSpPr>
          <p:nvPr>
            <p:ph sz="half" idx="2"/>
          </p:nvPr>
        </p:nvSpPr>
        <p:spPr>
          <a:xfrm>
            <a:off x="1218565" y="1530350"/>
            <a:ext cx="9975850" cy="4849495"/>
          </a:xfrm>
        </p:spPr>
        <p:txBody>
          <a:bodyPr>
            <a:normAutofit fontScale="32500" lnSpcReduction="10000"/>
          </a:bodyPr>
          <a:lstStyle/>
          <a:p>
            <a:pPr marL="0" indent="0" fontAlgn="auto">
              <a:lnSpc>
                <a:spcPct val="130000"/>
              </a:lnSpc>
              <a:buClr>
                <a:srgbClr val="223DB0"/>
              </a:buClr>
              <a:buFont typeface="Wingdings" panose="05000000000000000000" pitchFamily="2" charset="2"/>
              <a:buNone/>
            </a:pPr>
            <a:r>
              <a:rPr lang="en-US" altLang="zh-CN" sz="1800" dirty="0"/>
              <a:t>                       </a:t>
            </a:r>
            <a:r>
              <a:rPr lang="zh-CN" altLang="en-US" sz="9600" dirty="0">
                <a:latin typeface="楷体" panose="02010609060101010101" charset="-122"/>
                <a:ea typeface="楷体" panose="02010609060101010101" charset="-122"/>
              </a:rPr>
              <a:t>基于中间件的软件示意架构如图所示，将</a:t>
            </a:r>
            <a:r>
              <a:rPr lang="zh-CN" altLang="en-US" sz="9600" b="1" dirty="0">
                <a:latin typeface="楷体" panose="02010609060101010101" charset="-122"/>
                <a:ea typeface="楷体" panose="02010609060101010101" charset="-122"/>
              </a:rPr>
              <a:t>硬件平台、操作系统、协议栈和应用系统相融合，</a:t>
            </a:r>
            <a:r>
              <a:rPr lang="zh-CN" altLang="en-US" sz="9600" dirty="0">
                <a:latin typeface="楷体" panose="02010609060101010101" charset="-122"/>
                <a:ea typeface="楷体" panose="02010609060101010101" charset="-122"/>
              </a:rPr>
              <a:t>在统一运行</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环境下支持和协调多个服务（或应</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用），提供数据管理和数据融合、</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应用目标自适应控制策略等信息处</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理服务。中间件技术将操作系统和</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应用系统进行分离，还可体现层次</a:t>
            </a:r>
            <a:endParaRPr lang="zh-CN" altLang="en-US" sz="9600" dirty="0">
              <a:latin typeface="楷体" panose="02010609060101010101" charset="-122"/>
              <a:ea typeface="楷体" panose="02010609060101010101" charset="-122"/>
            </a:endParaRPr>
          </a:p>
          <a:p>
            <a:pPr marL="0" indent="0" fontAlgn="auto">
              <a:lnSpc>
                <a:spcPct val="130000"/>
              </a:lnSpc>
              <a:buClr>
                <a:srgbClr val="223DB0"/>
              </a:buClr>
              <a:buFont typeface="Wingdings" panose="05000000000000000000" pitchFamily="2" charset="2"/>
              <a:buNone/>
            </a:pPr>
            <a:r>
              <a:rPr lang="zh-CN" altLang="en-US" sz="9600" dirty="0">
                <a:latin typeface="楷体" panose="02010609060101010101" charset="-122"/>
                <a:ea typeface="楷体" panose="02010609060101010101" charset="-122"/>
              </a:rPr>
              <a:t>式软件系统的开发特点。</a:t>
            </a:r>
            <a:endParaRPr lang="zh-CN" altLang="en-US" sz="9600" dirty="0">
              <a:latin typeface="楷体" panose="02010609060101010101" charset="-122"/>
              <a:ea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6726582" y="6173983"/>
            <a:ext cx="31546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Times New Roman" panose="02020603050405020304" pitchFamily="18" charset="0"/>
              </a:rPr>
              <a:t>基于中间件的软件架构示意图</a:t>
            </a:r>
            <a:endParaRPr lang="zh-CN" altLang="en-US" dirty="0">
              <a:latin typeface="楷体" panose="02010609060101010101" charset="-122"/>
              <a:ea typeface="楷体" panose="02010609060101010101" charset="-122"/>
            </a:endParaRPr>
          </a:p>
        </p:txBody>
      </p:sp>
      <p:pic>
        <p:nvPicPr>
          <p:cNvPr id="3074" name="Picture 2" descr="02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2510" y="2212975"/>
            <a:ext cx="5387975" cy="379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045210" y="624840"/>
            <a:ext cx="10039350" cy="823595"/>
          </a:xfrm>
        </p:spPr>
        <p:txBody>
          <a:bodyPr>
            <a:noAutofit/>
          </a:bodyPr>
          <a:lstStyle/>
          <a:p>
            <a:r>
              <a:rPr lang="zh-CN" altLang="en-US" dirty="0"/>
              <a:t>云计算技术：</a:t>
            </a:r>
            <a:r>
              <a:rPr lang="zh-CN" altLang="en-US" b="0" dirty="0">
                <a:latin typeface="楷体" panose="02010609060101010101" charset="-122"/>
                <a:ea typeface="楷体" panose="02010609060101010101" charset="-122"/>
              </a:rPr>
              <a:t>云计算的处理方式是将所有数据上传至计算资源集中的云端数据中心或服务器处理，任何需要访问该信息的请求都必须上送云端处理。</a:t>
            </a:r>
            <a:endParaRPr lang="zh-CN" altLang="en-US" b="0" dirty="0">
              <a:latin typeface="楷体" panose="02010609060101010101" charset="-122"/>
              <a:ea typeface="楷体" panose="02010609060101010101" charset="-122"/>
            </a:endParaRPr>
          </a:p>
        </p:txBody>
      </p:sp>
      <p:sp>
        <p:nvSpPr>
          <p:cNvPr id="5" name="内容占位符 4"/>
          <p:cNvSpPr>
            <a:spLocks noGrp="1"/>
          </p:cNvSpPr>
          <p:nvPr>
            <p:ph sz="half" idx="2"/>
          </p:nvPr>
        </p:nvSpPr>
        <p:spPr>
          <a:xfrm>
            <a:off x="1228090" y="1773555"/>
            <a:ext cx="9706610" cy="3684905"/>
          </a:xfrm>
        </p:spPr>
        <p:txBody>
          <a:bodyPr>
            <a:noAutofit/>
          </a:bodyPr>
          <a:lstStyle/>
          <a:p>
            <a:pPr fontAlgn="auto">
              <a:lnSpc>
                <a:spcPct val="130000"/>
              </a:lnSpc>
              <a:buClr>
                <a:srgbClr val="223DB0"/>
              </a:buClr>
              <a:buFont typeface="Wingdings" panose="05000000000000000000" charset="0"/>
              <a:buChar char="Ø"/>
            </a:pPr>
            <a:r>
              <a:rPr lang="zh-CN" altLang="en-US" sz="1800" dirty="0">
                <a:latin typeface="Times New Roman" panose="02020603050405020304" pitchFamily="18" charset="0"/>
                <a:cs typeface="Times New Roman" panose="02020603050405020304" pitchFamily="18" charset="0"/>
              </a:rPr>
              <a:t>物</a:t>
            </a:r>
            <a:r>
              <a:rPr lang="zh-CN" altLang="en-US" sz="2400" dirty="0">
                <a:latin typeface="Times New Roman" panose="02020603050405020304" pitchFamily="18" charset="0"/>
                <a:ea typeface="楷体" panose="02010609060101010101" charset="-122"/>
                <a:cs typeface="Times New Roman" panose="02020603050405020304" pitchFamily="18" charset="0"/>
              </a:rPr>
              <a:t>联网与云计算的结合存在多种模式，云计算的三类服务模式：基础设施即服务（</a:t>
            </a:r>
            <a:r>
              <a:rPr lang="en-US" altLang="zh-CN" sz="2400" dirty="0" err="1">
                <a:latin typeface="Times New Roman" panose="02020603050405020304" pitchFamily="18" charset="0"/>
                <a:ea typeface="楷体" panose="02010609060101010101" charset="-122"/>
                <a:cs typeface="Times New Roman" panose="02020603050405020304" pitchFamily="18" charset="0"/>
              </a:rPr>
              <a:t>IaasS</a:t>
            </a:r>
            <a:r>
              <a:rPr lang="zh-CN" altLang="en-US" sz="2400" dirty="0">
                <a:latin typeface="Times New Roman" panose="02020603050405020304" pitchFamily="18" charset="0"/>
                <a:ea typeface="楷体" panose="02010609060101010101" charset="-122"/>
                <a:cs typeface="Times New Roman" panose="02020603050405020304" pitchFamily="18" charset="0"/>
              </a:rPr>
              <a:t>）、平台即服务（</a:t>
            </a:r>
            <a:r>
              <a:rPr lang="en-US" altLang="zh-CN" sz="2400" dirty="0">
                <a:latin typeface="Times New Roman" panose="02020603050405020304" pitchFamily="18" charset="0"/>
                <a:ea typeface="楷体" panose="02010609060101010101" charset="-122"/>
                <a:cs typeface="Times New Roman" panose="02020603050405020304" pitchFamily="18" charset="0"/>
              </a:rPr>
              <a:t>PaaS</a:t>
            </a:r>
            <a:r>
              <a:rPr lang="zh-CN" altLang="en-US" sz="2400" dirty="0">
                <a:latin typeface="Times New Roman" panose="02020603050405020304" pitchFamily="18" charset="0"/>
                <a:ea typeface="楷体" panose="02010609060101010101" charset="-122"/>
                <a:cs typeface="Times New Roman" panose="02020603050405020304" pitchFamily="18" charset="0"/>
              </a:rPr>
              <a:t>）、软件即服务（</a:t>
            </a:r>
            <a:r>
              <a:rPr lang="en-US" altLang="zh-CN" sz="2400" dirty="0">
                <a:latin typeface="Times New Roman" panose="02020603050405020304" pitchFamily="18" charset="0"/>
                <a:ea typeface="楷体" panose="02010609060101010101" charset="-122"/>
                <a:cs typeface="Times New Roman" panose="02020603050405020304" pitchFamily="18" charset="0"/>
              </a:rPr>
              <a:t>SaaS</a:t>
            </a:r>
            <a:r>
              <a:rPr lang="zh-CN" altLang="en-US" sz="2400" dirty="0">
                <a:latin typeface="Times New Roman" panose="02020603050405020304" pitchFamily="18" charset="0"/>
                <a:ea typeface="楷体" panose="02010609060101010101" charset="-122"/>
                <a:cs typeface="Times New Roman" panose="02020603050405020304" pitchFamily="18" charset="0"/>
              </a:rPr>
              <a:t>）都可以与物联网很好地结合起来。</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buClr>
                <a:srgbClr val="223DB0"/>
              </a:buClr>
              <a:buFont typeface="Wingdings" panose="05000000000000000000" charset="0"/>
              <a:buChar char="Ø"/>
            </a:pPr>
            <a:r>
              <a:rPr lang="en-US" altLang="zh-CN" sz="2400" dirty="0">
                <a:latin typeface="Times New Roman" panose="02020603050405020304" pitchFamily="18" charset="0"/>
                <a:ea typeface="楷体" panose="02010609060101010101" charset="-122"/>
                <a:cs typeface="Times New Roman" panose="02020603050405020304" pitchFamily="18" charset="0"/>
              </a:rPr>
              <a:t>Gartner</a:t>
            </a:r>
            <a:r>
              <a:rPr lang="zh-CN" altLang="en-US" sz="2400" dirty="0">
                <a:latin typeface="Times New Roman" panose="02020603050405020304" pitchFamily="18" charset="0"/>
                <a:ea typeface="楷体" panose="02010609060101010101" charset="-122"/>
                <a:cs typeface="Times New Roman" panose="02020603050405020304" pitchFamily="18" charset="0"/>
              </a:rPr>
              <a:t>把</a:t>
            </a:r>
            <a:r>
              <a:rPr lang="en-US" altLang="zh-CN" sz="2400" dirty="0">
                <a:latin typeface="Times New Roman" panose="02020603050405020304" pitchFamily="18" charset="0"/>
                <a:ea typeface="楷体" panose="02010609060101010101" charset="-122"/>
                <a:cs typeface="Times New Roman" panose="02020603050405020304" pitchFamily="18" charset="0"/>
              </a:rPr>
              <a:t>PaaS</a:t>
            </a:r>
            <a:r>
              <a:rPr lang="zh-CN" altLang="en-US" sz="2400" dirty="0">
                <a:latin typeface="Times New Roman" panose="02020603050405020304" pitchFamily="18" charset="0"/>
                <a:ea typeface="楷体" panose="02010609060101010101" charset="-122"/>
                <a:cs typeface="Times New Roman" panose="02020603050405020304" pitchFamily="18" charset="0"/>
              </a:rPr>
              <a:t>分成两类：应用平台即服务（</a:t>
            </a:r>
            <a:r>
              <a:rPr lang="en-US" altLang="zh-CN" sz="2400" dirty="0" err="1">
                <a:latin typeface="Times New Roman" panose="02020603050405020304" pitchFamily="18" charset="0"/>
                <a:ea typeface="楷体" panose="02010609060101010101" charset="-122"/>
                <a:cs typeface="Times New Roman" panose="02020603050405020304" pitchFamily="18" charset="0"/>
              </a:rPr>
              <a:t>APaaS</a:t>
            </a:r>
            <a:r>
              <a:rPr lang="zh-CN" altLang="en-US" sz="2400" dirty="0">
                <a:latin typeface="Times New Roman" panose="02020603050405020304" pitchFamily="18" charset="0"/>
                <a:ea typeface="楷体" panose="02010609060101010101" charset="-122"/>
                <a:cs typeface="Times New Roman" panose="02020603050405020304" pitchFamily="18" charset="0"/>
              </a:rPr>
              <a:t>）和集成平台即服务（</a:t>
            </a:r>
            <a:r>
              <a:rPr lang="en-US" altLang="zh-CN" sz="2400" dirty="0" err="1">
                <a:latin typeface="Times New Roman" panose="02020603050405020304" pitchFamily="18" charset="0"/>
                <a:ea typeface="楷体" panose="02010609060101010101" charset="-122"/>
                <a:cs typeface="Times New Roman" panose="02020603050405020304" pitchFamily="18" charset="0"/>
              </a:rPr>
              <a:t>IPaaS</a:t>
            </a:r>
            <a:r>
              <a:rPr lang="zh-CN" altLang="en-US"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err="1">
                <a:latin typeface="Times New Roman" panose="02020603050405020304" pitchFamily="18" charset="0"/>
                <a:ea typeface="楷体" panose="02010609060101010101" charset="-122"/>
                <a:cs typeface="Times New Roman" panose="02020603050405020304" pitchFamily="18" charset="0"/>
              </a:rPr>
              <a:t>APaaS</a:t>
            </a:r>
            <a:r>
              <a:rPr lang="zh-CN" altLang="en-US" sz="2400" dirty="0">
                <a:latin typeface="Times New Roman" panose="02020603050405020304" pitchFamily="18" charset="0"/>
                <a:ea typeface="楷体" panose="02010609060101010101" charset="-122"/>
                <a:cs typeface="Times New Roman" panose="02020603050405020304" pitchFamily="18" charset="0"/>
              </a:rPr>
              <a:t>主要为应用提供运行环境和数据存储，</a:t>
            </a:r>
            <a:r>
              <a:rPr lang="en-US" altLang="zh-CN" sz="2400" dirty="0" err="1">
                <a:latin typeface="Times New Roman" panose="02020603050405020304" pitchFamily="18" charset="0"/>
                <a:ea typeface="楷体" panose="02010609060101010101" charset="-122"/>
                <a:cs typeface="Times New Roman" panose="02020603050405020304" pitchFamily="18" charset="0"/>
              </a:rPr>
              <a:t>IPaaS</a:t>
            </a:r>
            <a:r>
              <a:rPr lang="zh-CN" altLang="en-US" sz="2400" dirty="0">
                <a:latin typeface="Times New Roman" panose="02020603050405020304" pitchFamily="18" charset="0"/>
                <a:ea typeface="楷体" panose="02010609060101010101" charset="-122"/>
                <a:cs typeface="Times New Roman" panose="02020603050405020304" pitchFamily="18" charset="0"/>
              </a:rPr>
              <a:t>主要用于集成和构建复合应用。</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buClr>
                <a:srgbClr val="223DB0"/>
              </a:buClr>
              <a:buFont typeface="Wingdings" panose="05000000000000000000" charset="0"/>
              <a:buChar char="Ø"/>
            </a:pPr>
            <a:r>
              <a:rPr lang="zh-CN" altLang="en-US" sz="2400" dirty="0">
                <a:latin typeface="Times New Roman" panose="02020603050405020304" pitchFamily="18" charset="0"/>
                <a:ea typeface="楷体" panose="02010609060101010101" charset="-122"/>
                <a:cs typeface="Times New Roman" panose="02020603050405020304" pitchFamily="18" charset="0"/>
              </a:rPr>
              <a:t>从智能分布的角度出发，“边缘计算”是物联网应用智能处理模式的一种典型特征。</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descr="校徽"/>
          <p:cNvPicPr>
            <a:picLocks noChangeAspect="1"/>
          </p:cNvPicPr>
          <p:nvPr/>
        </p:nvPicPr>
        <p:blipFill>
          <a:blip r:embed="rId1">
            <a:alphaModFix amt="67000"/>
          </a:blip>
          <a:stretch>
            <a:fillRect/>
          </a:stretch>
        </p:blipFill>
        <p:spPr>
          <a:xfrm>
            <a:off x="10602485" y="5458460"/>
            <a:ext cx="1297940" cy="12426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098868" y="797243"/>
            <a:ext cx="5157787" cy="823912"/>
          </a:xfrm>
        </p:spPr>
        <p:txBody>
          <a:bodyPr>
            <a:normAutofit/>
          </a:bodyPr>
          <a:lstStyle/>
          <a:p>
            <a:r>
              <a:rPr lang="zh-CN" altLang="en-US" dirty="0"/>
              <a:t>边缘计算技术：</a:t>
            </a:r>
            <a:endParaRPr lang="en-US" altLang="zh-CN" dirty="0"/>
          </a:p>
        </p:txBody>
      </p:sp>
      <p:sp>
        <p:nvSpPr>
          <p:cNvPr id="5" name="内容占位符 4"/>
          <p:cNvSpPr>
            <a:spLocks noGrp="1"/>
          </p:cNvSpPr>
          <p:nvPr>
            <p:ph sz="half" idx="2"/>
          </p:nvPr>
        </p:nvSpPr>
        <p:spPr>
          <a:xfrm>
            <a:off x="937260" y="1793240"/>
            <a:ext cx="10450830" cy="2019300"/>
          </a:xfrm>
        </p:spPr>
        <p:txBody>
          <a:bodyPr>
            <a:noAutofit/>
          </a:bodyPr>
          <a:lstStyle/>
          <a:p>
            <a:pPr marL="0" indent="0" fontAlgn="auto">
              <a:lnSpc>
                <a:spcPct val="130000"/>
              </a:lnSpc>
              <a:buClr>
                <a:srgbClr val="223DB0"/>
              </a:buClr>
              <a:buFont typeface="Wingdings" panose="05000000000000000000" pitchFamily="2" charset="2"/>
              <a:buNone/>
            </a:pPr>
            <a:r>
              <a:rPr lang="en-US" altLang="zh-CN" sz="2400" dirty="0"/>
              <a:t>    </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如图所示是边缘计算的示意案例。图（</a:t>
            </a:r>
            <a:r>
              <a:rPr lang="en-US" altLang="zh-CN" sz="2400" dirty="0">
                <a:latin typeface="Times New Roman" panose="02020603050405020304" pitchFamily="18" charset="0"/>
                <a:ea typeface="楷体" panose="02010609060101010101" charset="-122"/>
                <a:cs typeface="Times New Roman" panose="02020603050405020304" pitchFamily="18" charset="0"/>
              </a:rPr>
              <a:t>a</a:t>
            </a:r>
            <a:r>
              <a:rPr lang="zh-CN" altLang="en-US" sz="2400" dirty="0">
                <a:latin typeface="Times New Roman" panose="02020603050405020304" pitchFamily="18" charset="0"/>
                <a:ea typeface="楷体" panose="02010609060101010101" charset="-122"/>
                <a:cs typeface="Times New Roman" panose="02020603050405020304" pitchFamily="18" charset="0"/>
              </a:rPr>
              <a:t>）中，传感节点直接将采集到的原始温度数据通过模</a:t>
            </a: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en-US" sz="2400" dirty="0">
                <a:latin typeface="Times New Roman" panose="02020603050405020304" pitchFamily="18" charset="0"/>
                <a:ea typeface="楷体" panose="02010609060101010101" charset="-122"/>
                <a:cs typeface="Times New Roman" panose="02020603050405020304" pitchFamily="18" charset="0"/>
              </a:rPr>
              <a:t>数转换后，传送到后端平台进行处理；图（</a:t>
            </a:r>
            <a:r>
              <a:rPr lang="en-US" altLang="zh-CN" sz="2400" dirty="0">
                <a:latin typeface="Times New Roman" panose="02020603050405020304" pitchFamily="18" charset="0"/>
                <a:ea typeface="楷体" panose="02010609060101010101" charset="-122"/>
                <a:cs typeface="Times New Roman" panose="02020603050405020304" pitchFamily="18" charset="0"/>
              </a:rPr>
              <a:t>b</a:t>
            </a:r>
            <a:r>
              <a:rPr lang="zh-CN" altLang="en-US" sz="2400" dirty="0">
                <a:latin typeface="Times New Roman" panose="02020603050405020304" pitchFamily="18" charset="0"/>
                <a:ea typeface="楷体" panose="02010609060101010101" charset="-122"/>
                <a:cs typeface="Times New Roman" panose="02020603050405020304" pitchFamily="18" charset="0"/>
              </a:rPr>
              <a:t>）中，传感节点采集了温度、湿度和风速等多个指标后，经过本地的运算处理，在满足预先设定的某种条件后，发出“风暴警告”信号。</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5233061" y="6173983"/>
            <a:ext cx="22402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Times New Roman" panose="02020603050405020304" pitchFamily="18" charset="0"/>
              </a:rPr>
              <a:t>物联网边缘计算案例</a:t>
            </a:r>
            <a:endParaRPr lang="zh-CN" altLang="en-US" kern="1000" dirty="0">
              <a:latin typeface="楷体" panose="02010609060101010101" charset="-122"/>
              <a:ea typeface="楷体" panose="02010609060101010101"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2342515" y="3907790"/>
            <a:ext cx="7851775" cy="2266315"/>
          </a:xfrm>
          <a:prstGeom prst="rect">
            <a:avLst/>
          </a:prstGeom>
        </p:spPr>
      </p:pic>
      <p:pic>
        <p:nvPicPr>
          <p:cNvPr id="8" name="图片 7"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1033780" y="625475"/>
            <a:ext cx="10159365" cy="823595"/>
          </a:xfrm>
        </p:spPr>
        <p:txBody>
          <a:bodyPr>
            <a:normAutofit/>
          </a:bodyPr>
          <a:lstStyle/>
          <a:p>
            <a:r>
              <a:rPr lang="zh-CN" altLang="en-US" dirty="0">
                <a:latin typeface="黑体" panose="02010609060101010101" pitchFamily="2" charset="-122"/>
                <a:ea typeface="黑体" panose="02010609060101010101" pitchFamily="2" charset="-122"/>
              </a:rPr>
              <a:t>边缘计算技术</a:t>
            </a:r>
            <a:r>
              <a:rPr lang="zh-CN" altLang="en-US" dirty="0">
                <a:latin typeface="楷体" panose="02010609060101010101" charset="-122"/>
                <a:ea typeface="楷体" panose="02010609060101010101" charset="-122"/>
              </a:rPr>
              <a:t>：</a:t>
            </a:r>
            <a:r>
              <a:rPr lang="zh-CN" altLang="en-US" b="0" dirty="0">
                <a:latin typeface="楷体" panose="02010609060101010101" charset="-122"/>
                <a:ea typeface="楷体" panose="02010609060101010101" charset="-122"/>
              </a:rPr>
              <a:t>边缘计算是将从终端采集到的数据，直接在靠近数据产生的本地设备或网络中激进型分析，无需再将数据传输至云端数据处理中心。</a:t>
            </a:r>
            <a:endParaRPr lang="zh-CN" altLang="en-US" b="0" dirty="0">
              <a:latin typeface="楷体" panose="02010609060101010101" charset="-122"/>
              <a:ea typeface="楷体" panose="02010609060101010101" charset="-122"/>
            </a:endParaRPr>
          </a:p>
        </p:txBody>
      </p:sp>
      <p:sp>
        <p:nvSpPr>
          <p:cNvPr id="5" name="内容占位符 4"/>
          <p:cNvSpPr>
            <a:spLocks noGrp="1"/>
          </p:cNvSpPr>
          <p:nvPr>
            <p:ph sz="half" idx="2"/>
          </p:nvPr>
        </p:nvSpPr>
        <p:spPr>
          <a:xfrm>
            <a:off x="883285" y="1581785"/>
            <a:ext cx="10450195" cy="3684905"/>
          </a:xfrm>
        </p:spPr>
        <p:txBody>
          <a:bodyPr>
            <a:normAutofit/>
          </a:bodyPr>
          <a:lstStyle/>
          <a:p>
            <a:pPr marL="0" indent="0" fontAlgn="auto">
              <a:lnSpc>
                <a:spcPct val="130000"/>
              </a:lnSpc>
              <a:buClr>
                <a:srgbClr val="223DB0"/>
              </a:buClr>
              <a:buFont typeface="Wingdings" panose="05000000000000000000" pitchFamily="2" charset="2"/>
              <a:buNone/>
            </a:pPr>
            <a:r>
              <a:rPr lang="en-US" altLang="zh-CN" sz="1800" dirty="0"/>
              <a:t>    </a:t>
            </a: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物联网存在的多层架构特性，会导致智能分布的不同模式的选择。智能处理逻辑在终端、边缘的网关以及后端平台都可能分布，如图所示，具体分布位置取决于物联网应用的不同类型及需求。</a:t>
            </a:r>
            <a:endParaRPr lang="zh-CN" altLang="en-US" sz="2400" dirty="0">
              <a:latin typeface="楷体" panose="02010609060101010101" charset="-122"/>
              <a:ea typeface="楷体" panose="02010609060101010101" charset="-122"/>
              <a:cs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4661561" y="6173983"/>
            <a:ext cx="33832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Times New Roman" panose="02020603050405020304" pitchFamily="18" charset="0"/>
              </a:rPr>
              <a:t>智能处理逻辑分布在物联网各层</a:t>
            </a:r>
            <a:endParaRPr lang="zh-CN" altLang="en-US" dirty="0">
              <a:latin typeface="楷体" panose="02010609060101010101" charset="-122"/>
              <a:ea typeface="楷体" panose="02010609060101010101" charset="-122"/>
            </a:endParaRPr>
          </a:p>
        </p:txBody>
      </p:sp>
      <p:pic>
        <p:nvPicPr>
          <p:cNvPr id="6146" name="图片 692" descr="说明: 2t2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34970" y="3239770"/>
            <a:ext cx="6691630" cy="28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校徽"/>
          <p:cNvPicPr>
            <a:picLocks noChangeAspect="1"/>
          </p:cNvPicPr>
          <p:nvPr/>
        </p:nvPicPr>
        <p:blipFill>
          <a:blip r:embed="rId2">
            <a:alphaModFix amt="67000"/>
          </a:blip>
          <a:stretch>
            <a:fillRect/>
          </a:stretch>
        </p:blipFill>
        <p:spPr>
          <a:xfrm>
            <a:off x="10684510" y="5552635"/>
            <a:ext cx="1297940" cy="12426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926148" y="571183"/>
            <a:ext cx="5157787" cy="823912"/>
          </a:xfrm>
        </p:spPr>
        <p:txBody>
          <a:bodyPr>
            <a:normAutofit/>
          </a:bodyPr>
          <a:lstStyle/>
          <a:p>
            <a:r>
              <a:rPr lang="zh-CN" altLang="en-US" dirty="0"/>
              <a:t>边缘计算技术：</a:t>
            </a:r>
            <a:endParaRPr lang="en-US" altLang="zh-CN" dirty="0"/>
          </a:p>
        </p:txBody>
      </p:sp>
      <p:sp>
        <p:nvSpPr>
          <p:cNvPr id="5" name="内容占位符 4"/>
          <p:cNvSpPr>
            <a:spLocks noGrp="1"/>
          </p:cNvSpPr>
          <p:nvPr>
            <p:ph sz="half" idx="2"/>
          </p:nvPr>
        </p:nvSpPr>
        <p:spPr>
          <a:xfrm>
            <a:off x="861695" y="1502410"/>
            <a:ext cx="10534650" cy="3684905"/>
          </a:xfrm>
        </p:spPr>
        <p:txBody>
          <a:bodyPr>
            <a:normAutofit/>
          </a:bodyPr>
          <a:lstStyle/>
          <a:p>
            <a:pPr marL="0" indent="0" fontAlgn="auto">
              <a:lnSpc>
                <a:spcPct val="130000"/>
              </a:lnSpc>
              <a:buClr>
                <a:srgbClr val="223DB0"/>
              </a:buClr>
              <a:buFont typeface="Wingdings" panose="05000000000000000000" pitchFamily="2" charset="2"/>
              <a:buNone/>
            </a:pPr>
            <a:r>
              <a:rPr lang="en-US" altLang="zh-CN" sz="1800" dirty="0"/>
              <a:t>  </a:t>
            </a:r>
            <a:r>
              <a:rPr lang="en-US" altLang="zh-CN" sz="2200" dirty="0">
                <a:latin typeface="楷体" panose="02010609060101010101" charset="-122"/>
                <a:ea typeface="楷体" panose="02010609060101010101" charset="-122"/>
                <a:cs typeface="楷体" panose="02010609060101010101" charset="-122"/>
              </a:rPr>
              <a:t>    </a:t>
            </a:r>
            <a:r>
              <a:rPr lang="zh-CN" altLang="en-US" sz="2200" dirty="0">
                <a:latin typeface="楷体" panose="02010609060101010101" charset="-122"/>
                <a:ea typeface="楷体" panose="02010609060101010101" charset="-122"/>
                <a:cs typeface="楷体" panose="02010609060101010101" charset="-122"/>
              </a:rPr>
              <a:t>边缘节点可以演变为智能节点，智能处理逻辑主要分布在智能节点上，这些智能节点提供的信息或服务供不同应用或用户进行访问。进一步来说，让很多处理能力一般的、分布于不同位置的智能结点完成主要的计算处理工作，通过一个中间平台为用户提供服务。如图所示是</a:t>
            </a:r>
            <a:r>
              <a:rPr lang="en-US" altLang="zh-CN" sz="2200" dirty="0">
                <a:latin typeface="楷体" panose="02010609060101010101" charset="-122"/>
                <a:ea typeface="楷体" panose="02010609060101010101" charset="-122"/>
                <a:cs typeface="楷体" panose="02010609060101010101" charset="-122"/>
              </a:rPr>
              <a:t>Google</a:t>
            </a:r>
            <a:r>
              <a:rPr lang="zh-CN" altLang="en-US" sz="2200" dirty="0">
                <a:latin typeface="楷体" panose="02010609060101010101" charset="-122"/>
                <a:ea typeface="楷体" panose="02010609060101010101" charset="-122"/>
                <a:cs typeface="楷体" panose="02010609060101010101" charset="-122"/>
              </a:rPr>
              <a:t>的搜索服务，可以让很多低成本、不同位置的</a:t>
            </a:r>
            <a:r>
              <a:rPr lang="en-US" altLang="zh-CN" sz="2200" dirty="0">
                <a:latin typeface="楷体" panose="02010609060101010101" charset="-122"/>
                <a:ea typeface="楷体" panose="02010609060101010101" charset="-122"/>
                <a:cs typeface="楷体" panose="02010609060101010101" charset="-122"/>
              </a:rPr>
              <a:t>PC</a:t>
            </a:r>
            <a:r>
              <a:rPr lang="zh-CN" altLang="en-US" sz="2200" dirty="0">
                <a:latin typeface="楷体" panose="02010609060101010101" charset="-122"/>
                <a:ea typeface="楷体" panose="02010609060101010101" charset="-122"/>
                <a:cs typeface="楷体" panose="02010609060101010101" charset="-122"/>
              </a:rPr>
              <a:t>共同完成一个搜索任务。</a:t>
            </a:r>
            <a:endParaRPr lang="zh-CN" altLang="en-US" sz="2200" dirty="0">
              <a:latin typeface="楷体" panose="02010609060101010101" charset="-122"/>
              <a:ea typeface="楷体" panose="02010609060101010101" charset="-122"/>
              <a:cs typeface="楷体" panose="02010609060101010101" charset="-122"/>
            </a:endParaRPr>
          </a:p>
        </p:txBody>
      </p:sp>
      <p:sp>
        <p:nvSpPr>
          <p:cNvPr id="4" name="Rectangle 2"/>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4775861" y="6163823"/>
            <a:ext cx="3154680" cy="368300"/>
          </a:xfrm>
          <a:prstGeom prst="rect">
            <a:avLst/>
          </a:prstGeom>
        </p:spPr>
        <p:txBody>
          <a:bodyPr wrap="none">
            <a:spAutoFit/>
          </a:bodyPr>
          <a:lstStyle/>
          <a:p>
            <a:pPr algn="ctr"/>
            <a:r>
              <a:rPr lang="zh-CN" altLang="en-US" kern="1000" dirty="0">
                <a:latin typeface="楷体" panose="02010609060101010101" charset="-122"/>
                <a:ea typeface="楷体" panose="02010609060101010101" charset="-122"/>
                <a:cs typeface="Times New Roman" panose="02020603050405020304" pitchFamily="18" charset="0"/>
              </a:rPr>
              <a:t>大量智能节点协同提供云服务</a:t>
            </a:r>
            <a:endParaRPr lang="zh-CN" altLang="en-US" dirty="0">
              <a:latin typeface="楷体" panose="02010609060101010101" charset="-122"/>
              <a:ea typeface="楷体" panose="02010609060101010101" charset="-122"/>
            </a:endParaRPr>
          </a:p>
        </p:txBody>
      </p:sp>
      <p:pic>
        <p:nvPicPr>
          <p:cNvPr id="7170" name="Picture 2" descr="02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1420" y="3975100"/>
            <a:ext cx="5185410" cy="198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lstStyle/>
          <a:p>
            <a:pPr algn="r">
              <a:lnSpc>
                <a:spcPct val="125000"/>
              </a:lnSpc>
            </a:pPr>
            <a:r>
              <a:rPr lang="zh-CN" altLang="en-US"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6</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讲（下）</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altLang="en-US"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信息与计算机的安全</a:t>
            </a:r>
            <a:endPar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文本框 6"/>
          <p:cNvSpPr txBox="1"/>
          <p:nvPr/>
        </p:nvSpPr>
        <p:spPr>
          <a:xfrm>
            <a:off x="164577" y="1887480"/>
            <a:ext cx="4731975" cy="523220"/>
          </a:xfrm>
          <a:prstGeom prst="rect">
            <a:avLst/>
          </a:prstGeom>
          <a:noFill/>
        </p:spPr>
        <p:txBody>
          <a:bodyPr wrap="square" rtlCol="0">
            <a:spAutoFit/>
          </a:bodyPr>
          <a:lstStyle/>
          <a:p>
            <a:pPr algn="dist"/>
            <a:endParaRPr lang="zh-CN" altLang="en-US" sz="2800" b="1" spc="400" dirty="0">
              <a:solidFill>
                <a:srgbClr val="FFC000">
                  <a:lumMod val="40000"/>
                  <a:lumOff val="60000"/>
                </a:srgbClr>
              </a:solidFill>
              <a:latin typeface="微软雅黑" panose="020B0503020204020204" pitchFamily="34" charset="-122"/>
              <a:ea typeface="微软雅黑" panose="020B0503020204020204" pitchFamily="34" charset="-122"/>
            </a:endParaRPr>
          </a:p>
        </p:txBody>
      </p:sp>
      <p:sp>
        <p:nvSpPr>
          <p:cNvPr id="5" name="Rectangle 12"/>
          <p:cNvSpPr txBox="1">
            <a:spLocks noGrp="1" noChangeArrowheads="1"/>
          </p:cNvSpPr>
          <p:nvPr>
            <p:ph type="dt" sz="half" idx="2"/>
          </p:nvPr>
        </p:nvSpPr>
        <p:spPr bwMode="auto">
          <a:xfrm>
            <a:off x="764540" y="6377972"/>
            <a:ext cx="2743200" cy="365125"/>
          </a:xfrm>
        </p:spPr>
        <p:txBody>
          <a:bodyPr wrap="non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87F62CE-20EF-48A9-A650-551D11C1F49E}" type="datetime1">
              <a:rPr kumimoji="1" lang="zh-CN" altLang="en-US" sz="2000" b="1" i="0" u="none" strike="noStrike" kern="1200" cap="none" spc="0" normalizeH="0" baseline="0" noProof="0" smtClean="0">
                <a:ln>
                  <a:noFill/>
                </a:ln>
                <a:solidFill>
                  <a:srgbClr val="FFC000"/>
                </a:solidFill>
                <a:effectLst/>
                <a:uLnTx/>
                <a:uFillTx/>
                <a:latin typeface="+mn-lt"/>
                <a:ea typeface="+mn-ea"/>
                <a:cs typeface="+mn-cs"/>
              </a:rPr>
            </a:fld>
            <a:endParaRPr kumimoji="1" lang="zh-CN" altLang="en-US" sz="2000" b="1" i="0" u="none" strike="noStrike" kern="1200" cap="none" spc="0" normalizeH="0" baseline="0" noProof="0">
              <a:ln>
                <a:noFill/>
              </a:ln>
              <a:solidFill>
                <a:srgbClr val="FFC000"/>
              </a:solidFill>
              <a:effectLst/>
              <a:uLnTx/>
              <a:uFillTx/>
              <a:latin typeface="+mn-lt"/>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ph type="title" idx="4294967295"/>
          </p:nvPr>
        </p:nvSpPr>
        <p:spPr>
          <a:xfrm>
            <a:off x="4592055" y="2117760"/>
            <a:ext cx="3030538" cy="677863"/>
          </a:xfrm>
          <a:prstGeom prst="rect">
            <a:avLst/>
          </a:prstGeom>
        </p:spPr>
        <p:txBody>
          <a:bodyPr vert="horz" wrap="square" lIns="0" tIns="12700" rIns="0" bIns="0" rtlCol="0">
            <a:spAutoFit/>
          </a:bodyPr>
          <a:lstStyle/>
          <a:p>
            <a:pPr marL="12700">
              <a:spcBef>
                <a:spcPts val="100"/>
              </a:spcBef>
            </a:pPr>
            <a:r>
              <a:rPr sz="4800" b="1" i="0" spc="-5" dirty="0">
                <a:solidFill>
                  <a:schemeClr val="tx1">
                    <a:lumMod val="75000"/>
                    <a:lumOff val="25000"/>
                  </a:schemeClr>
                </a:solidFill>
                <a:latin typeface="微软雅黑" panose="020B0503020204020204" pitchFamily="34" charset="-122"/>
                <a:ea typeface="微软雅黑" panose="020B0503020204020204" pitchFamily="34" charset="-122"/>
              </a:rPr>
              <a:t>目</a:t>
            </a:r>
            <a:r>
              <a:rPr sz="4800" b="1" i="0" spc="595" dirty="0">
                <a:solidFill>
                  <a:schemeClr val="tx1">
                    <a:lumMod val="75000"/>
                    <a:lumOff val="25000"/>
                  </a:schemeClr>
                </a:solidFill>
                <a:latin typeface="微软雅黑" panose="020B0503020204020204" pitchFamily="34" charset="-122"/>
                <a:ea typeface="微软雅黑" panose="020B0503020204020204" pitchFamily="34" charset="-122"/>
              </a:rPr>
              <a:t>录</a:t>
            </a:r>
            <a:r>
              <a:rPr sz="2400" b="1" i="0" spc="-5" dirty="0">
                <a:solidFill>
                  <a:srgbClr val="35495D"/>
                </a:solidFill>
                <a:latin typeface="微软雅黑" panose="020B0503020204020204" pitchFamily="34" charset="-122"/>
                <a:ea typeface="微软雅黑" panose="020B0503020204020204" pitchFamily="34" charset="-122"/>
              </a:rPr>
              <a:t>CONTENTS</a:t>
            </a:r>
            <a:endParaRPr sz="24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3087278" y="2875501"/>
            <a:ext cx="2884664" cy="0"/>
          </a:xfrm>
          <a:prstGeom prst="line">
            <a:avLst/>
          </a:prstGeom>
          <a:ln w="57150">
            <a:solidFill>
              <a:srgbClr val="57616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971942" y="2878612"/>
            <a:ext cx="2846833" cy="0"/>
          </a:xfrm>
          <a:prstGeom prst="line">
            <a:avLst/>
          </a:prstGeom>
          <a:ln w="57150">
            <a:solidFill>
              <a:srgbClr val="D1DBE4"/>
            </a:solidFill>
          </a:ln>
        </p:spPr>
        <p:style>
          <a:lnRef idx="1">
            <a:schemeClr val="accent1"/>
          </a:lnRef>
          <a:fillRef idx="0">
            <a:schemeClr val="accent1"/>
          </a:fillRef>
          <a:effectRef idx="0">
            <a:schemeClr val="accent1"/>
          </a:effectRef>
          <a:fontRef idx="minor">
            <a:schemeClr val="tx1"/>
          </a:fontRef>
        </p:style>
      </p:cxnSp>
      <p:sp>
        <p:nvSpPr>
          <p:cNvPr id="13" name="object 23"/>
          <p:cNvSpPr/>
          <p:nvPr/>
        </p:nvSpPr>
        <p:spPr>
          <a:xfrm>
            <a:off x="1405149" y="4031652"/>
            <a:ext cx="9404350" cy="0"/>
          </a:xfrm>
          <a:custGeom>
            <a:avLst/>
            <a:gdLst/>
            <a:ahLst/>
            <a:cxnLst/>
            <a:rect l="l" t="t" r="r" b="b"/>
            <a:pathLst>
              <a:path w="9404350">
                <a:moveTo>
                  <a:pt x="0" y="0"/>
                </a:moveTo>
                <a:lnTo>
                  <a:pt x="9404096" y="0"/>
                </a:lnTo>
              </a:path>
            </a:pathLst>
          </a:custGeom>
          <a:ln w="3175">
            <a:solidFill>
              <a:srgbClr val="D9D9D9"/>
            </a:solidFill>
          </a:ln>
        </p:spPr>
        <p:txBody>
          <a:bodyPr wrap="square" lIns="0" tIns="0" rIns="0" bIns="0" rtlCol="0"/>
          <a:lstStyle/>
          <a:p>
            <a:pPr>
              <a:defRPr/>
            </a:pPr>
            <a:endParaRPr>
              <a:solidFill>
                <a:prstClr val="black"/>
              </a:solidFill>
            </a:endParaRPr>
          </a:p>
        </p:txBody>
      </p:sp>
      <p:sp>
        <p:nvSpPr>
          <p:cNvPr id="14" name="object 24"/>
          <p:cNvSpPr/>
          <p:nvPr/>
        </p:nvSpPr>
        <p:spPr>
          <a:xfrm>
            <a:off x="1455419" y="4982283"/>
            <a:ext cx="9404350" cy="0"/>
          </a:xfrm>
          <a:custGeom>
            <a:avLst/>
            <a:gdLst/>
            <a:ahLst/>
            <a:cxnLst/>
            <a:rect l="l" t="t" r="r" b="b"/>
            <a:pathLst>
              <a:path w="9404350">
                <a:moveTo>
                  <a:pt x="0" y="0"/>
                </a:moveTo>
                <a:lnTo>
                  <a:pt x="9404096" y="0"/>
                </a:lnTo>
              </a:path>
            </a:pathLst>
          </a:custGeom>
          <a:ln w="3175">
            <a:solidFill>
              <a:srgbClr val="D9D9D9"/>
            </a:solidFill>
          </a:ln>
        </p:spPr>
        <p:txBody>
          <a:bodyPr wrap="square" lIns="0" tIns="0" rIns="0" bIns="0" rtlCol="0"/>
          <a:lstStyle/>
          <a:p>
            <a:pPr>
              <a:defRPr/>
            </a:pPr>
            <a:endParaRPr>
              <a:solidFill>
                <a:prstClr val="black"/>
              </a:solidFill>
            </a:endParaRPr>
          </a:p>
        </p:txBody>
      </p:sp>
      <p:grpSp>
        <p:nvGrpSpPr>
          <p:cNvPr id="24" name="组合 23"/>
          <p:cNvGrpSpPr/>
          <p:nvPr/>
        </p:nvGrpSpPr>
        <p:grpSpPr>
          <a:xfrm>
            <a:off x="3922729" y="3404943"/>
            <a:ext cx="6472403" cy="1425575"/>
            <a:chOff x="5304" y="3136"/>
            <a:chExt cx="9133" cy="2245"/>
          </a:xfrm>
        </p:grpSpPr>
        <p:sp>
          <p:nvSpPr>
            <p:cNvPr id="17" name="文本框 16"/>
            <p:cNvSpPr txBox="1"/>
            <p:nvPr/>
          </p:nvSpPr>
          <p:spPr>
            <a:xfrm>
              <a:off x="5304" y="3314"/>
              <a:ext cx="735" cy="582"/>
            </a:xfrm>
            <a:prstGeom prst="rect">
              <a:avLst/>
            </a:prstGeom>
            <a:solidFill>
              <a:srgbClr val="D1DBE4"/>
            </a:solidFill>
            <a:ln w="12700">
              <a:solidFill>
                <a:schemeClr val="bg1"/>
              </a:solidFill>
            </a:ln>
          </p:spPr>
          <p:txBody>
            <a:bodyPr wrap="square" rtlCol="0">
              <a:spAutoFit/>
            </a:bodyPr>
            <a:lstStyle/>
            <a:p>
              <a:pPr>
                <a:defRPr/>
              </a:pPr>
              <a:r>
                <a:rPr lang="en-US" altLang="zh-CN" b="1" dirty="0">
                  <a:solidFill>
                    <a:srgbClr val="FF0000"/>
                  </a:solidFill>
                  <a:latin typeface="微软雅黑" panose="020B0503020204020204" pitchFamily="34" charset="-122"/>
                  <a:ea typeface="微软雅黑" panose="020B0503020204020204" pitchFamily="34" charset="-122"/>
                </a:rPr>
                <a:t>01</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4" y="4631"/>
              <a:ext cx="735" cy="582"/>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02</a:t>
              </a:r>
              <a:endParaRPr lang="zh-CN" altLang="en-US" dirty="0">
                <a:solidFill>
                  <a:srgbClr val="FF0000"/>
                </a:solidFill>
              </a:endParaRPr>
            </a:p>
          </p:txBody>
        </p:sp>
        <p:sp>
          <p:nvSpPr>
            <p:cNvPr id="2" name="文本框 1"/>
            <p:cNvSpPr txBox="1"/>
            <p:nvPr/>
          </p:nvSpPr>
          <p:spPr>
            <a:xfrm>
              <a:off x="6610" y="3136"/>
              <a:ext cx="7827" cy="919"/>
            </a:xfrm>
            <a:prstGeom prst="rect">
              <a:avLst/>
            </a:prstGeom>
            <a:noFill/>
          </p:spPr>
          <p:txBody>
            <a:bodyPr wrap="square" rtlCol="0">
              <a:spAutoFit/>
            </a:bodyPr>
            <a:lstStyle/>
            <a:p>
              <a:pPr>
                <a:defRPr/>
              </a:pPr>
              <a:r>
                <a:rPr lang="zh-CN" altLang="en-US" sz="3200" b="1" spc="800" dirty="0">
                  <a:solidFill>
                    <a:srgbClr val="002060"/>
                  </a:solidFill>
                  <a:latin typeface="微软雅黑" panose="020B0503020204020204" pitchFamily="34" charset="-122"/>
                  <a:ea typeface="微软雅黑" panose="020B0503020204020204" pitchFamily="34" charset="-122"/>
                  <a:sym typeface="+mn-ea"/>
                </a:rPr>
                <a:t>信息安全</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12" y="4462"/>
              <a:ext cx="7129" cy="919"/>
            </a:xfrm>
            <a:prstGeom prst="rect">
              <a:avLst/>
            </a:prstGeom>
            <a:noFill/>
          </p:spPr>
          <p:txBody>
            <a:bodyPr wrap="square" rtlCol="0">
              <a:spAutoFit/>
            </a:bodyPr>
            <a:lstStyle/>
            <a:p>
              <a:pPr>
                <a:defRPr/>
              </a:pPr>
              <a:r>
                <a:rPr lang="zh-CN" altLang="en-US" sz="3200" b="1" spc="800" dirty="0">
                  <a:solidFill>
                    <a:srgbClr val="002060"/>
                  </a:solidFill>
                  <a:latin typeface="微软雅黑" panose="020B0503020204020204" pitchFamily="34" charset="-122"/>
                  <a:ea typeface="微软雅黑" panose="020B0503020204020204" pitchFamily="34" charset="-122"/>
                  <a:sym typeface="+mn-ea"/>
                </a:rPr>
                <a:t>计算机安全</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pSp>
      <p:pic>
        <p:nvPicPr>
          <p:cNvPr id="12" name="图片 11"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
    </mc:Choice>
    <mc:Fallback>
      <p:transition spd="slow" advTm="5827"/>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80" y="883285"/>
            <a:ext cx="7956550" cy="526415"/>
          </a:xfrm>
        </p:spPr>
        <p:txBody>
          <a:bodyPr>
            <a:noAutofit/>
          </a:bodyPr>
          <a:lstStyle/>
          <a:p>
            <a:pPr marL="0" indent="0" algn="l">
              <a:lnSpc>
                <a:spcPct val="100000"/>
              </a:lnSpc>
              <a:spcBef>
                <a:spcPts val="0"/>
              </a:spcBef>
              <a:buNone/>
            </a:pPr>
            <a:r>
              <a:rPr lang="en-US" altLang="zh-CN" sz="2400" b="1" spc="300"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rPr>
              <a:t>1.</a:t>
            </a:r>
            <a:r>
              <a:rPr lang="zh-CN" altLang="en-US" sz="2400" b="1" spc="300"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rPr>
              <a:t>计算机系统安全威胁</a:t>
            </a:r>
            <a:endParaRPr lang="zh-CN" altLang="en-US" sz="2400" b="1" spc="300"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endParaRPr>
          </a:p>
        </p:txBody>
      </p:sp>
      <p:sp>
        <p:nvSpPr>
          <p:cNvPr id="4" name="Text Box 5"/>
          <p:cNvSpPr txBox="1">
            <a:spLocks noChangeArrowheads="1"/>
          </p:cNvSpPr>
          <p:nvPr/>
        </p:nvSpPr>
        <p:spPr bwMode="auto">
          <a:xfrm>
            <a:off x="786765" y="1718310"/>
            <a:ext cx="1056703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a:lnSpc>
                <a:spcPct val="114000"/>
              </a:lnSpc>
              <a:buFont typeface="Wingdings" panose="05000000000000000000" pitchFamily="2" charset="2"/>
              <a:buChar char="Ø"/>
            </a:pPr>
            <a:r>
              <a:rPr lang="zh-CN" altLang="en-US" sz="2400" b="1" dirty="0">
                <a:solidFill>
                  <a:prstClr val="black"/>
                </a:solidFill>
                <a:latin typeface="Times New Roman" panose="02020603050405020304" pitchFamily="18" charset="0"/>
                <a:ea typeface="楷体" panose="02010609060101010101" charset="-122"/>
                <a:cs typeface="Times New Roman" panose="02020603050405020304" pitchFamily="18" charset="0"/>
              </a:rPr>
              <a:t>恶意软件</a:t>
            </a:r>
            <a:endParaRPr lang="zh-CN" altLang="en-US" sz="24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a:lnSpc>
                <a:spcPct val="114000"/>
              </a:lnSpc>
              <a:buClr>
                <a:srgbClr val="ED7D31"/>
              </a:buClr>
              <a:buFont typeface="Wingdings" panose="05000000000000000000" pitchFamily="2" charset="2"/>
              <a:buChar char="Ø"/>
            </a:pP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有恶意目的的软件</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，要么是恶作剧，要么是起破坏作用。主要有计算机病毒、蠕虫、特洛伊木马和间谍软件。 </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396240" indent="-396240" algn="just">
              <a:lnSpc>
                <a:spcPct val="114000"/>
              </a:lnSpc>
              <a:buFont typeface="Wingdings" panose="05000000000000000000" pitchFamily="2" charset="2"/>
              <a:buChar char="Ø"/>
            </a:pPr>
            <a:r>
              <a:rPr lang="zh-CN" altLang="en-US" sz="2400" b="1" dirty="0">
                <a:solidFill>
                  <a:prstClr val="black"/>
                </a:solidFill>
                <a:latin typeface="Times New Roman" panose="02020603050405020304" pitchFamily="18" charset="0"/>
                <a:ea typeface="楷体" panose="02010609060101010101" charset="-122"/>
                <a:cs typeface="Times New Roman" panose="02020603050405020304" pitchFamily="18" charset="0"/>
              </a:rPr>
              <a:t>非法入侵</a:t>
            </a:r>
            <a:endParaRPr lang="zh-CN" altLang="en-US" sz="24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a:lnSpc>
                <a:spcPct val="114000"/>
              </a:lnSpc>
              <a:buClr>
                <a:srgbClr val="ED7D31"/>
              </a:buClr>
              <a:buFont typeface="Wingdings" panose="05000000000000000000" pitchFamily="2" charset="2"/>
              <a:buChar char="Ø"/>
            </a:pP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非法用户通过技术手段或欺骗手段</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或二者结合的方式，</a:t>
            </a: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rPr>
              <a:t>以非正常方式侵入计算机系统或网络系统</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，窃取、篡改、删除系统中的数据或破坏系统的正常运行。</a:t>
            </a:r>
            <a:r>
              <a:rPr lang="zh-CN" altLang="en-US" sz="3200" b="1" dirty="0">
                <a:solidFill>
                  <a:srgbClr val="002060"/>
                </a:solidFill>
                <a:latin typeface="微软雅黑" panose="020B0503020204020204" pitchFamily="34" charset="-122"/>
                <a:ea typeface="微软雅黑" panose="020B0503020204020204" pitchFamily="34" charset="-122"/>
              </a:rPr>
              <a:t> </a:t>
            </a:r>
            <a:endParaRPr lang="en-US" altLang="zh-CN" sz="3200" b="1" dirty="0">
              <a:solidFill>
                <a:srgbClr val="002060"/>
              </a:solidFill>
              <a:latin typeface="微软雅黑" panose="020B0503020204020204" pitchFamily="34" charset="-122"/>
              <a:ea typeface="微软雅黑" panose="020B0503020204020204" pitchFamily="34" charset="-122"/>
            </a:endParaRPr>
          </a:p>
          <a:p>
            <a:pPr marL="396240" lvl="1" indent="0" algn="just">
              <a:lnSpc>
                <a:spcPct val="114000"/>
              </a:lnSpc>
              <a:buClr>
                <a:srgbClr val="ED7D31"/>
              </a:buClr>
              <a:buFont typeface="Georgia" panose="02040502050405020303" pitchFamily="18" charset="0"/>
              <a:buNone/>
            </a:pPr>
            <a:endParaRPr lang="zh-CN" altLang="en-US" sz="2800" b="1" dirty="0">
              <a:solidFill>
                <a:srgbClr val="ED7D31"/>
              </a:solidFill>
              <a:latin typeface="微软雅黑" panose="020B0503020204020204" pitchFamily="34" charset="-122"/>
              <a:ea typeface="微软雅黑" panose="020B0503020204020204" pitchFamily="34" charset="-122"/>
            </a:endParaRPr>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84373" y="956597"/>
            <a:ext cx="1062276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0" algn="just" fontAlgn="auto">
              <a:lnSpc>
                <a:spcPct val="150000"/>
              </a:lnSpc>
              <a:buFont typeface="Wingdings" panose="05000000000000000000" pitchFamily="2" charset="2"/>
              <a:buChar char="Ø"/>
            </a:pPr>
            <a:r>
              <a:rPr lang="zh-CN" altLang="en-US" sz="2400" b="1" dirty="0">
                <a:solidFill>
                  <a:prstClr val="black"/>
                </a:solidFill>
                <a:latin typeface="Times New Roman" panose="02020603050405020304" pitchFamily="18" charset="0"/>
                <a:ea typeface="楷体" panose="02010609060101010101" charset="-122"/>
              </a:rPr>
              <a:t>网络攻击</a:t>
            </a:r>
            <a:endParaRPr lang="zh-CN" altLang="en-US" sz="2400" b="1" dirty="0">
              <a:solidFill>
                <a:prstClr val="black"/>
              </a:solidFill>
              <a:latin typeface="Times New Roman" panose="02020603050405020304" pitchFamily="18" charset="0"/>
              <a:ea typeface="楷体" panose="02010609060101010101" charset="-122"/>
            </a:endParaRPr>
          </a:p>
          <a:p>
            <a:pPr marL="720090" lvl="1" indent="0" algn="just" fontAlgn="auto">
              <a:lnSpc>
                <a:spcPct val="150000"/>
              </a:lnSpc>
              <a:buClr>
                <a:srgbClr val="ED7D31"/>
              </a:buClr>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rPr>
              <a:t>通过向网络系统或计算机系统集中</a:t>
            </a:r>
            <a:r>
              <a:rPr lang="zh-CN" altLang="en-US" sz="2400" b="1" dirty="0">
                <a:solidFill>
                  <a:srgbClr val="C00000"/>
                </a:solidFill>
                <a:latin typeface="Times New Roman" panose="02020603050405020304" pitchFamily="18" charset="0"/>
                <a:ea typeface="楷体" panose="02010609060101010101" charset="-122"/>
              </a:rPr>
              <a:t>发起大量的非正常访问</a:t>
            </a:r>
            <a:r>
              <a:rPr lang="zh-CN" altLang="en-US" sz="2400" b="1" dirty="0">
                <a:solidFill>
                  <a:srgbClr val="002060"/>
                </a:solidFill>
                <a:latin typeface="Times New Roman" panose="02020603050405020304" pitchFamily="18" charset="0"/>
                <a:ea typeface="楷体" panose="02010609060101010101" charset="-122"/>
              </a:rPr>
              <a:t>，而使其无法响应正常的服务请求，也称为拒绝服务攻击。</a:t>
            </a:r>
            <a:endParaRPr lang="en-US" altLang="zh-CN" sz="2400" b="1" dirty="0">
              <a:solidFill>
                <a:srgbClr val="002060"/>
              </a:solidFill>
              <a:latin typeface="Times New Roman" panose="02020603050405020304" pitchFamily="18" charset="0"/>
              <a:ea typeface="楷体" panose="02010609060101010101" charset="-122"/>
            </a:endParaRPr>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62071" y="3459812"/>
            <a:ext cx="1858329" cy="185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2045" y="3513138"/>
            <a:ext cx="1625916" cy="175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733" y="3513138"/>
            <a:ext cx="3345108" cy="1856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0294620" y="6319520"/>
            <a:ext cx="1720850" cy="533400"/>
          </a:xfrm>
          <a:prstGeom prst="rect">
            <a:avLst/>
          </a:prstGeom>
        </p:spPr>
      </p:pic>
      <p:pic>
        <p:nvPicPr>
          <p:cNvPr id="9" name="图片 8" descr="校徽"/>
          <p:cNvPicPr>
            <a:picLocks noChangeAspect="1"/>
          </p:cNvPicPr>
          <p:nvPr/>
        </p:nvPicPr>
        <p:blipFill>
          <a:blip r:embed="rId5">
            <a:alphaModFix amt="67000"/>
          </a:blip>
          <a:stretch>
            <a:fillRect/>
          </a:stretch>
        </p:blipFill>
        <p:spPr>
          <a:xfrm>
            <a:off x="10788015" y="133350"/>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213096"/>
    </mc:Choice>
    <mc:Fallback>
      <p:transition spd="slow" advTm="213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par>
                                <p:cTn id="18" presetID="6" presetClass="entr" presetSubtype="16" fill="hold" nodeType="withEffect">
                                  <p:stCondLst>
                                    <p:cond delay="0"/>
                                  </p:stCondLst>
                                  <p:childTnLst>
                                    <p:set>
                                      <p:cBhvr>
                                        <p:cTn id="19" dur="1" fill="hold">
                                          <p:stCondLst>
                                            <p:cond delay="0"/>
                                          </p:stCondLst>
                                        </p:cTn>
                                        <p:tgtEl>
                                          <p:spTgt spid="4099"/>
                                        </p:tgtEl>
                                        <p:attrNameLst>
                                          <p:attrName>style.visibility</p:attrName>
                                        </p:attrNameLst>
                                      </p:cBhvr>
                                      <p:to>
                                        <p:strVal val="visible"/>
                                      </p:to>
                                    </p:set>
                                    <p:animEffect transition="in" filter="circle(in)">
                                      <p:cBhvr>
                                        <p:cTn id="20"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33070" y="650240"/>
            <a:ext cx="1052131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ctr">
              <a:lnSpc>
                <a:spcPct val="114000"/>
              </a:lnSpc>
              <a:buFont typeface="Wingdings" panose="05000000000000000000" pitchFamily="2" charset="2"/>
              <a:buNone/>
            </a:pPr>
            <a:r>
              <a:rPr lang="zh-CN" altLang="en-US" sz="2400" b="1" dirty="0">
                <a:solidFill>
                  <a:prstClr val="black">
                    <a:lumMod val="75000"/>
                    <a:lumOff val="25000"/>
                  </a:prstClr>
                </a:solidFill>
                <a:latin typeface="Times New Roman" panose="02020603050405020304" pitchFamily="18" charset="0"/>
                <a:ea typeface="楷体" panose="02010609060101010101" charset="-122"/>
                <a:cs typeface="Times New Roman" panose="02020603050405020304" pitchFamily="18" charset="0"/>
              </a:rPr>
              <a:t>第十八次计算机病毒和移动终端病毒疫情调查报告显示</a:t>
            </a:r>
            <a:endParaRPr lang="zh-CN" altLang="en-US" sz="2400" b="1" dirty="0">
              <a:solidFill>
                <a:prstClr val="black">
                  <a:lumMod val="75000"/>
                  <a:lumOff val="25000"/>
                </a:prstClr>
              </a:solidFill>
              <a:latin typeface="Times New Roman" panose="02020603050405020304" pitchFamily="18" charset="0"/>
              <a:ea typeface="楷体" panose="02010609060101010101" charset="-122"/>
              <a:cs typeface="Times New Roman" panose="02020603050405020304" pitchFamily="18" charset="0"/>
            </a:endParaRPr>
          </a:p>
          <a:p>
            <a:pPr indent="0" algn="ctr">
              <a:lnSpc>
                <a:spcPct val="114000"/>
              </a:lnSpc>
              <a:buFont typeface="Wingdings" panose="05000000000000000000" pitchFamily="2" charset="2"/>
              <a:buNone/>
            </a:pPr>
            <a:endParaRPr lang="en-US" altLang="zh-CN" sz="2400" b="1" dirty="0">
              <a:solidFill>
                <a:prstClr val="black">
                  <a:lumMod val="75000"/>
                  <a:lumOff val="25000"/>
                </a:prstClr>
              </a:solidFill>
              <a:latin typeface="Times New Roman" panose="02020603050405020304" pitchFamily="18" charset="0"/>
              <a:ea typeface="楷体" panose="02010609060101010101" charset="-122"/>
              <a:cs typeface="Times New Roman" panose="02020603050405020304" pitchFamily="18" charset="0"/>
            </a:endParaRPr>
          </a:p>
          <a:p>
            <a:pPr marL="720090" lvl="3" indent="-323850" algn="just" fontAlgn="auto">
              <a:lnSpc>
                <a:spcPct val="150000"/>
              </a:lnSpc>
              <a:buClr>
                <a:srgbClr val="4472C4"/>
              </a:buClr>
              <a:buFont typeface="Wingdings" panose="05000000000000000000" pitchFamily="2" charset="2"/>
              <a:buChar char="Ø"/>
            </a:pP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2018</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年，我国计算机病毒感染率为</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64.59%</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，移动终端病毒感染率为</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45.4%</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720090" lvl="3" indent="-323850" algn="just" fontAlgn="auto">
              <a:lnSpc>
                <a:spcPct val="150000"/>
              </a:lnSpc>
              <a:buClr>
                <a:srgbClr val="4472C4"/>
              </a:buClr>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在利益的驱使下，更多领域的犯罪分子投入到了</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挖矿病毒</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与</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勒索病毒</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领域，病毒持续更新迭代，病毒数量持续增长，感染率不断提升。</a:t>
            </a:r>
            <a:endParaRPr lang="zh-CN"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Text Box 5"/>
          <p:cNvSpPr txBox="1">
            <a:spLocks noChangeArrowheads="1"/>
          </p:cNvSpPr>
          <p:nvPr/>
        </p:nvSpPr>
        <p:spPr bwMode="auto">
          <a:xfrm>
            <a:off x="802005" y="3571875"/>
            <a:ext cx="1031303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buFont typeface="Wingdings" panose="05000000000000000000" pitchFamily="2" charset="2"/>
              <a:buNone/>
            </a:pPr>
            <a:r>
              <a:rPr lang="en-US" altLang="zh-CN" sz="2400" b="1" dirty="0">
                <a:solidFill>
                  <a:srgbClr val="002060"/>
                </a:solidFill>
                <a:latin typeface="楷体" panose="02010609060101010101" charset="-122"/>
                <a:ea typeface="楷体" panose="02010609060101010101" charset="-122"/>
              </a:rPr>
              <a:t>    </a:t>
            </a:r>
            <a:r>
              <a:rPr lang="zh-CN" altLang="en-US" sz="2400" b="1" dirty="0">
                <a:solidFill>
                  <a:srgbClr val="002060"/>
                </a:solidFill>
                <a:latin typeface="楷体" panose="02010609060101010101" charset="-122"/>
                <a:ea typeface="楷体" panose="02010609060101010101" charset="-122"/>
              </a:rPr>
              <a:t>因此，应采取技术、管理和法律的手段，全方位有效保证</a:t>
            </a:r>
            <a:r>
              <a:rPr lang="zh-CN" altLang="en-US" sz="2400" b="1" dirty="0">
                <a:solidFill>
                  <a:srgbClr val="C00000"/>
                </a:solidFill>
                <a:latin typeface="楷体" panose="02010609060101010101" charset="-122"/>
                <a:ea typeface="楷体" panose="02010609060101010101" charset="-122"/>
              </a:rPr>
              <a:t>计算机</a:t>
            </a:r>
            <a:r>
              <a:rPr lang="zh-CN" altLang="en-US" sz="2400" b="1" dirty="0">
                <a:solidFill>
                  <a:srgbClr val="002060"/>
                </a:solidFill>
                <a:latin typeface="楷体" panose="02010609060101010101" charset="-122"/>
                <a:ea typeface="楷体" panose="02010609060101010101" charset="-122"/>
              </a:rPr>
              <a:t>、</a:t>
            </a:r>
            <a:r>
              <a:rPr lang="zh-CN" altLang="en-US" sz="2400" b="1" dirty="0">
                <a:solidFill>
                  <a:srgbClr val="0070C0"/>
                </a:solidFill>
                <a:latin typeface="楷体" panose="02010609060101010101" charset="-122"/>
                <a:ea typeface="楷体" panose="02010609060101010101" charset="-122"/>
              </a:rPr>
              <a:t>计算机网络的安全</a:t>
            </a:r>
            <a:r>
              <a:rPr lang="zh-CN" altLang="en-US" sz="2400" b="1" dirty="0">
                <a:solidFill>
                  <a:srgbClr val="002060"/>
                </a:solidFill>
                <a:latin typeface="楷体" panose="02010609060101010101" charset="-122"/>
                <a:ea typeface="楷体" panose="02010609060101010101" charset="-122"/>
              </a:rPr>
              <a:t>和存储、传输的</a:t>
            </a:r>
            <a:r>
              <a:rPr lang="zh-CN" altLang="en-US" sz="2400" b="1" dirty="0">
                <a:solidFill>
                  <a:srgbClr val="00B050"/>
                </a:solidFill>
                <a:latin typeface="楷体" panose="02010609060101010101" charset="-122"/>
                <a:ea typeface="楷体" panose="02010609060101010101" charset="-122"/>
              </a:rPr>
              <a:t>信息</a:t>
            </a:r>
            <a:r>
              <a:rPr lang="zh-CN" altLang="en-US" sz="2400" b="1" dirty="0">
                <a:solidFill>
                  <a:srgbClr val="002060"/>
                </a:solidFill>
                <a:latin typeface="楷体" panose="02010609060101010101" charset="-122"/>
                <a:ea typeface="楷体" panose="02010609060101010101" charset="-122"/>
              </a:rPr>
              <a:t>的安全。</a:t>
            </a:r>
            <a:endParaRPr lang="zh-CN" altLang="en-US" sz="2400" b="1" dirty="0">
              <a:solidFill>
                <a:srgbClr val="002060"/>
              </a:solidFill>
              <a:latin typeface="楷体" panose="02010609060101010101" charset="-122"/>
              <a:ea typeface="楷体" panose="02010609060101010101" charset="-122"/>
            </a:endParaRPr>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091" name="文本框 2265090"/>
          <p:cNvSpPr txBox="1"/>
          <p:nvPr/>
        </p:nvSpPr>
        <p:spPr>
          <a:xfrm>
            <a:off x="1747838" y="968375"/>
            <a:ext cx="4043680" cy="460375"/>
          </a:xfrm>
          <a:prstGeom prst="rect">
            <a:avLst/>
          </a:prstGeom>
          <a:noFill/>
          <a:ln w="9525">
            <a:noFill/>
          </a:ln>
        </p:spPr>
        <p:txBody>
          <a:bodyPr wrap="none" anchor="t" anchorCtr="0">
            <a:spAutoFit/>
          </a:bodyPr>
          <a:lstStyle/>
          <a:p>
            <a:r>
              <a:rPr lang="zh-CN" altLang="en-US" sz="2400" dirty="0">
                <a:solidFill>
                  <a:schemeClr val="tx1"/>
                </a:solidFill>
                <a:latin typeface="Arial" panose="020B0604020202020204" pitchFamily="34" charset="0"/>
                <a:ea typeface="华文中宋" panose="02010600040101010101" pitchFamily="2" charset="-122"/>
              </a:rPr>
              <a:t>多路复用、混用</a:t>
            </a:r>
            <a:r>
              <a:rPr lang="en-US" altLang="zh-CN" sz="2400">
                <a:solidFill>
                  <a:schemeClr val="tx1"/>
                </a:solidFill>
                <a:latin typeface="Arial" panose="020B0604020202020204" pitchFamily="34" charset="0"/>
                <a:ea typeface="华文中宋" panose="02010600040101010101" pitchFamily="2" charset="-122"/>
              </a:rPr>
              <a:t>--</a:t>
            </a:r>
            <a:r>
              <a:rPr lang="zh-CN" altLang="en-US" sz="2400" dirty="0">
                <a:solidFill>
                  <a:schemeClr val="tx1"/>
                </a:solidFill>
                <a:latin typeface="Arial" panose="020B0604020202020204" pitchFamily="34" charset="0"/>
                <a:ea typeface="华文中宋" panose="02010600040101010101" pitchFamily="2" charset="-122"/>
              </a:rPr>
              <a:t>并发、分布</a:t>
            </a:r>
            <a:endParaRPr lang="zh-CN" altLang="en-US" sz="2400" dirty="0">
              <a:solidFill>
                <a:schemeClr val="tx1"/>
              </a:solidFill>
              <a:latin typeface="Arial" panose="020B0604020202020204" pitchFamily="34" charset="0"/>
              <a:ea typeface="华文中宋" panose="02010600040101010101" pitchFamily="2" charset="-122"/>
            </a:endParaRPr>
          </a:p>
        </p:txBody>
      </p:sp>
      <p:sp>
        <p:nvSpPr>
          <p:cNvPr id="2265235" name="直接连接符 2265234"/>
          <p:cNvSpPr/>
          <p:nvPr/>
        </p:nvSpPr>
        <p:spPr>
          <a:xfrm>
            <a:off x="1798638" y="2820988"/>
            <a:ext cx="1049337" cy="1587"/>
          </a:xfrm>
          <a:prstGeom prst="line">
            <a:avLst/>
          </a:prstGeom>
          <a:ln w="38100" cap="flat" cmpd="sng">
            <a:solidFill>
              <a:srgbClr val="0000FF"/>
            </a:solidFill>
            <a:prstDash val="solid"/>
            <a:headEnd type="none" w="med" len="med"/>
            <a:tailEnd type="none" w="med" len="med"/>
          </a:ln>
        </p:spPr>
      </p:sp>
      <p:grpSp>
        <p:nvGrpSpPr>
          <p:cNvPr id="2265236" name="组合 2265235"/>
          <p:cNvGrpSpPr/>
          <p:nvPr/>
        </p:nvGrpSpPr>
        <p:grpSpPr>
          <a:xfrm>
            <a:off x="2225675" y="3660775"/>
            <a:ext cx="352425" cy="41275"/>
            <a:chOff x="3253" y="604"/>
            <a:chExt cx="222" cy="26"/>
          </a:xfrm>
        </p:grpSpPr>
        <p:sp>
          <p:nvSpPr>
            <p:cNvPr id="2265237" name="直接连接符 2265236"/>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38" name="直接连接符 2265237"/>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39" name="组合 2265238"/>
          <p:cNvGrpSpPr/>
          <p:nvPr/>
        </p:nvGrpSpPr>
        <p:grpSpPr>
          <a:xfrm>
            <a:off x="2628900" y="3660775"/>
            <a:ext cx="352425" cy="41275"/>
            <a:chOff x="3253" y="604"/>
            <a:chExt cx="222" cy="26"/>
          </a:xfrm>
        </p:grpSpPr>
        <p:sp>
          <p:nvSpPr>
            <p:cNvPr id="2265240" name="直接连接符 226523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41" name="直接连接符 2265240"/>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42" name="组合 2265241"/>
          <p:cNvGrpSpPr/>
          <p:nvPr/>
        </p:nvGrpSpPr>
        <p:grpSpPr>
          <a:xfrm>
            <a:off x="1809750" y="3660775"/>
            <a:ext cx="352425" cy="41275"/>
            <a:chOff x="4527" y="558"/>
            <a:chExt cx="222" cy="26"/>
          </a:xfrm>
        </p:grpSpPr>
        <p:sp>
          <p:nvSpPr>
            <p:cNvPr id="2265243" name="直接连接符 2265242"/>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244" name="直接连接符 2265243"/>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5245" name="文本框 2265244"/>
          <p:cNvSpPr txBox="1"/>
          <p:nvPr/>
        </p:nvSpPr>
        <p:spPr>
          <a:xfrm>
            <a:off x="2246313" y="3652838"/>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2</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46" name="文本框 2265245"/>
          <p:cNvSpPr txBox="1"/>
          <p:nvPr/>
        </p:nvSpPr>
        <p:spPr>
          <a:xfrm>
            <a:off x="2605088" y="366871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1</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47" name="文本框 2265246"/>
          <p:cNvSpPr txBox="1"/>
          <p:nvPr/>
        </p:nvSpPr>
        <p:spPr>
          <a:xfrm>
            <a:off x="1846263" y="36750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3</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48" name="文本框 2265247"/>
          <p:cNvSpPr txBox="1"/>
          <p:nvPr/>
        </p:nvSpPr>
        <p:spPr>
          <a:xfrm>
            <a:off x="2224088" y="33162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49" name="文本框 2265248"/>
          <p:cNvSpPr txBox="1"/>
          <p:nvPr/>
        </p:nvSpPr>
        <p:spPr>
          <a:xfrm>
            <a:off x="2582863" y="33162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50" name="文本框 2265249"/>
          <p:cNvSpPr txBox="1"/>
          <p:nvPr/>
        </p:nvSpPr>
        <p:spPr>
          <a:xfrm>
            <a:off x="1824038" y="33162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51" name="文本框 2265250"/>
          <p:cNvSpPr txBox="1"/>
          <p:nvPr/>
        </p:nvSpPr>
        <p:spPr>
          <a:xfrm>
            <a:off x="2233613" y="2459038"/>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i</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grpSp>
        <p:nvGrpSpPr>
          <p:cNvPr id="2265252" name="组合 2265251"/>
          <p:cNvGrpSpPr/>
          <p:nvPr/>
        </p:nvGrpSpPr>
        <p:grpSpPr>
          <a:xfrm>
            <a:off x="9175750" y="2540000"/>
            <a:ext cx="352425" cy="41275"/>
            <a:chOff x="3253" y="604"/>
            <a:chExt cx="222" cy="26"/>
          </a:xfrm>
        </p:grpSpPr>
        <p:sp>
          <p:nvSpPr>
            <p:cNvPr id="2265253" name="直接连接符 2265252"/>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54" name="直接连接符 2265253"/>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55" name="组合 2265254"/>
          <p:cNvGrpSpPr/>
          <p:nvPr/>
        </p:nvGrpSpPr>
        <p:grpSpPr>
          <a:xfrm>
            <a:off x="9578975" y="2540000"/>
            <a:ext cx="352425" cy="41275"/>
            <a:chOff x="3253" y="604"/>
            <a:chExt cx="222" cy="26"/>
          </a:xfrm>
        </p:grpSpPr>
        <p:sp>
          <p:nvSpPr>
            <p:cNvPr id="2265256" name="直接连接符 2265255"/>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57" name="直接连接符 2265256"/>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58" name="组合 2265257"/>
          <p:cNvGrpSpPr/>
          <p:nvPr/>
        </p:nvGrpSpPr>
        <p:grpSpPr>
          <a:xfrm>
            <a:off x="8759825" y="2540000"/>
            <a:ext cx="352425" cy="41275"/>
            <a:chOff x="4527" y="558"/>
            <a:chExt cx="222" cy="26"/>
          </a:xfrm>
        </p:grpSpPr>
        <p:sp>
          <p:nvSpPr>
            <p:cNvPr id="2265259" name="直接连接符 2265258"/>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260" name="直接连接符 2265259"/>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5261" name="文本框 2265260"/>
          <p:cNvSpPr txBox="1"/>
          <p:nvPr/>
        </p:nvSpPr>
        <p:spPr>
          <a:xfrm>
            <a:off x="9196388" y="25320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2</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62" name="文本框 2265261"/>
          <p:cNvSpPr txBox="1"/>
          <p:nvPr/>
        </p:nvSpPr>
        <p:spPr>
          <a:xfrm>
            <a:off x="9555163" y="25320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1</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63" name="文本框 2265262"/>
          <p:cNvSpPr txBox="1"/>
          <p:nvPr/>
        </p:nvSpPr>
        <p:spPr>
          <a:xfrm>
            <a:off x="8770938" y="25320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3</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64" name="文本框 2265263"/>
          <p:cNvSpPr txBox="1"/>
          <p:nvPr/>
        </p:nvSpPr>
        <p:spPr>
          <a:xfrm>
            <a:off x="9174163" y="219551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65" name="文本框 2265264"/>
          <p:cNvSpPr txBox="1"/>
          <p:nvPr/>
        </p:nvSpPr>
        <p:spPr>
          <a:xfrm>
            <a:off x="9532938" y="22113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66" name="文本框 2265265"/>
          <p:cNvSpPr txBox="1"/>
          <p:nvPr/>
        </p:nvSpPr>
        <p:spPr>
          <a:xfrm>
            <a:off x="8748713" y="221773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i</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67" name="文本框 2265266"/>
          <p:cNvSpPr txBox="1"/>
          <p:nvPr/>
        </p:nvSpPr>
        <p:spPr>
          <a:xfrm>
            <a:off x="9212263" y="3309938"/>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i</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268" name="直接连接符 2265267"/>
          <p:cNvSpPr/>
          <p:nvPr/>
        </p:nvSpPr>
        <p:spPr>
          <a:xfrm>
            <a:off x="2405063" y="2992438"/>
            <a:ext cx="0" cy="390525"/>
          </a:xfrm>
          <a:prstGeom prst="line">
            <a:avLst/>
          </a:prstGeom>
          <a:ln w="19050" cap="flat" cmpd="sng">
            <a:solidFill>
              <a:srgbClr val="FF0066"/>
            </a:solidFill>
            <a:prstDash val="sysDot"/>
            <a:headEnd type="none" w="med" len="med"/>
            <a:tailEnd type="triangle" w="med" len="med"/>
          </a:ln>
        </p:spPr>
      </p:sp>
      <p:sp>
        <p:nvSpPr>
          <p:cNvPr id="2265269" name="直接连接符 2265268"/>
          <p:cNvSpPr/>
          <p:nvPr/>
        </p:nvSpPr>
        <p:spPr>
          <a:xfrm>
            <a:off x="9339263" y="2938463"/>
            <a:ext cx="0" cy="390525"/>
          </a:xfrm>
          <a:prstGeom prst="line">
            <a:avLst/>
          </a:prstGeom>
          <a:ln w="19050" cap="flat" cmpd="sng">
            <a:solidFill>
              <a:srgbClr val="FF0066"/>
            </a:solidFill>
            <a:prstDash val="sysDot"/>
            <a:headEnd type="none" w="med" len="med"/>
            <a:tailEnd type="triangle" w="med" len="med"/>
          </a:ln>
        </p:spPr>
      </p:sp>
      <p:sp>
        <p:nvSpPr>
          <p:cNvPr id="2265270" name="任意多边形 2265269"/>
          <p:cNvSpPr/>
          <p:nvPr/>
        </p:nvSpPr>
        <p:spPr>
          <a:xfrm>
            <a:off x="3956050" y="2495550"/>
            <a:ext cx="4087813" cy="3089275"/>
          </a:xfrm>
          <a:custGeom>
            <a:avLst/>
            <a:gdLst/>
            <a:ahLst/>
            <a:cxnLst/>
            <a:rect l="0" t="0" r="0" b="0"/>
            <a:pathLst>
              <a:path w="2575" h="1946">
                <a:moveTo>
                  <a:pt x="25" y="1107"/>
                </a:moveTo>
                <a:cubicBezTo>
                  <a:pt x="0" y="964"/>
                  <a:pt x="114" y="1000"/>
                  <a:pt x="169" y="851"/>
                </a:cubicBezTo>
                <a:cubicBezTo>
                  <a:pt x="224" y="702"/>
                  <a:pt x="200" y="320"/>
                  <a:pt x="353" y="211"/>
                </a:cubicBezTo>
                <a:cubicBezTo>
                  <a:pt x="506" y="102"/>
                  <a:pt x="833" y="226"/>
                  <a:pt x="1089" y="196"/>
                </a:cubicBezTo>
                <a:cubicBezTo>
                  <a:pt x="1345" y="166"/>
                  <a:pt x="1667" y="0"/>
                  <a:pt x="1889" y="28"/>
                </a:cubicBezTo>
                <a:cubicBezTo>
                  <a:pt x="2111" y="56"/>
                  <a:pt x="2337" y="80"/>
                  <a:pt x="2424" y="364"/>
                </a:cubicBezTo>
                <a:cubicBezTo>
                  <a:pt x="2511" y="648"/>
                  <a:pt x="2575" y="1516"/>
                  <a:pt x="2409" y="1731"/>
                </a:cubicBezTo>
                <a:cubicBezTo>
                  <a:pt x="2243" y="1946"/>
                  <a:pt x="1754" y="1643"/>
                  <a:pt x="1425" y="1652"/>
                </a:cubicBezTo>
                <a:cubicBezTo>
                  <a:pt x="1096" y="1661"/>
                  <a:pt x="666" y="1878"/>
                  <a:pt x="433" y="1787"/>
                </a:cubicBezTo>
                <a:cubicBezTo>
                  <a:pt x="200" y="1696"/>
                  <a:pt x="110" y="1249"/>
                  <a:pt x="25" y="1107"/>
                </a:cubicBezTo>
                <a:close/>
              </a:path>
            </a:pathLst>
          </a:custGeom>
          <a:noFill/>
          <a:ln w="38100" cap="flat" cmpd="sng">
            <a:solidFill>
              <a:schemeClr val="bg2">
                <a:alpha val="100000"/>
              </a:schemeClr>
            </a:solidFill>
            <a:prstDash val="solid"/>
            <a:headEnd type="none" w="med" len="med"/>
            <a:tailEnd type="none" w="med" len="med"/>
          </a:ln>
        </p:spPr>
        <p:txBody>
          <a:bodyPr/>
          <a:lstStyle/>
          <a:p>
            <a:endParaRPr lang="zh-CN" altLang="en-US"/>
          </a:p>
        </p:txBody>
      </p:sp>
      <p:sp>
        <p:nvSpPr>
          <p:cNvPr id="2265271" name="任意多边形 2265270"/>
          <p:cNvSpPr/>
          <p:nvPr/>
        </p:nvSpPr>
        <p:spPr>
          <a:xfrm>
            <a:off x="3935413" y="3328988"/>
            <a:ext cx="333375" cy="1587"/>
          </a:xfrm>
          <a:custGeom>
            <a:avLst/>
            <a:gdLst/>
            <a:ahLst/>
            <a:cxnLst/>
            <a:rect l="0" t="0" r="0" b="0"/>
            <a:pathLst>
              <a:path w="210" h="1">
                <a:moveTo>
                  <a:pt x="0" y="0"/>
                </a:moveTo>
                <a:lnTo>
                  <a:pt x="210" y="0"/>
                </a:lnTo>
              </a:path>
            </a:pathLst>
          </a:custGeom>
          <a:noFill/>
          <a:ln w="38100" cap="flat" cmpd="sng">
            <a:solidFill>
              <a:schemeClr val="tx1">
                <a:alpha val="100000"/>
              </a:schemeClr>
            </a:solidFill>
            <a:prstDash val="solid"/>
            <a:headEnd type="none" w="med" len="med"/>
            <a:tailEnd type="none" w="med" len="med"/>
          </a:ln>
        </p:spPr>
        <p:txBody>
          <a:bodyPr/>
          <a:lstStyle/>
          <a:p>
            <a:endParaRPr lang="zh-CN" altLang="en-US"/>
          </a:p>
        </p:txBody>
      </p:sp>
      <p:pic>
        <p:nvPicPr>
          <p:cNvPr id="2265272" name="图片 2265271" descr="SNAG-024"/>
          <p:cNvPicPr>
            <a:picLocks noChangeAspect="1"/>
          </p:cNvPicPr>
          <p:nvPr/>
        </p:nvPicPr>
        <p:blipFill>
          <a:blip r:embed="rId1">
            <a:clrChange>
              <a:clrFrom>
                <a:srgbClr val="FFFFFF"/>
              </a:clrFrom>
              <a:clrTo>
                <a:srgbClr val="FFFFFF">
                  <a:alpha val="0"/>
                </a:srgbClr>
              </a:clrTo>
            </a:clrChange>
          </a:blip>
          <a:stretch>
            <a:fillRect/>
          </a:stretch>
        </p:blipFill>
        <p:spPr>
          <a:xfrm>
            <a:off x="3267075" y="2876550"/>
            <a:ext cx="690563" cy="712788"/>
          </a:xfrm>
          <a:prstGeom prst="rect">
            <a:avLst/>
          </a:prstGeom>
          <a:noFill/>
          <a:ln w="9525">
            <a:noFill/>
          </a:ln>
        </p:spPr>
      </p:pic>
      <p:sp>
        <p:nvSpPr>
          <p:cNvPr id="2265273" name="任意多边形 2265272"/>
          <p:cNvSpPr/>
          <p:nvPr/>
        </p:nvSpPr>
        <p:spPr>
          <a:xfrm>
            <a:off x="7840663" y="3371850"/>
            <a:ext cx="425450" cy="1588"/>
          </a:xfrm>
          <a:custGeom>
            <a:avLst/>
            <a:gdLst/>
            <a:ahLst/>
            <a:cxnLst/>
            <a:rect l="0" t="0" r="0" b="0"/>
            <a:pathLst>
              <a:path w="268" h="1">
                <a:moveTo>
                  <a:pt x="0" y="1"/>
                </a:moveTo>
                <a:lnTo>
                  <a:pt x="268" y="0"/>
                </a:lnTo>
              </a:path>
            </a:pathLst>
          </a:custGeom>
          <a:noFill/>
          <a:ln w="38100" cap="flat" cmpd="sng">
            <a:solidFill>
              <a:schemeClr val="tx1">
                <a:alpha val="100000"/>
              </a:schemeClr>
            </a:solidFill>
            <a:prstDash val="solid"/>
            <a:headEnd type="none" w="med" len="med"/>
            <a:tailEnd type="none" w="med" len="med"/>
          </a:ln>
        </p:spPr>
        <p:txBody>
          <a:bodyPr/>
          <a:lstStyle/>
          <a:p>
            <a:endParaRPr lang="zh-CN" altLang="en-US"/>
          </a:p>
        </p:txBody>
      </p:sp>
      <p:pic>
        <p:nvPicPr>
          <p:cNvPr id="2265274" name="图片 2265273" descr="SNAG-024"/>
          <p:cNvPicPr>
            <a:picLocks noChangeAspect="1"/>
          </p:cNvPicPr>
          <p:nvPr/>
        </p:nvPicPr>
        <p:blipFill>
          <a:blip r:embed="rId1">
            <a:clrChange>
              <a:clrFrom>
                <a:srgbClr val="FFFFFF"/>
              </a:clrFrom>
              <a:clrTo>
                <a:srgbClr val="FFFFFF">
                  <a:alpha val="0"/>
                </a:srgbClr>
              </a:clrTo>
            </a:clrChange>
          </a:blip>
          <a:stretch>
            <a:fillRect/>
          </a:stretch>
        </p:blipFill>
        <p:spPr>
          <a:xfrm>
            <a:off x="8166100" y="2809875"/>
            <a:ext cx="690563" cy="712788"/>
          </a:xfrm>
          <a:prstGeom prst="rect">
            <a:avLst/>
          </a:prstGeom>
          <a:noFill/>
          <a:ln w="9525">
            <a:noFill/>
          </a:ln>
        </p:spPr>
      </p:pic>
      <p:sp>
        <p:nvSpPr>
          <p:cNvPr id="2265275" name="文本框 2265274"/>
          <p:cNvSpPr txBox="1"/>
          <p:nvPr/>
        </p:nvSpPr>
        <p:spPr>
          <a:xfrm>
            <a:off x="7999413" y="3032125"/>
            <a:ext cx="366395" cy="398780"/>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C</a:t>
            </a:r>
            <a:endParaRPr lang="en-US" altLang="zh-CN" sz="2000">
              <a:solidFill>
                <a:schemeClr val="tx1"/>
              </a:solidFill>
              <a:latin typeface="Arial" panose="020B0604020202020204" pitchFamily="34" charset="0"/>
              <a:ea typeface="宋体" panose="02010600030101010101" pitchFamily="2" charset="-122"/>
            </a:endParaRPr>
          </a:p>
        </p:txBody>
      </p:sp>
      <p:sp>
        <p:nvSpPr>
          <p:cNvPr id="2265276" name="任意多边形 2265275"/>
          <p:cNvSpPr/>
          <p:nvPr/>
        </p:nvSpPr>
        <p:spPr>
          <a:xfrm>
            <a:off x="3113088" y="3357563"/>
            <a:ext cx="1127125" cy="355600"/>
          </a:xfrm>
          <a:custGeom>
            <a:avLst/>
            <a:gdLst/>
            <a:ahLst/>
            <a:cxnLst/>
            <a:rect l="0" t="0" r="0" b="0"/>
            <a:pathLst>
              <a:path w="558" h="264">
                <a:moveTo>
                  <a:pt x="0" y="264"/>
                </a:moveTo>
                <a:cubicBezTo>
                  <a:pt x="60" y="251"/>
                  <a:pt x="267" y="230"/>
                  <a:pt x="360" y="186"/>
                </a:cubicBezTo>
                <a:cubicBezTo>
                  <a:pt x="453" y="142"/>
                  <a:pt x="517" y="39"/>
                  <a:pt x="558" y="0"/>
                </a:cubicBezTo>
              </a:path>
            </a:pathLst>
          </a:custGeom>
          <a:noFill/>
          <a:ln w="28575" cap="flat" cmpd="sng">
            <a:solidFill>
              <a:srgbClr val="FF0066">
                <a:alpha val="100000"/>
              </a:srgbClr>
            </a:solidFill>
            <a:prstDash val="sysDot"/>
            <a:headEnd type="none" w="med" len="med"/>
            <a:tailEnd type="triangle" w="med" len="med"/>
          </a:ln>
        </p:spPr>
        <p:txBody>
          <a:bodyPr/>
          <a:lstStyle/>
          <a:p>
            <a:endParaRPr lang="zh-CN" altLang="en-US"/>
          </a:p>
        </p:txBody>
      </p:sp>
      <p:sp>
        <p:nvSpPr>
          <p:cNvPr id="2265277" name="任意多边形 2265276"/>
          <p:cNvSpPr/>
          <p:nvPr/>
        </p:nvSpPr>
        <p:spPr>
          <a:xfrm>
            <a:off x="7859713" y="2601913"/>
            <a:ext cx="857250" cy="762000"/>
          </a:xfrm>
          <a:custGeom>
            <a:avLst/>
            <a:gdLst/>
            <a:ahLst/>
            <a:cxnLst/>
            <a:rect l="0" t="0" r="0" b="0"/>
            <a:pathLst>
              <a:path w="540" h="480">
                <a:moveTo>
                  <a:pt x="0" y="480"/>
                </a:moveTo>
                <a:cubicBezTo>
                  <a:pt x="32" y="419"/>
                  <a:pt x="102" y="194"/>
                  <a:pt x="192" y="114"/>
                </a:cubicBezTo>
                <a:cubicBezTo>
                  <a:pt x="282" y="34"/>
                  <a:pt x="468" y="24"/>
                  <a:pt x="540" y="0"/>
                </a:cubicBezTo>
              </a:path>
            </a:pathLst>
          </a:custGeom>
          <a:noFill/>
          <a:ln w="28575" cap="flat" cmpd="sng">
            <a:solidFill>
              <a:srgbClr val="FF0066">
                <a:alpha val="100000"/>
              </a:srgbClr>
            </a:solidFill>
            <a:prstDash val="sysDot"/>
            <a:headEnd type="none" w="med" len="med"/>
            <a:tailEnd type="triangle" w="med" len="med"/>
          </a:ln>
        </p:spPr>
        <p:txBody>
          <a:bodyPr/>
          <a:lstStyle/>
          <a:p>
            <a:endParaRPr lang="zh-CN" altLang="en-US"/>
          </a:p>
        </p:txBody>
      </p:sp>
      <p:grpSp>
        <p:nvGrpSpPr>
          <p:cNvPr id="2265278" name="组合 2265277"/>
          <p:cNvGrpSpPr/>
          <p:nvPr/>
        </p:nvGrpSpPr>
        <p:grpSpPr>
          <a:xfrm>
            <a:off x="4870450" y="3114675"/>
            <a:ext cx="352425" cy="41275"/>
            <a:chOff x="3253" y="604"/>
            <a:chExt cx="222" cy="26"/>
          </a:xfrm>
        </p:grpSpPr>
        <p:sp>
          <p:nvSpPr>
            <p:cNvPr id="2265279" name="直接连接符 2265278"/>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80" name="直接连接符 2265279"/>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281" name="文本框 2265280"/>
          <p:cNvSpPr txBox="1"/>
          <p:nvPr/>
        </p:nvSpPr>
        <p:spPr>
          <a:xfrm>
            <a:off x="4878388" y="31162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1</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82" name="文本框 2265281"/>
          <p:cNvSpPr txBox="1"/>
          <p:nvPr/>
        </p:nvSpPr>
        <p:spPr>
          <a:xfrm>
            <a:off x="4494213" y="31162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3</a:t>
            </a:r>
            <a:endParaRPr lang="en-US" altLang="zh-CN" sz="1600" baseline="-25000">
              <a:solidFill>
                <a:srgbClr val="FF0066"/>
              </a:solidFill>
              <a:latin typeface="Arial" panose="020B0604020202020204" pitchFamily="34" charset="0"/>
              <a:ea typeface="宋体" panose="02010600030101010101" pitchFamily="2" charset="-122"/>
            </a:endParaRPr>
          </a:p>
        </p:txBody>
      </p:sp>
      <p:sp>
        <p:nvSpPr>
          <p:cNvPr id="2265283" name="文本框 2265282"/>
          <p:cNvSpPr txBox="1"/>
          <p:nvPr/>
        </p:nvSpPr>
        <p:spPr>
          <a:xfrm>
            <a:off x="3119438" y="3070225"/>
            <a:ext cx="352425" cy="398780"/>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A</a:t>
            </a:r>
            <a:endParaRPr lang="en-US" altLang="zh-CN" sz="2000">
              <a:solidFill>
                <a:schemeClr val="tx1"/>
              </a:solidFill>
              <a:latin typeface="Arial" panose="020B0604020202020204" pitchFamily="34" charset="0"/>
              <a:ea typeface="宋体" panose="02010600030101010101" pitchFamily="2" charset="-122"/>
            </a:endParaRPr>
          </a:p>
        </p:txBody>
      </p:sp>
      <p:sp>
        <p:nvSpPr>
          <p:cNvPr id="2265286" name="直接连接符 2265285"/>
          <p:cNvSpPr/>
          <p:nvPr/>
        </p:nvSpPr>
        <p:spPr>
          <a:xfrm>
            <a:off x="1697038" y="4586288"/>
            <a:ext cx="1417637" cy="1587"/>
          </a:xfrm>
          <a:prstGeom prst="line">
            <a:avLst/>
          </a:prstGeom>
          <a:ln w="38100" cap="flat" cmpd="sng">
            <a:solidFill>
              <a:srgbClr val="0000FF"/>
            </a:solidFill>
            <a:prstDash val="solid"/>
            <a:headEnd type="none" w="med" len="med"/>
            <a:tailEnd type="none" w="med" len="med"/>
          </a:ln>
        </p:spPr>
      </p:sp>
      <p:grpSp>
        <p:nvGrpSpPr>
          <p:cNvPr id="2265287" name="组合 2265286"/>
          <p:cNvGrpSpPr/>
          <p:nvPr/>
        </p:nvGrpSpPr>
        <p:grpSpPr>
          <a:xfrm>
            <a:off x="2111375" y="5426075"/>
            <a:ext cx="352425" cy="41275"/>
            <a:chOff x="3253" y="604"/>
            <a:chExt cx="222" cy="26"/>
          </a:xfrm>
        </p:grpSpPr>
        <p:sp>
          <p:nvSpPr>
            <p:cNvPr id="2265288" name="直接连接符 2265287"/>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89" name="直接连接符 2265288"/>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90" name="组合 2265289"/>
          <p:cNvGrpSpPr/>
          <p:nvPr/>
        </p:nvGrpSpPr>
        <p:grpSpPr>
          <a:xfrm>
            <a:off x="2514600" y="5426075"/>
            <a:ext cx="352425" cy="41275"/>
            <a:chOff x="3253" y="604"/>
            <a:chExt cx="222" cy="26"/>
          </a:xfrm>
        </p:grpSpPr>
        <p:sp>
          <p:nvSpPr>
            <p:cNvPr id="2265291" name="直接连接符 2265290"/>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92" name="直接连接符 2265291"/>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93" name="组合 2265292"/>
          <p:cNvGrpSpPr/>
          <p:nvPr/>
        </p:nvGrpSpPr>
        <p:grpSpPr>
          <a:xfrm>
            <a:off x="2919413" y="5426075"/>
            <a:ext cx="352425" cy="41275"/>
            <a:chOff x="3253" y="604"/>
            <a:chExt cx="222" cy="26"/>
          </a:xfrm>
        </p:grpSpPr>
        <p:sp>
          <p:nvSpPr>
            <p:cNvPr id="2265294" name="直接连接符 226529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295" name="直接连接符 2265294"/>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296" name="组合 2265295"/>
          <p:cNvGrpSpPr/>
          <p:nvPr/>
        </p:nvGrpSpPr>
        <p:grpSpPr>
          <a:xfrm>
            <a:off x="1687513" y="5419725"/>
            <a:ext cx="352425" cy="41275"/>
            <a:chOff x="4527" y="558"/>
            <a:chExt cx="222" cy="26"/>
          </a:xfrm>
        </p:grpSpPr>
        <p:sp>
          <p:nvSpPr>
            <p:cNvPr id="2265297" name="直接连接符 2265296"/>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298" name="直接连接符 2265297"/>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5299" name="文本框 2265298"/>
          <p:cNvSpPr txBox="1"/>
          <p:nvPr/>
        </p:nvSpPr>
        <p:spPr>
          <a:xfrm>
            <a:off x="2132013" y="5418138"/>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0" name="文本框 2265299"/>
          <p:cNvSpPr txBox="1"/>
          <p:nvPr/>
        </p:nvSpPr>
        <p:spPr>
          <a:xfrm>
            <a:off x="2490788" y="543401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1" name="文本框 2265300"/>
          <p:cNvSpPr txBox="1"/>
          <p:nvPr/>
        </p:nvSpPr>
        <p:spPr>
          <a:xfrm>
            <a:off x="2887663" y="544036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2" name="文本框 2265301"/>
          <p:cNvSpPr txBox="1"/>
          <p:nvPr/>
        </p:nvSpPr>
        <p:spPr>
          <a:xfrm>
            <a:off x="1749425" y="543401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3" name="文本框 2265302"/>
          <p:cNvSpPr txBox="1"/>
          <p:nvPr/>
        </p:nvSpPr>
        <p:spPr>
          <a:xfrm>
            <a:off x="2109788" y="50815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4" name="文本框 2265303"/>
          <p:cNvSpPr txBox="1"/>
          <p:nvPr/>
        </p:nvSpPr>
        <p:spPr>
          <a:xfrm>
            <a:off x="2468563" y="509746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5" name="文本框 2265304"/>
          <p:cNvSpPr txBox="1"/>
          <p:nvPr/>
        </p:nvSpPr>
        <p:spPr>
          <a:xfrm>
            <a:off x="2865438" y="510381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6" name="文本框 2265305"/>
          <p:cNvSpPr txBox="1"/>
          <p:nvPr/>
        </p:nvSpPr>
        <p:spPr>
          <a:xfrm>
            <a:off x="1727200" y="509746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7" name="文本框 2265306"/>
          <p:cNvSpPr txBox="1"/>
          <p:nvPr/>
        </p:nvSpPr>
        <p:spPr>
          <a:xfrm>
            <a:off x="2259013" y="4224338"/>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j</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08" name="直接连接符 2265307"/>
          <p:cNvSpPr/>
          <p:nvPr/>
        </p:nvSpPr>
        <p:spPr>
          <a:xfrm>
            <a:off x="2405063" y="4745038"/>
            <a:ext cx="0" cy="390525"/>
          </a:xfrm>
          <a:prstGeom prst="line">
            <a:avLst/>
          </a:prstGeom>
          <a:ln w="19050" cap="flat" cmpd="sng">
            <a:solidFill>
              <a:srgbClr val="FF0066"/>
            </a:solidFill>
            <a:prstDash val="sysDot"/>
            <a:headEnd type="none" w="med" len="med"/>
            <a:tailEnd type="triangle" w="med" len="med"/>
          </a:ln>
        </p:spPr>
      </p:sp>
      <p:sp>
        <p:nvSpPr>
          <p:cNvPr id="2265309" name="任意多边形 2265308"/>
          <p:cNvSpPr/>
          <p:nvPr/>
        </p:nvSpPr>
        <p:spPr>
          <a:xfrm>
            <a:off x="3935413" y="5018088"/>
            <a:ext cx="333375" cy="1587"/>
          </a:xfrm>
          <a:custGeom>
            <a:avLst/>
            <a:gdLst/>
            <a:ahLst/>
            <a:cxnLst/>
            <a:rect l="0" t="0" r="0" b="0"/>
            <a:pathLst>
              <a:path w="210" h="1">
                <a:moveTo>
                  <a:pt x="0" y="0"/>
                </a:moveTo>
                <a:lnTo>
                  <a:pt x="210" y="0"/>
                </a:lnTo>
              </a:path>
            </a:pathLst>
          </a:custGeom>
          <a:noFill/>
          <a:ln w="38100" cap="flat" cmpd="sng">
            <a:solidFill>
              <a:schemeClr val="tx1">
                <a:alpha val="100000"/>
              </a:schemeClr>
            </a:solidFill>
            <a:prstDash val="solid"/>
            <a:headEnd type="none" w="med" len="med"/>
            <a:tailEnd type="none" w="med" len="med"/>
          </a:ln>
        </p:spPr>
        <p:txBody>
          <a:bodyPr/>
          <a:lstStyle/>
          <a:p>
            <a:endParaRPr lang="zh-CN" altLang="en-US"/>
          </a:p>
        </p:txBody>
      </p:sp>
      <p:pic>
        <p:nvPicPr>
          <p:cNvPr id="2265310" name="图片 2265309" descr="SNAG-024"/>
          <p:cNvPicPr>
            <a:picLocks noChangeAspect="1"/>
          </p:cNvPicPr>
          <p:nvPr/>
        </p:nvPicPr>
        <p:blipFill>
          <a:blip r:embed="rId1">
            <a:clrChange>
              <a:clrFrom>
                <a:srgbClr val="FFFFFF"/>
              </a:clrFrom>
              <a:clrTo>
                <a:srgbClr val="FFFFFF">
                  <a:alpha val="0"/>
                </a:srgbClr>
              </a:clrTo>
            </a:clrChange>
          </a:blip>
          <a:stretch>
            <a:fillRect/>
          </a:stretch>
        </p:blipFill>
        <p:spPr>
          <a:xfrm>
            <a:off x="3254375" y="4565650"/>
            <a:ext cx="690563" cy="712788"/>
          </a:xfrm>
          <a:prstGeom prst="rect">
            <a:avLst/>
          </a:prstGeom>
          <a:noFill/>
          <a:ln w="9525">
            <a:noFill/>
          </a:ln>
        </p:spPr>
      </p:pic>
      <p:sp>
        <p:nvSpPr>
          <p:cNvPr id="2265311" name="任意多边形 2265310"/>
          <p:cNvSpPr/>
          <p:nvPr/>
        </p:nvSpPr>
        <p:spPr>
          <a:xfrm>
            <a:off x="3341688" y="5046663"/>
            <a:ext cx="885825" cy="419100"/>
          </a:xfrm>
          <a:custGeom>
            <a:avLst/>
            <a:gdLst/>
            <a:ahLst/>
            <a:cxnLst/>
            <a:rect l="0" t="0" r="0" b="0"/>
            <a:pathLst>
              <a:path w="558" h="264">
                <a:moveTo>
                  <a:pt x="0" y="264"/>
                </a:moveTo>
                <a:cubicBezTo>
                  <a:pt x="60" y="251"/>
                  <a:pt x="267" y="230"/>
                  <a:pt x="360" y="186"/>
                </a:cubicBezTo>
                <a:cubicBezTo>
                  <a:pt x="453" y="142"/>
                  <a:pt x="517" y="39"/>
                  <a:pt x="558" y="0"/>
                </a:cubicBezTo>
              </a:path>
            </a:pathLst>
          </a:custGeom>
          <a:noFill/>
          <a:ln w="28575" cap="flat" cmpd="sng">
            <a:solidFill>
              <a:schemeClr val="tx2">
                <a:alpha val="100000"/>
              </a:schemeClr>
            </a:solidFill>
            <a:prstDash val="sysDot"/>
            <a:headEnd type="none" w="med" len="med"/>
            <a:tailEnd type="triangle" w="med" len="med"/>
          </a:ln>
        </p:spPr>
        <p:txBody>
          <a:bodyPr/>
          <a:lstStyle/>
          <a:p>
            <a:endParaRPr lang="zh-CN" altLang="en-US"/>
          </a:p>
        </p:txBody>
      </p:sp>
      <p:sp>
        <p:nvSpPr>
          <p:cNvPr id="2265312" name="文本框 2265311"/>
          <p:cNvSpPr txBox="1"/>
          <p:nvPr/>
        </p:nvSpPr>
        <p:spPr>
          <a:xfrm>
            <a:off x="3106738" y="4759325"/>
            <a:ext cx="337820" cy="398780"/>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F</a:t>
            </a:r>
            <a:endParaRPr lang="en-US" altLang="zh-CN" sz="2000">
              <a:solidFill>
                <a:schemeClr val="tx1"/>
              </a:solidFill>
              <a:latin typeface="Arial" panose="020B0604020202020204" pitchFamily="34" charset="0"/>
              <a:ea typeface="宋体" panose="02010600030101010101" pitchFamily="2" charset="-122"/>
            </a:endParaRPr>
          </a:p>
        </p:txBody>
      </p:sp>
      <p:grpSp>
        <p:nvGrpSpPr>
          <p:cNvPr id="2265313" name="组合 2265312"/>
          <p:cNvGrpSpPr/>
          <p:nvPr/>
        </p:nvGrpSpPr>
        <p:grpSpPr>
          <a:xfrm>
            <a:off x="9340850" y="4356100"/>
            <a:ext cx="352425" cy="41275"/>
            <a:chOff x="3253" y="604"/>
            <a:chExt cx="222" cy="26"/>
          </a:xfrm>
        </p:grpSpPr>
        <p:sp>
          <p:nvSpPr>
            <p:cNvPr id="2265314" name="直接连接符 226531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15" name="直接连接符 2265314"/>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316" name="组合 2265315"/>
          <p:cNvGrpSpPr/>
          <p:nvPr/>
        </p:nvGrpSpPr>
        <p:grpSpPr>
          <a:xfrm>
            <a:off x="9744075" y="4356100"/>
            <a:ext cx="352425" cy="41275"/>
            <a:chOff x="3253" y="604"/>
            <a:chExt cx="222" cy="26"/>
          </a:xfrm>
        </p:grpSpPr>
        <p:sp>
          <p:nvSpPr>
            <p:cNvPr id="2265317" name="直接连接符 2265316"/>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18" name="直接连接符 2265317"/>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319" name="组合 2265318"/>
          <p:cNvGrpSpPr/>
          <p:nvPr/>
        </p:nvGrpSpPr>
        <p:grpSpPr>
          <a:xfrm>
            <a:off x="10148888" y="4356100"/>
            <a:ext cx="352425" cy="41275"/>
            <a:chOff x="3253" y="604"/>
            <a:chExt cx="222" cy="26"/>
          </a:xfrm>
        </p:grpSpPr>
        <p:sp>
          <p:nvSpPr>
            <p:cNvPr id="2265320" name="直接连接符 226531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21" name="直接连接符 2265320"/>
            <p:cNvSpPr/>
            <p:nvPr/>
          </p:nvSpPr>
          <p:spPr>
            <a:xfrm>
              <a:off x="3253" y="604"/>
              <a:ext cx="206" cy="0"/>
            </a:xfrm>
            <a:prstGeom prst="line">
              <a:avLst/>
            </a:prstGeom>
            <a:ln w="38100" cap="flat" cmpd="sng">
              <a:solidFill>
                <a:srgbClr val="0000FF"/>
              </a:solidFill>
              <a:prstDash val="solid"/>
              <a:headEnd type="none" w="med" len="med"/>
              <a:tailEnd type="none" w="med" len="med"/>
            </a:ln>
          </p:spPr>
        </p:sp>
      </p:grpSp>
      <p:grpSp>
        <p:nvGrpSpPr>
          <p:cNvPr id="2265322" name="组合 2265321"/>
          <p:cNvGrpSpPr/>
          <p:nvPr/>
        </p:nvGrpSpPr>
        <p:grpSpPr>
          <a:xfrm>
            <a:off x="8924925" y="4356100"/>
            <a:ext cx="352425" cy="41275"/>
            <a:chOff x="4527" y="558"/>
            <a:chExt cx="222" cy="26"/>
          </a:xfrm>
        </p:grpSpPr>
        <p:sp>
          <p:nvSpPr>
            <p:cNvPr id="2265323" name="直接连接符 2265322"/>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324" name="直接连接符 2265323"/>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5325" name="文本框 2265324"/>
          <p:cNvSpPr txBox="1"/>
          <p:nvPr/>
        </p:nvSpPr>
        <p:spPr>
          <a:xfrm>
            <a:off x="9361488" y="434816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26" name="文本框 2265325"/>
          <p:cNvSpPr txBox="1"/>
          <p:nvPr/>
        </p:nvSpPr>
        <p:spPr>
          <a:xfrm>
            <a:off x="9720263" y="434816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27" name="文本框 2265326"/>
          <p:cNvSpPr txBox="1"/>
          <p:nvPr/>
        </p:nvSpPr>
        <p:spPr>
          <a:xfrm>
            <a:off x="10117138" y="434816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28" name="文本框 2265327"/>
          <p:cNvSpPr txBox="1"/>
          <p:nvPr/>
        </p:nvSpPr>
        <p:spPr>
          <a:xfrm>
            <a:off x="8936038" y="4348163"/>
            <a:ext cx="38036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F</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29" name="文本框 2265328"/>
          <p:cNvSpPr txBox="1"/>
          <p:nvPr/>
        </p:nvSpPr>
        <p:spPr>
          <a:xfrm>
            <a:off x="9339263" y="401161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3</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30" name="文本框 2265329"/>
          <p:cNvSpPr txBox="1"/>
          <p:nvPr/>
        </p:nvSpPr>
        <p:spPr>
          <a:xfrm>
            <a:off x="9698038" y="402748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2</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31" name="文本框 2265330"/>
          <p:cNvSpPr txBox="1"/>
          <p:nvPr/>
        </p:nvSpPr>
        <p:spPr>
          <a:xfrm>
            <a:off x="10094913" y="4033838"/>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1</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32" name="文本框 2265331"/>
          <p:cNvSpPr txBox="1"/>
          <p:nvPr/>
        </p:nvSpPr>
        <p:spPr>
          <a:xfrm>
            <a:off x="8920163" y="4030663"/>
            <a:ext cx="301625" cy="337185"/>
          </a:xfrm>
          <a:prstGeom prst="rect">
            <a:avLst/>
          </a:prstGeom>
          <a:noFill/>
          <a:ln w="9525">
            <a:noFill/>
          </a:ln>
        </p:spPr>
        <p:txBody>
          <a:bodyPr wrap="none" anchor="t" anchorCtr="0">
            <a:spAutoFit/>
          </a:bodyPr>
          <a:lstStyle/>
          <a:p>
            <a:r>
              <a:rPr lang="en-US" altLang="zh-CN" sz="1600" b="0">
                <a:solidFill>
                  <a:schemeClr val="tx1"/>
                </a:solidFill>
                <a:latin typeface="Arial" panose="020B0604020202020204" pitchFamily="34" charset="0"/>
                <a:ea typeface="宋体" panose="02010600030101010101" pitchFamily="2" charset="-122"/>
              </a:rPr>
              <a:t>j</a:t>
            </a:r>
            <a:r>
              <a:rPr lang="en-US" altLang="zh-CN" sz="1600" b="0" baseline="-25000">
                <a:solidFill>
                  <a:schemeClr val="tx1"/>
                </a:solidFill>
                <a:latin typeface="Arial" panose="020B0604020202020204" pitchFamily="34" charset="0"/>
                <a:ea typeface="宋体" panose="02010600030101010101" pitchFamily="2" charset="-122"/>
              </a:rPr>
              <a:t>4</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33" name="文本框 2265332"/>
          <p:cNvSpPr txBox="1"/>
          <p:nvPr/>
        </p:nvSpPr>
        <p:spPr>
          <a:xfrm>
            <a:off x="9428163" y="4960938"/>
            <a:ext cx="360045" cy="337185"/>
          </a:xfrm>
          <a:prstGeom prst="rect">
            <a:avLst/>
          </a:prstGeom>
          <a:noFill/>
          <a:ln w="9525">
            <a:noFill/>
          </a:ln>
        </p:spPr>
        <p:txBody>
          <a:bodyPr wrap="none" anchor="t" anchorCtr="0">
            <a:spAutoFit/>
          </a:bodyPr>
          <a:lstStyle/>
          <a:p>
            <a:r>
              <a:rPr lang="en-US" altLang="zh-CN" sz="1600" b="0" err="1">
                <a:solidFill>
                  <a:schemeClr val="tx1"/>
                </a:solidFill>
                <a:latin typeface="Arial" panose="020B0604020202020204" pitchFamily="34" charset="0"/>
                <a:ea typeface="宋体" panose="02010600030101010101" pitchFamily="2" charset="-122"/>
              </a:rPr>
              <a:t>j</a:t>
            </a:r>
            <a:r>
              <a:rPr lang="en-US" altLang="zh-CN" sz="1600" b="0" baseline="-25000" err="1">
                <a:solidFill>
                  <a:schemeClr val="tx1"/>
                </a:solidFill>
                <a:latin typeface="Arial" panose="020B0604020202020204" pitchFamily="34" charset="0"/>
                <a:ea typeface="宋体" panose="02010600030101010101" pitchFamily="2" charset="-122"/>
              </a:rPr>
              <a:t>all</a:t>
            </a:r>
            <a:endParaRPr lang="en-US" altLang="zh-CN" sz="1600" b="0" baseline="-25000">
              <a:solidFill>
                <a:schemeClr val="tx1"/>
              </a:solidFill>
              <a:latin typeface="Arial" panose="020B0604020202020204" pitchFamily="34" charset="0"/>
              <a:ea typeface="宋体" panose="02010600030101010101" pitchFamily="2" charset="-122"/>
            </a:endParaRPr>
          </a:p>
        </p:txBody>
      </p:sp>
      <p:sp>
        <p:nvSpPr>
          <p:cNvPr id="2265334" name="直接连接符 2265333"/>
          <p:cNvSpPr/>
          <p:nvPr/>
        </p:nvSpPr>
        <p:spPr>
          <a:xfrm>
            <a:off x="9669463" y="4665663"/>
            <a:ext cx="0" cy="390525"/>
          </a:xfrm>
          <a:prstGeom prst="line">
            <a:avLst/>
          </a:prstGeom>
          <a:ln w="19050" cap="flat" cmpd="sng">
            <a:solidFill>
              <a:srgbClr val="FF0066"/>
            </a:solidFill>
            <a:prstDash val="sysDot"/>
            <a:headEnd type="none" w="med" len="med"/>
            <a:tailEnd type="triangle" w="med" len="med"/>
          </a:ln>
        </p:spPr>
      </p:sp>
      <p:sp>
        <p:nvSpPr>
          <p:cNvPr id="2265335" name="任意多边形 2265334"/>
          <p:cNvSpPr/>
          <p:nvPr/>
        </p:nvSpPr>
        <p:spPr>
          <a:xfrm>
            <a:off x="7853363" y="5060950"/>
            <a:ext cx="425450" cy="1588"/>
          </a:xfrm>
          <a:custGeom>
            <a:avLst/>
            <a:gdLst/>
            <a:ahLst/>
            <a:cxnLst/>
            <a:rect l="0" t="0" r="0" b="0"/>
            <a:pathLst>
              <a:path w="268" h="1">
                <a:moveTo>
                  <a:pt x="0" y="1"/>
                </a:moveTo>
                <a:lnTo>
                  <a:pt x="268" y="0"/>
                </a:lnTo>
              </a:path>
            </a:pathLst>
          </a:custGeom>
          <a:noFill/>
          <a:ln w="38100" cap="flat" cmpd="sng">
            <a:solidFill>
              <a:schemeClr val="tx1">
                <a:alpha val="100000"/>
              </a:schemeClr>
            </a:solidFill>
            <a:prstDash val="solid"/>
            <a:headEnd type="none" w="med" len="med"/>
            <a:tailEnd type="none" w="med" len="med"/>
          </a:ln>
        </p:spPr>
        <p:txBody>
          <a:bodyPr/>
          <a:lstStyle/>
          <a:p>
            <a:endParaRPr lang="zh-CN" altLang="en-US"/>
          </a:p>
        </p:txBody>
      </p:sp>
      <p:pic>
        <p:nvPicPr>
          <p:cNvPr id="2265336" name="图片 2265335" descr="SNAG-024"/>
          <p:cNvPicPr>
            <a:picLocks noChangeAspect="1"/>
          </p:cNvPicPr>
          <p:nvPr/>
        </p:nvPicPr>
        <p:blipFill>
          <a:blip r:embed="rId1">
            <a:clrChange>
              <a:clrFrom>
                <a:srgbClr val="FFFFFF"/>
              </a:clrFrom>
              <a:clrTo>
                <a:srgbClr val="FFFFFF">
                  <a:alpha val="0"/>
                </a:srgbClr>
              </a:clrTo>
            </a:clrChange>
          </a:blip>
          <a:stretch>
            <a:fillRect/>
          </a:stretch>
        </p:blipFill>
        <p:spPr>
          <a:xfrm>
            <a:off x="8178800" y="4498975"/>
            <a:ext cx="690563" cy="712788"/>
          </a:xfrm>
          <a:prstGeom prst="rect">
            <a:avLst/>
          </a:prstGeom>
          <a:noFill/>
          <a:ln w="9525">
            <a:noFill/>
          </a:ln>
        </p:spPr>
      </p:pic>
      <p:sp>
        <p:nvSpPr>
          <p:cNvPr id="2265337" name="文本框 2265336"/>
          <p:cNvSpPr txBox="1"/>
          <p:nvPr/>
        </p:nvSpPr>
        <p:spPr>
          <a:xfrm>
            <a:off x="8027988" y="4721225"/>
            <a:ext cx="380365" cy="398780"/>
          </a:xfrm>
          <a:prstGeom prst="rect">
            <a:avLst/>
          </a:prstGeom>
          <a:noFill/>
          <a:ln w="9525">
            <a:noFill/>
          </a:ln>
        </p:spPr>
        <p:txBody>
          <a:bodyPr wrap="none" anchor="t" anchorCtr="0">
            <a:spAutoFit/>
          </a:bodyPr>
          <a:lstStyle/>
          <a:p>
            <a:r>
              <a:rPr lang="en-US" altLang="zh-CN" sz="2000">
                <a:solidFill>
                  <a:schemeClr val="tx1"/>
                </a:solidFill>
                <a:latin typeface="Arial" panose="020B0604020202020204" pitchFamily="34" charset="0"/>
                <a:ea typeface="宋体" panose="02010600030101010101" pitchFamily="2" charset="-122"/>
              </a:rPr>
              <a:t>G</a:t>
            </a:r>
            <a:endParaRPr lang="en-US" altLang="zh-CN" sz="2000">
              <a:solidFill>
                <a:schemeClr val="tx1"/>
              </a:solidFill>
              <a:latin typeface="Arial" panose="020B0604020202020204" pitchFamily="34" charset="0"/>
              <a:ea typeface="宋体" panose="02010600030101010101" pitchFamily="2" charset="-122"/>
            </a:endParaRPr>
          </a:p>
        </p:txBody>
      </p:sp>
      <p:sp>
        <p:nvSpPr>
          <p:cNvPr id="2265338" name="任意多边形 2265337"/>
          <p:cNvSpPr/>
          <p:nvPr/>
        </p:nvSpPr>
        <p:spPr>
          <a:xfrm>
            <a:off x="7872413" y="4291013"/>
            <a:ext cx="857250" cy="762000"/>
          </a:xfrm>
          <a:custGeom>
            <a:avLst/>
            <a:gdLst/>
            <a:ahLst/>
            <a:cxnLst/>
            <a:rect l="0" t="0" r="0" b="0"/>
            <a:pathLst>
              <a:path w="540" h="480">
                <a:moveTo>
                  <a:pt x="0" y="480"/>
                </a:moveTo>
                <a:cubicBezTo>
                  <a:pt x="32" y="419"/>
                  <a:pt x="102" y="194"/>
                  <a:pt x="192" y="114"/>
                </a:cubicBezTo>
                <a:cubicBezTo>
                  <a:pt x="282" y="34"/>
                  <a:pt x="468" y="24"/>
                  <a:pt x="540" y="0"/>
                </a:cubicBezTo>
              </a:path>
            </a:pathLst>
          </a:custGeom>
          <a:noFill/>
          <a:ln w="28575" cap="flat" cmpd="sng">
            <a:solidFill>
              <a:schemeClr val="tx2">
                <a:alpha val="100000"/>
              </a:schemeClr>
            </a:solidFill>
            <a:prstDash val="sysDot"/>
            <a:headEnd type="none" w="med" len="med"/>
            <a:tailEnd type="triangle" w="med" len="med"/>
          </a:ln>
        </p:spPr>
        <p:txBody>
          <a:bodyPr/>
          <a:lstStyle/>
          <a:p>
            <a:endParaRPr lang="zh-CN" altLang="en-US"/>
          </a:p>
        </p:txBody>
      </p:sp>
      <p:sp>
        <p:nvSpPr>
          <p:cNvPr id="2265339" name="椭圆 2265338"/>
          <p:cNvSpPr/>
          <p:nvPr/>
        </p:nvSpPr>
        <p:spPr>
          <a:xfrm>
            <a:off x="4237038" y="32750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0" name="椭圆 2265339"/>
          <p:cNvSpPr/>
          <p:nvPr/>
        </p:nvSpPr>
        <p:spPr>
          <a:xfrm>
            <a:off x="4262438" y="49768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1" name="椭圆 2265340"/>
          <p:cNvSpPr/>
          <p:nvPr/>
        </p:nvSpPr>
        <p:spPr>
          <a:xfrm>
            <a:off x="5291138" y="47482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2" name="椭圆 2265341"/>
          <p:cNvSpPr/>
          <p:nvPr/>
        </p:nvSpPr>
        <p:spPr>
          <a:xfrm>
            <a:off x="7805738" y="33258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3" name="椭圆 2265342"/>
          <p:cNvSpPr/>
          <p:nvPr/>
        </p:nvSpPr>
        <p:spPr>
          <a:xfrm>
            <a:off x="5265738" y="34782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4" name="椭圆 2265343"/>
          <p:cNvSpPr/>
          <p:nvPr/>
        </p:nvSpPr>
        <p:spPr>
          <a:xfrm>
            <a:off x="7843838" y="50149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5" name="椭圆 2265344"/>
          <p:cNvSpPr/>
          <p:nvPr/>
        </p:nvSpPr>
        <p:spPr>
          <a:xfrm>
            <a:off x="6573838" y="44307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46" name="直接连接符 2265345"/>
          <p:cNvSpPr/>
          <p:nvPr/>
        </p:nvSpPr>
        <p:spPr>
          <a:xfrm flipV="1">
            <a:off x="4325938" y="4824413"/>
            <a:ext cx="990600" cy="190500"/>
          </a:xfrm>
          <a:prstGeom prst="line">
            <a:avLst/>
          </a:prstGeom>
          <a:ln w="28575" cap="flat" cmpd="sng">
            <a:solidFill>
              <a:schemeClr val="tx1"/>
            </a:solidFill>
            <a:prstDash val="sysDot"/>
            <a:headEnd type="none" w="med" len="med"/>
            <a:tailEnd type="none" w="med" len="med"/>
          </a:ln>
        </p:spPr>
      </p:sp>
      <p:sp>
        <p:nvSpPr>
          <p:cNvPr id="2265347" name="直接连接符 2265346"/>
          <p:cNvSpPr/>
          <p:nvPr/>
        </p:nvSpPr>
        <p:spPr>
          <a:xfrm flipV="1">
            <a:off x="5341938" y="4506913"/>
            <a:ext cx="1257300" cy="292100"/>
          </a:xfrm>
          <a:prstGeom prst="line">
            <a:avLst/>
          </a:prstGeom>
          <a:ln w="28575" cap="flat" cmpd="sng">
            <a:solidFill>
              <a:schemeClr val="tx1"/>
            </a:solidFill>
            <a:prstDash val="sysDot"/>
            <a:headEnd type="none" w="med" len="med"/>
            <a:tailEnd type="none" w="med" len="med"/>
          </a:ln>
        </p:spPr>
      </p:sp>
      <p:sp>
        <p:nvSpPr>
          <p:cNvPr id="2265348" name="直接连接符 2265347"/>
          <p:cNvSpPr/>
          <p:nvPr/>
        </p:nvSpPr>
        <p:spPr>
          <a:xfrm>
            <a:off x="6624638" y="4481513"/>
            <a:ext cx="1257300" cy="584200"/>
          </a:xfrm>
          <a:prstGeom prst="line">
            <a:avLst/>
          </a:prstGeom>
          <a:ln w="28575" cap="flat" cmpd="sng">
            <a:solidFill>
              <a:schemeClr val="tx1"/>
            </a:solidFill>
            <a:prstDash val="sysDot"/>
            <a:headEnd type="none" w="med" len="med"/>
            <a:tailEnd type="none" w="med" len="med"/>
          </a:ln>
        </p:spPr>
      </p:sp>
      <p:sp>
        <p:nvSpPr>
          <p:cNvPr id="2265349" name="直接连接符 2265348"/>
          <p:cNvSpPr/>
          <p:nvPr/>
        </p:nvSpPr>
        <p:spPr>
          <a:xfrm flipV="1">
            <a:off x="6637338" y="3389313"/>
            <a:ext cx="1206500" cy="1066800"/>
          </a:xfrm>
          <a:prstGeom prst="line">
            <a:avLst/>
          </a:prstGeom>
          <a:ln w="28575" cap="flat" cmpd="sng">
            <a:solidFill>
              <a:srgbClr val="FF0066"/>
            </a:solidFill>
            <a:prstDash val="sysDot"/>
            <a:headEnd type="none" w="med" len="med"/>
            <a:tailEnd type="none" w="med" len="med"/>
          </a:ln>
        </p:spPr>
      </p:sp>
      <p:sp>
        <p:nvSpPr>
          <p:cNvPr id="2265350" name="直接连接符 2265349"/>
          <p:cNvSpPr/>
          <p:nvPr/>
        </p:nvSpPr>
        <p:spPr>
          <a:xfrm flipV="1">
            <a:off x="5341938" y="4481513"/>
            <a:ext cx="1219200" cy="279400"/>
          </a:xfrm>
          <a:prstGeom prst="line">
            <a:avLst/>
          </a:prstGeom>
          <a:ln w="28575" cap="flat" cmpd="sng">
            <a:solidFill>
              <a:srgbClr val="FF0066"/>
            </a:solidFill>
            <a:prstDash val="sysDot"/>
            <a:headEnd type="none" w="med" len="med"/>
            <a:tailEnd type="none" w="med" len="med"/>
          </a:ln>
        </p:spPr>
      </p:sp>
      <p:sp>
        <p:nvSpPr>
          <p:cNvPr id="2265351" name="直接连接符 2265350"/>
          <p:cNvSpPr/>
          <p:nvPr/>
        </p:nvSpPr>
        <p:spPr>
          <a:xfrm>
            <a:off x="4313238" y="3300413"/>
            <a:ext cx="1016000" cy="1473200"/>
          </a:xfrm>
          <a:prstGeom prst="line">
            <a:avLst/>
          </a:prstGeom>
          <a:ln w="28575" cap="flat" cmpd="sng">
            <a:solidFill>
              <a:srgbClr val="FF0066"/>
            </a:solidFill>
            <a:prstDash val="sysDot"/>
            <a:headEnd type="none" w="med" len="med"/>
            <a:tailEnd type="none" w="med" len="med"/>
          </a:ln>
        </p:spPr>
      </p:sp>
      <p:sp>
        <p:nvSpPr>
          <p:cNvPr id="2265352" name="直接连接符 2265351"/>
          <p:cNvSpPr/>
          <p:nvPr/>
        </p:nvSpPr>
        <p:spPr>
          <a:xfrm flipV="1">
            <a:off x="4325938" y="3541713"/>
            <a:ext cx="977900" cy="1435100"/>
          </a:xfrm>
          <a:prstGeom prst="line">
            <a:avLst/>
          </a:prstGeom>
          <a:ln w="28575" cap="flat" cmpd="sng">
            <a:solidFill>
              <a:schemeClr val="tx1"/>
            </a:solidFill>
            <a:prstDash val="sysDot"/>
            <a:headEnd type="none" w="med" len="med"/>
            <a:tailEnd type="none" w="med" len="med"/>
          </a:ln>
        </p:spPr>
      </p:sp>
      <p:sp>
        <p:nvSpPr>
          <p:cNvPr id="2265353" name="椭圆 2265352"/>
          <p:cNvSpPr/>
          <p:nvPr/>
        </p:nvSpPr>
        <p:spPr>
          <a:xfrm>
            <a:off x="6624638" y="3313113"/>
            <a:ext cx="88900" cy="8890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a:p>
        </p:txBody>
      </p:sp>
      <p:sp>
        <p:nvSpPr>
          <p:cNvPr id="2265354" name="直接连接符 2265353"/>
          <p:cNvSpPr/>
          <p:nvPr/>
        </p:nvSpPr>
        <p:spPr>
          <a:xfrm flipV="1">
            <a:off x="5303838" y="3376613"/>
            <a:ext cx="1371600" cy="152400"/>
          </a:xfrm>
          <a:prstGeom prst="line">
            <a:avLst/>
          </a:prstGeom>
          <a:ln w="28575" cap="flat" cmpd="sng">
            <a:solidFill>
              <a:schemeClr val="tx1"/>
            </a:solidFill>
            <a:prstDash val="sysDot"/>
            <a:headEnd type="none" w="med" len="med"/>
            <a:tailEnd type="none" w="med" len="med"/>
          </a:ln>
        </p:spPr>
      </p:sp>
      <p:sp>
        <p:nvSpPr>
          <p:cNvPr id="2265355" name="直接连接符 2265354"/>
          <p:cNvSpPr/>
          <p:nvPr/>
        </p:nvSpPr>
        <p:spPr>
          <a:xfrm>
            <a:off x="6688138" y="3376613"/>
            <a:ext cx="1193800" cy="1689100"/>
          </a:xfrm>
          <a:prstGeom prst="line">
            <a:avLst/>
          </a:prstGeom>
          <a:ln w="28575" cap="flat" cmpd="sng">
            <a:solidFill>
              <a:schemeClr val="tx1"/>
            </a:solidFill>
            <a:prstDash val="sysDot"/>
            <a:headEnd type="none" w="med" len="med"/>
            <a:tailEnd type="none" w="med" len="med"/>
          </a:ln>
        </p:spPr>
      </p:sp>
      <p:sp>
        <p:nvSpPr>
          <p:cNvPr id="2265356" name="直接连接符 2265355"/>
          <p:cNvSpPr/>
          <p:nvPr/>
        </p:nvSpPr>
        <p:spPr>
          <a:xfrm>
            <a:off x="4287838" y="3338513"/>
            <a:ext cx="1016000" cy="190500"/>
          </a:xfrm>
          <a:prstGeom prst="line">
            <a:avLst/>
          </a:prstGeom>
          <a:ln w="28575" cap="flat" cmpd="sng">
            <a:solidFill>
              <a:srgbClr val="FF0066"/>
            </a:solidFill>
            <a:prstDash val="sysDot"/>
            <a:headEnd type="none" w="med" len="med"/>
            <a:tailEnd type="none" w="med" len="med"/>
          </a:ln>
        </p:spPr>
      </p:sp>
      <p:sp>
        <p:nvSpPr>
          <p:cNvPr id="2265357" name="直接连接符 2265356"/>
          <p:cNvSpPr/>
          <p:nvPr/>
        </p:nvSpPr>
        <p:spPr>
          <a:xfrm flipV="1">
            <a:off x="5329238" y="3338513"/>
            <a:ext cx="1320800" cy="152400"/>
          </a:xfrm>
          <a:prstGeom prst="line">
            <a:avLst/>
          </a:prstGeom>
          <a:ln w="28575" cap="flat" cmpd="sng">
            <a:solidFill>
              <a:srgbClr val="FF0066"/>
            </a:solidFill>
            <a:prstDash val="sysDot"/>
            <a:headEnd type="none" w="med" len="med"/>
            <a:tailEnd type="none" w="med" len="med"/>
          </a:ln>
        </p:spPr>
      </p:sp>
      <p:sp>
        <p:nvSpPr>
          <p:cNvPr id="2265358" name="直接连接符 2265357"/>
          <p:cNvSpPr/>
          <p:nvPr/>
        </p:nvSpPr>
        <p:spPr>
          <a:xfrm flipV="1">
            <a:off x="6713538" y="3363913"/>
            <a:ext cx="1104900" cy="0"/>
          </a:xfrm>
          <a:prstGeom prst="line">
            <a:avLst/>
          </a:prstGeom>
          <a:ln w="28575" cap="flat" cmpd="sng">
            <a:solidFill>
              <a:srgbClr val="FF0066"/>
            </a:solidFill>
            <a:prstDash val="sysDot"/>
            <a:headEnd type="none" w="med" len="med"/>
            <a:tailEnd type="none" w="med" len="med"/>
          </a:ln>
        </p:spPr>
      </p:sp>
      <p:grpSp>
        <p:nvGrpSpPr>
          <p:cNvPr id="2265359" name="组合 2265358"/>
          <p:cNvGrpSpPr/>
          <p:nvPr/>
        </p:nvGrpSpPr>
        <p:grpSpPr>
          <a:xfrm>
            <a:off x="6470650" y="3609975"/>
            <a:ext cx="352425" cy="41275"/>
            <a:chOff x="3253" y="604"/>
            <a:chExt cx="222" cy="26"/>
          </a:xfrm>
        </p:grpSpPr>
        <p:sp>
          <p:nvSpPr>
            <p:cNvPr id="2265360" name="直接连接符 2265359"/>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61" name="直接连接符 2265360"/>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62" name="文本框 2265361"/>
          <p:cNvSpPr txBox="1"/>
          <p:nvPr/>
        </p:nvSpPr>
        <p:spPr>
          <a:xfrm>
            <a:off x="6491288" y="35988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1</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363" name="组合 2265362"/>
          <p:cNvGrpSpPr/>
          <p:nvPr/>
        </p:nvGrpSpPr>
        <p:grpSpPr>
          <a:xfrm>
            <a:off x="6086475" y="3606800"/>
            <a:ext cx="352425" cy="41275"/>
            <a:chOff x="3253" y="604"/>
            <a:chExt cx="222" cy="26"/>
          </a:xfrm>
        </p:grpSpPr>
        <p:sp>
          <p:nvSpPr>
            <p:cNvPr id="2265364" name="直接连接符 2265363"/>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65" name="直接连接符 2265364"/>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66" name="文本框 2265365"/>
          <p:cNvSpPr txBox="1"/>
          <p:nvPr/>
        </p:nvSpPr>
        <p:spPr>
          <a:xfrm>
            <a:off x="6107113" y="35988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1</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367" name="组合 2265366"/>
          <p:cNvGrpSpPr/>
          <p:nvPr/>
        </p:nvGrpSpPr>
        <p:grpSpPr>
          <a:xfrm>
            <a:off x="5695950" y="3609975"/>
            <a:ext cx="352425" cy="41275"/>
            <a:chOff x="3253" y="604"/>
            <a:chExt cx="222" cy="26"/>
          </a:xfrm>
        </p:grpSpPr>
        <p:sp>
          <p:nvSpPr>
            <p:cNvPr id="2265368" name="直接连接符 2265367"/>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69" name="直接连接符 2265368"/>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70" name="文本框 2265369"/>
          <p:cNvSpPr txBox="1"/>
          <p:nvPr/>
        </p:nvSpPr>
        <p:spPr>
          <a:xfrm>
            <a:off x="5716588" y="35988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3</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371" name="组合 2265370"/>
          <p:cNvGrpSpPr/>
          <p:nvPr/>
        </p:nvGrpSpPr>
        <p:grpSpPr>
          <a:xfrm>
            <a:off x="5311775" y="3606800"/>
            <a:ext cx="352425" cy="41275"/>
            <a:chOff x="3253" y="604"/>
            <a:chExt cx="222" cy="26"/>
          </a:xfrm>
        </p:grpSpPr>
        <p:sp>
          <p:nvSpPr>
            <p:cNvPr id="2265372" name="直接连接符 2265371"/>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73" name="直接连接符 2265372"/>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74" name="文本框 2265373"/>
          <p:cNvSpPr txBox="1"/>
          <p:nvPr/>
        </p:nvSpPr>
        <p:spPr>
          <a:xfrm>
            <a:off x="5332413" y="35988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3</a:t>
            </a:r>
            <a:endParaRPr lang="en-US" altLang="zh-CN" sz="1600" baseline="-25000">
              <a:solidFill>
                <a:schemeClr val="tx1"/>
              </a:solidFill>
              <a:latin typeface="Arial" panose="020B0604020202020204" pitchFamily="34" charset="0"/>
              <a:ea typeface="宋体" panose="02010600030101010101" pitchFamily="2" charset="-122"/>
            </a:endParaRPr>
          </a:p>
        </p:txBody>
      </p:sp>
      <p:sp>
        <p:nvSpPr>
          <p:cNvPr id="2265375" name="直接连接符 2265374"/>
          <p:cNvSpPr/>
          <p:nvPr/>
        </p:nvSpPr>
        <p:spPr>
          <a:xfrm>
            <a:off x="8783638" y="3671888"/>
            <a:ext cx="1049337" cy="1587"/>
          </a:xfrm>
          <a:prstGeom prst="line">
            <a:avLst/>
          </a:prstGeom>
          <a:ln w="38100" cap="flat" cmpd="sng">
            <a:solidFill>
              <a:srgbClr val="0000FF"/>
            </a:solidFill>
            <a:prstDash val="solid"/>
            <a:headEnd type="none" w="med" len="med"/>
            <a:tailEnd type="none" w="med" len="med"/>
          </a:ln>
        </p:spPr>
      </p:sp>
      <p:grpSp>
        <p:nvGrpSpPr>
          <p:cNvPr id="2265376" name="组合 2265375"/>
          <p:cNvGrpSpPr/>
          <p:nvPr/>
        </p:nvGrpSpPr>
        <p:grpSpPr>
          <a:xfrm>
            <a:off x="7245350" y="3025775"/>
            <a:ext cx="352425" cy="41275"/>
            <a:chOff x="3253" y="604"/>
            <a:chExt cx="222" cy="26"/>
          </a:xfrm>
        </p:grpSpPr>
        <p:sp>
          <p:nvSpPr>
            <p:cNvPr id="2265377" name="直接连接符 2265376"/>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78" name="直接连接符 2265377"/>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79" name="文本框 2265378"/>
          <p:cNvSpPr txBox="1"/>
          <p:nvPr/>
        </p:nvSpPr>
        <p:spPr>
          <a:xfrm>
            <a:off x="7253288" y="30273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1</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380" name="组合 2265379"/>
          <p:cNvGrpSpPr/>
          <p:nvPr/>
        </p:nvGrpSpPr>
        <p:grpSpPr>
          <a:xfrm>
            <a:off x="6848475" y="3035300"/>
            <a:ext cx="352425" cy="41275"/>
            <a:chOff x="3253" y="604"/>
            <a:chExt cx="222" cy="26"/>
          </a:xfrm>
        </p:grpSpPr>
        <p:sp>
          <p:nvSpPr>
            <p:cNvPr id="2265381" name="直接连接符 2265380"/>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82" name="直接连接符 2265381"/>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83" name="文本框 2265382"/>
          <p:cNvSpPr txBox="1"/>
          <p:nvPr/>
        </p:nvSpPr>
        <p:spPr>
          <a:xfrm>
            <a:off x="6869113" y="302736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3</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384" name="组合 2265383"/>
          <p:cNvGrpSpPr/>
          <p:nvPr/>
        </p:nvGrpSpPr>
        <p:grpSpPr>
          <a:xfrm>
            <a:off x="7512050" y="4308475"/>
            <a:ext cx="352425" cy="41275"/>
            <a:chOff x="3253" y="604"/>
            <a:chExt cx="222" cy="26"/>
          </a:xfrm>
        </p:grpSpPr>
        <p:sp>
          <p:nvSpPr>
            <p:cNvPr id="2265385" name="直接连接符 2265384"/>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86" name="直接连接符 2265385"/>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87" name="文本框 2265386"/>
          <p:cNvSpPr txBox="1"/>
          <p:nvPr/>
        </p:nvSpPr>
        <p:spPr>
          <a:xfrm>
            <a:off x="7519988" y="43100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1</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388" name="组合 2265387"/>
          <p:cNvGrpSpPr/>
          <p:nvPr/>
        </p:nvGrpSpPr>
        <p:grpSpPr>
          <a:xfrm>
            <a:off x="7089775" y="4305300"/>
            <a:ext cx="352425" cy="41275"/>
            <a:chOff x="3253" y="604"/>
            <a:chExt cx="222" cy="26"/>
          </a:xfrm>
        </p:grpSpPr>
        <p:sp>
          <p:nvSpPr>
            <p:cNvPr id="2265389" name="直接连接符 2265388"/>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90" name="直接连接符 2265389"/>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91" name="文本框 2265390"/>
          <p:cNvSpPr txBox="1"/>
          <p:nvPr/>
        </p:nvSpPr>
        <p:spPr>
          <a:xfrm>
            <a:off x="7110413" y="42973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3</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392" name="组合 2265391"/>
          <p:cNvGrpSpPr/>
          <p:nvPr/>
        </p:nvGrpSpPr>
        <p:grpSpPr>
          <a:xfrm>
            <a:off x="4394200" y="3978275"/>
            <a:ext cx="352425" cy="41275"/>
            <a:chOff x="3253" y="604"/>
            <a:chExt cx="222" cy="26"/>
          </a:xfrm>
        </p:grpSpPr>
        <p:sp>
          <p:nvSpPr>
            <p:cNvPr id="2265393" name="直接连接符 2265392"/>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394" name="直接连接符 2265393"/>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395" name="文本框 2265394"/>
          <p:cNvSpPr txBox="1"/>
          <p:nvPr/>
        </p:nvSpPr>
        <p:spPr>
          <a:xfrm>
            <a:off x="4370388" y="398621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2</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396" name="组合 2265395"/>
          <p:cNvGrpSpPr/>
          <p:nvPr/>
        </p:nvGrpSpPr>
        <p:grpSpPr>
          <a:xfrm>
            <a:off x="4476750" y="3101975"/>
            <a:ext cx="352425" cy="41275"/>
            <a:chOff x="4527" y="558"/>
            <a:chExt cx="222" cy="26"/>
          </a:xfrm>
        </p:grpSpPr>
        <p:sp>
          <p:nvSpPr>
            <p:cNvPr id="2265397" name="直接连接符 2265396"/>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398" name="直接连接符 2265397"/>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sp>
        <p:nvSpPr>
          <p:cNvPr id="2265399" name="直接连接符 2265398"/>
          <p:cNvSpPr/>
          <p:nvPr/>
        </p:nvSpPr>
        <p:spPr>
          <a:xfrm>
            <a:off x="8910638" y="5322888"/>
            <a:ext cx="1417637" cy="1587"/>
          </a:xfrm>
          <a:prstGeom prst="line">
            <a:avLst/>
          </a:prstGeom>
          <a:ln w="38100" cap="flat" cmpd="sng">
            <a:solidFill>
              <a:srgbClr val="0000FF"/>
            </a:solidFill>
            <a:prstDash val="solid"/>
            <a:headEnd type="none" w="med" len="med"/>
            <a:tailEnd type="none" w="med" len="med"/>
          </a:ln>
        </p:spPr>
      </p:sp>
      <p:grpSp>
        <p:nvGrpSpPr>
          <p:cNvPr id="2265400" name="组合 2265399"/>
          <p:cNvGrpSpPr/>
          <p:nvPr/>
        </p:nvGrpSpPr>
        <p:grpSpPr>
          <a:xfrm>
            <a:off x="4921250" y="4943475"/>
            <a:ext cx="352425" cy="41275"/>
            <a:chOff x="3253" y="604"/>
            <a:chExt cx="222" cy="26"/>
          </a:xfrm>
        </p:grpSpPr>
        <p:sp>
          <p:nvSpPr>
            <p:cNvPr id="2265401" name="直接连接符 2265400"/>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02" name="直接连接符 2265401"/>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03" name="文本框 2265402"/>
          <p:cNvSpPr txBox="1"/>
          <p:nvPr/>
        </p:nvSpPr>
        <p:spPr>
          <a:xfrm>
            <a:off x="4929188" y="49450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2</a:t>
            </a:r>
            <a:endParaRPr lang="en-US" altLang="zh-CN" sz="1600" baseline="-25000">
              <a:solidFill>
                <a:schemeClr val="tx1"/>
              </a:solidFill>
              <a:latin typeface="Arial" panose="020B0604020202020204" pitchFamily="34" charset="0"/>
              <a:ea typeface="宋体" panose="02010600030101010101" pitchFamily="2" charset="-122"/>
            </a:endParaRPr>
          </a:p>
        </p:txBody>
      </p:sp>
      <p:sp>
        <p:nvSpPr>
          <p:cNvPr id="2265404" name="文本框 2265403"/>
          <p:cNvSpPr txBox="1"/>
          <p:nvPr/>
        </p:nvSpPr>
        <p:spPr>
          <a:xfrm>
            <a:off x="4519613" y="49323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4</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405" name="组合 2265404"/>
          <p:cNvGrpSpPr/>
          <p:nvPr/>
        </p:nvGrpSpPr>
        <p:grpSpPr>
          <a:xfrm>
            <a:off x="4532313" y="4937125"/>
            <a:ext cx="352425" cy="41275"/>
            <a:chOff x="4527" y="558"/>
            <a:chExt cx="222" cy="26"/>
          </a:xfrm>
        </p:grpSpPr>
        <p:sp>
          <p:nvSpPr>
            <p:cNvPr id="2265406" name="直接连接符 2265405"/>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407" name="直接连接符 2265406"/>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grpSp>
        <p:nvGrpSpPr>
          <p:cNvPr id="2265408" name="组合 2265407"/>
          <p:cNvGrpSpPr/>
          <p:nvPr/>
        </p:nvGrpSpPr>
        <p:grpSpPr>
          <a:xfrm>
            <a:off x="4591050" y="4448175"/>
            <a:ext cx="352425" cy="41275"/>
            <a:chOff x="3253" y="604"/>
            <a:chExt cx="222" cy="26"/>
          </a:xfrm>
        </p:grpSpPr>
        <p:sp>
          <p:nvSpPr>
            <p:cNvPr id="2265409" name="直接连接符 2265408"/>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10" name="直接连接符 2265409"/>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11" name="文本框 2265410"/>
          <p:cNvSpPr txBox="1"/>
          <p:nvPr/>
        </p:nvSpPr>
        <p:spPr>
          <a:xfrm>
            <a:off x="4598988" y="44497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1</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412" name="组合 2265411"/>
          <p:cNvGrpSpPr/>
          <p:nvPr/>
        </p:nvGrpSpPr>
        <p:grpSpPr>
          <a:xfrm>
            <a:off x="4168775" y="4445000"/>
            <a:ext cx="352425" cy="41275"/>
            <a:chOff x="3253" y="604"/>
            <a:chExt cx="222" cy="26"/>
          </a:xfrm>
        </p:grpSpPr>
        <p:sp>
          <p:nvSpPr>
            <p:cNvPr id="2265413" name="直接连接符 2265412"/>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14" name="直接连接符 2265413"/>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15" name="文本框 2265414"/>
          <p:cNvSpPr txBox="1"/>
          <p:nvPr/>
        </p:nvSpPr>
        <p:spPr>
          <a:xfrm>
            <a:off x="4189413" y="44370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3</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416" name="组合 2265415"/>
          <p:cNvGrpSpPr/>
          <p:nvPr/>
        </p:nvGrpSpPr>
        <p:grpSpPr>
          <a:xfrm>
            <a:off x="5746750" y="4346575"/>
            <a:ext cx="352425" cy="41275"/>
            <a:chOff x="3253" y="604"/>
            <a:chExt cx="222" cy="26"/>
          </a:xfrm>
        </p:grpSpPr>
        <p:sp>
          <p:nvSpPr>
            <p:cNvPr id="2265417" name="直接连接符 2265416"/>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18" name="直接连接符 2265417"/>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19" name="文本框 2265418"/>
          <p:cNvSpPr txBox="1"/>
          <p:nvPr/>
        </p:nvSpPr>
        <p:spPr>
          <a:xfrm>
            <a:off x="5754688" y="43481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2</a:t>
            </a:r>
            <a:endParaRPr lang="en-US" altLang="zh-CN" sz="1600" baseline="-25000">
              <a:solidFill>
                <a:schemeClr val="tx1"/>
              </a:solidFill>
              <a:latin typeface="Arial" panose="020B0604020202020204" pitchFamily="34" charset="0"/>
              <a:ea typeface="宋体" panose="02010600030101010101" pitchFamily="2" charset="-122"/>
            </a:endParaRPr>
          </a:p>
        </p:txBody>
      </p:sp>
      <p:sp>
        <p:nvSpPr>
          <p:cNvPr id="2265420" name="文本框 2265419"/>
          <p:cNvSpPr txBox="1"/>
          <p:nvPr/>
        </p:nvSpPr>
        <p:spPr>
          <a:xfrm>
            <a:off x="5330825" y="43481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4</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421" name="组合 2265420"/>
          <p:cNvGrpSpPr/>
          <p:nvPr/>
        </p:nvGrpSpPr>
        <p:grpSpPr>
          <a:xfrm>
            <a:off x="5357813" y="4340225"/>
            <a:ext cx="352425" cy="41275"/>
            <a:chOff x="4527" y="558"/>
            <a:chExt cx="222" cy="26"/>
          </a:xfrm>
        </p:grpSpPr>
        <p:sp>
          <p:nvSpPr>
            <p:cNvPr id="2265422" name="直接连接符 2265421"/>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423" name="直接连接符 2265422"/>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grpSp>
        <p:nvGrpSpPr>
          <p:cNvPr id="2265424" name="组合 2265423"/>
          <p:cNvGrpSpPr/>
          <p:nvPr/>
        </p:nvGrpSpPr>
        <p:grpSpPr>
          <a:xfrm>
            <a:off x="6159500" y="4333875"/>
            <a:ext cx="352425" cy="41275"/>
            <a:chOff x="3253" y="604"/>
            <a:chExt cx="222" cy="26"/>
          </a:xfrm>
        </p:grpSpPr>
        <p:sp>
          <p:nvSpPr>
            <p:cNvPr id="2265425" name="直接连接符 2265424"/>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26" name="直接连接符 2265425"/>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27" name="文本框 2265426"/>
          <p:cNvSpPr txBox="1"/>
          <p:nvPr/>
        </p:nvSpPr>
        <p:spPr>
          <a:xfrm>
            <a:off x="6135688" y="434181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2</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428" name="组合 2265427"/>
          <p:cNvGrpSpPr/>
          <p:nvPr/>
        </p:nvGrpSpPr>
        <p:grpSpPr>
          <a:xfrm>
            <a:off x="7327900" y="3686175"/>
            <a:ext cx="352425" cy="41275"/>
            <a:chOff x="3253" y="604"/>
            <a:chExt cx="222" cy="26"/>
          </a:xfrm>
        </p:grpSpPr>
        <p:sp>
          <p:nvSpPr>
            <p:cNvPr id="2265429" name="直接连接符 2265428"/>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30" name="直接连接符 2265429"/>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31" name="文本框 2265430"/>
          <p:cNvSpPr txBox="1"/>
          <p:nvPr/>
        </p:nvSpPr>
        <p:spPr>
          <a:xfrm>
            <a:off x="7304088" y="3694113"/>
            <a:ext cx="391795" cy="337185"/>
          </a:xfrm>
          <a:prstGeom prst="rect">
            <a:avLst/>
          </a:prstGeom>
          <a:noFill/>
          <a:ln w="9525">
            <a:noFill/>
          </a:ln>
        </p:spPr>
        <p:txBody>
          <a:bodyPr wrap="none" anchor="t" anchorCtr="0">
            <a:spAutoFit/>
          </a:bodyPr>
          <a:lstStyle/>
          <a:p>
            <a:r>
              <a:rPr lang="en-US" altLang="zh-CN" sz="1600">
                <a:solidFill>
                  <a:srgbClr val="FF0066"/>
                </a:solidFill>
                <a:latin typeface="Arial" panose="020B0604020202020204" pitchFamily="34" charset="0"/>
                <a:ea typeface="宋体" panose="02010600030101010101" pitchFamily="2" charset="-122"/>
              </a:rPr>
              <a:t>P</a:t>
            </a:r>
            <a:r>
              <a:rPr lang="en-US" altLang="zh-CN" sz="1600" baseline="-25000">
                <a:solidFill>
                  <a:srgbClr val="FF0066"/>
                </a:solidFill>
                <a:latin typeface="Arial" panose="020B0604020202020204" pitchFamily="34" charset="0"/>
                <a:ea typeface="宋体" panose="02010600030101010101" pitchFamily="2" charset="-122"/>
              </a:rPr>
              <a:t>2</a:t>
            </a:r>
            <a:endParaRPr lang="en-US" altLang="zh-CN" sz="1600" baseline="-25000">
              <a:solidFill>
                <a:srgbClr val="FF0066"/>
              </a:solidFill>
              <a:latin typeface="Arial" panose="020B0604020202020204" pitchFamily="34" charset="0"/>
              <a:ea typeface="宋体" panose="02010600030101010101" pitchFamily="2" charset="-122"/>
            </a:endParaRPr>
          </a:p>
        </p:txBody>
      </p:sp>
      <p:grpSp>
        <p:nvGrpSpPr>
          <p:cNvPr id="2265432" name="组合 2265431"/>
          <p:cNvGrpSpPr/>
          <p:nvPr/>
        </p:nvGrpSpPr>
        <p:grpSpPr>
          <a:xfrm>
            <a:off x="7105650" y="4752975"/>
            <a:ext cx="352425" cy="41275"/>
            <a:chOff x="3253" y="604"/>
            <a:chExt cx="222" cy="26"/>
          </a:xfrm>
        </p:grpSpPr>
        <p:sp>
          <p:nvSpPr>
            <p:cNvPr id="2265433" name="直接连接符 2265432"/>
            <p:cNvSpPr/>
            <p:nvPr/>
          </p:nvSpPr>
          <p:spPr>
            <a:xfrm>
              <a:off x="3253" y="630"/>
              <a:ext cx="222" cy="0"/>
            </a:xfrm>
            <a:prstGeom prst="line">
              <a:avLst/>
            </a:prstGeom>
            <a:ln w="38100" cap="flat" cmpd="sng">
              <a:solidFill>
                <a:schemeClr val="tx1"/>
              </a:solidFill>
              <a:prstDash val="solid"/>
              <a:headEnd type="none" w="med" len="med"/>
              <a:tailEnd type="none" w="med" len="med"/>
            </a:ln>
          </p:spPr>
        </p:sp>
        <p:sp>
          <p:nvSpPr>
            <p:cNvPr id="2265434" name="直接连接符 2265433"/>
            <p:cNvSpPr/>
            <p:nvPr/>
          </p:nvSpPr>
          <p:spPr>
            <a:xfrm>
              <a:off x="3253" y="604"/>
              <a:ext cx="206" cy="0"/>
            </a:xfrm>
            <a:prstGeom prst="line">
              <a:avLst/>
            </a:prstGeom>
            <a:ln w="38100" cap="flat" cmpd="sng">
              <a:solidFill>
                <a:srgbClr val="0000FF"/>
              </a:solidFill>
              <a:prstDash val="solid"/>
              <a:headEnd type="none" w="med" len="med"/>
              <a:tailEnd type="none" w="med" len="med"/>
            </a:ln>
          </p:spPr>
        </p:sp>
      </p:grpSp>
      <p:sp>
        <p:nvSpPr>
          <p:cNvPr id="2265435" name="文本框 2265434"/>
          <p:cNvSpPr txBox="1"/>
          <p:nvPr/>
        </p:nvSpPr>
        <p:spPr>
          <a:xfrm>
            <a:off x="7113588" y="47545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2</a:t>
            </a:r>
            <a:endParaRPr lang="en-US" altLang="zh-CN" sz="1600" baseline="-25000">
              <a:solidFill>
                <a:schemeClr val="tx1"/>
              </a:solidFill>
              <a:latin typeface="Arial" panose="020B0604020202020204" pitchFamily="34" charset="0"/>
              <a:ea typeface="宋体" panose="02010600030101010101" pitchFamily="2" charset="-122"/>
            </a:endParaRPr>
          </a:p>
        </p:txBody>
      </p:sp>
      <p:sp>
        <p:nvSpPr>
          <p:cNvPr id="2265436" name="文本框 2265435"/>
          <p:cNvSpPr txBox="1"/>
          <p:nvPr/>
        </p:nvSpPr>
        <p:spPr>
          <a:xfrm>
            <a:off x="6704013" y="4741863"/>
            <a:ext cx="380365" cy="337185"/>
          </a:xfrm>
          <a:prstGeom prst="rect">
            <a:avLst/>
          </a:prstGeom>
          <a:noFill/>
          <a:ln w="9525">
            <a:noFill/>
          </a:ln>
        </p:spPr>
        <p:txBody>
          <a:bodyPr wrap="none" anchor="t" anchorCtr="0">
            <a:spAutoFit/>
          </a:bodyPr>
          <a:lstStyle/>
          <a:p>
            <a:r>
              <a:rPr lang="en-US" altLang="zh-CN" sz="1600">
                <a:solidFill>
                  <a:schemeClr val="tx1"/>
                </a:solidFill>
                <a:latin typeface="Arial" panose="020B0604020202020204" pitchFamily="34" charset="0"/>
                <a:ea typeface="宋体" panose="02010600030101010101" pitchFamily="2" charset="-122"/>
              </a:rPr>
              <a:t>F</a:t>
            </a:r>
            <a:r>
              <a:rPr lang="en-US" altLang="zh-CN" sz="1600" baseline="-25000">
                <a:solidFill>
                  <a:schemeClr val="tx1"/>
                </a:solidFill>
                <a:latin typeface="Arial" panose="020B0604020202020204" pitchFamily="34" charset="0"/>
                <a:ea typeface="宋体" panose="02010600030101010101" pitchFamily="2" charset="-122"/>
              </a:rPr>
              <a:t>4</a:t>
            </a:r>
            <a:endParaRPr lang="en-US" altLang="zh-CN" sz="1600" baseline="-25000">
              <a:solidFill>
                <a:schemeClr val="tx1"/>
              </a:solidFill>
              <a:latin typeface="Arial" panose="020B0604020202020204" pitchFamily="34" charset="0"/>
              <a:ea typeface="宋体" panose="02010600030101010101" pitchFamily="2" charset="-122"/>
            </a:endParaRPr>
          </a:p>
        </p:txBody>
      </p:sp>
      <p:grpSp>
        <p:nvGrpSpPr>
          <p:cNvPr id="2265437" name="组合 2265436"/>
          <p:cNvGrpSpPr/>
          <p:nvPr/>
        </p:nvGrpSpPr>
        <p:grpSpPr>
          <a:xfrm>
            <a:off x="6716713" y="4746625"/>
            <a:ext cx="352425" cy="41275"/>
            <a:chOff x="4527" y="558"/>
            <a:chExt cx="222" cy="26"/>
          </a:xfrm>
        </p:grpSpPr>
        <p:sp>
          <p:nvSpPr>
            <p:cNvPr id="2265438" name="直接连接符 2265437"/>
            <p:cNvSpPr/>
            <p:nvPr/>
          </p:nvSpPr>
          <p:spPr>
            <a:xfrm>
              <a:off x="4527" y="584"/>
              <a:ext cx="222" cy="0"/>
            </a:xfrm>
            <a:prstGeom prst="line">
              <a:avLst/>
            </a:prstGeom>
            <a:ln w="38100" cap="flat" cmpd="sng">
              <a:solidFill>
                <a:schemeClr val="tx1"/>
              </a:solidFill>
              <a:prstDash val="solid"/>
              <a:headEnd type="none" w="med" len="med"/>
              <a:tailEnd type="none" w="med" len="med"/>
            </a:ln>
          </p:spPr>
        </p:sp>
        <p:sp>
          <p:nvSpPr>
            <p:cNvPr id="2265439" name="直接连接符 2265438"/>
            <p:cNvSpPr/>
            <p:nvPr/>
          </p:nvSpPr>
          <p:spPr>
            <a:xfrm flipV="1">
              <a:off x="4527" y="558"/>
              <a:ext cx="152" cy="0"/>
            </a:xfrm>
            <a:prstGeom prst="line">
              <a:avLst/>
            </a:prstGeom>
            <a:ln w="38100" cap="flat" cmpd="sng">
              <a:solidFill>
                <a:srgbClr val="0000FF"/>
              </a:solidFill>
              <a:prstDash val="solid"/>
              <a:headEnd type="none" w="med" len="med"/>
              <a:tailEnd type="none" w="med" len="med"/>
            </a:ln>
          </p:spPr>
        </p:sp>
      </p:grpSp>
      <p:pic>
        <p:nvPicPr>
          <p:cNvPr id="206" name="图片 205" descr="校徽"/>
          <p:cNvPicPr>
            <a:picLocks noChangeAspect="1"/>
          </p:cNvPicPr>
          <p:nvPr/>
        </p:nvPicPr>
        <p:blipFill>
          <a:blip r:embed="rId2">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65339"/>
                                        </p:tgtEl>
                                        <p:attrNameLst>
                                          <p:attrName>style.visibility</p:attrName>
                                        </p:attrNameLst>
                                      </p:cBhvr>
                                      <p:to>
                                        <p:strVal val="visible"/>
                                      </p:to>
                                    </p:set>
                                    <p:anim calcmode="lin" valueType="num">
                                      <p:cBhvr additive="base">
                                        <p:cTn id="7" dur="500" fill="hold"/>
                                        <p:tgtEl>
                                          <p:spTgt spid="2265339"/>
                                        </p:tgtEl>
                                        <p:attrNameLst>
                                          <p:attrName>ppt_x</p:attrName>
                                        </p:attrNameLst>
                                      </p:cBhvr>
                                      <p:tavLst>
                                        <p:tav tm="0">
                                          <p:val>
                                            <p:strVal val="#ppt_x"/>
                                          </p:val>
                                        </p:tav>
                                        <p:tav tm="100000">
                                          <p:val>
                                            <p:strVal val="#ppt_x"/>
                                          </p:val>
                                        </p:tav>
                                      </p:tavLst>
                                    </p:anim>
                                    <p:anim calcmode="lin" valueType="num">
                                      <p:cBhvr additive="base">
                                        <p:cTn id="8" dur="500" fill="hold"/>
                                        <p:tgtEl>
                                          <p:spTgt spid="22653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65340"/>
                                        </p:tgtEl>
                                        <p:attrNameLst>
                                          <p:attrName>style.visibility</p:attrName>
                                        </p:attrNameLst>
                                      </p:cBhvr>
                                      <p:to>
                                        <p:strVal val="visible"/>
                                      </p:to>
                                    </p:set>
                                    <p:anim calcmode="lin" valueType="num">
                                      <p:cBhvr additive="base">
                                        <p:cTn id="11" dur="500" fill="hold"/>
                                        <p:tgtEl>
                                          <p:spTgt spid="2265340"/>
                                        </p:tgtEl>
                                        <p:attrNameLst>
                                          <p:attrName>ppt_x</p:attrName>
                                        </p:attrNameLst>
                                      </p:cBhvr>
                                      <p:tavLst>
                                        <p:tav tm="0">
                                          <p:val>
                                            <p:strVal val="#ppt_x"/>
                                          </p:val>
                                        </p:tav>
                                        <p:tav tm="100000">
                                          <p:val>
                                            <p:strVal val="#ppt_x"/>
                                          </p:val>
                                        </p:tav>
                                      </p:tavLst>
                                    </p:anim>
                                    <p:anim calcmode="lin" valueType="num">
                                      <p:cBhvr additive="base">
                                        <p:cTn id="12" dur="500" fill="hold"/>
                                        <p:tgtEl>
                                          <p:spTgt spid="22653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65342"/>
                                        </p:tgtEl>
                                        <p:attrNameLst>
                                          <p:attrName>style.visibility</p:attrName>
                                        </p:attrNameLst>
                                      </p:cBhvr>
                                      <p:to>
                                        <p:strVal val="visible"/>
                                      </p:to>
                                    </p:set>
                                    <p:anim calcmode="lin" valueType="num">
                                      <p:cBhvr additive="base">
                                        <p:cTn id="15" dur="500" fill="hold"/>
                                        <p:tgtEl>
                                          <p:spTgt spid="2265342"/>
                                        </p:tgtEl>
                                        <p:attrNameLst>
                                          <p:attrName>ppt_x</p:attrName>
                                        </p:attrNameLst>
                                      </p:cBhvr>
                                      <p:tavLst>
                                        <p:tav tm="0">
                                          <p:val>
                                            <p:strVal val="#ppt_x"/>
                                          </p:val>
                                        </p:tav>
                                        <p:tav tm="100000">
                                          <p:val>
                                            <p:strVal val="#ppt_x"/>
                                          </p:val>
                                        </p:tav>
                                      </p:tavLst>
                                    </p:anim>
                                    <p:anim calcmode="lin" valueType="num">
                                      <p:cBhvr additive="base">
                                        <p:cTn id="16" dur="500" fill="hold"/>
                                        <p:tgtEl>
                                          <p:spTgt spid="226534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65344"/>
                                        </p:tgtEl>
                                        <p:attrNameLst>
                                          <p:attrName>style.visibility</p:attrName>
                                        </p:attrNameLst>
                                      </p:cBhvr>
                                      <p:to>
                                        <p:strVal val="visible"/>
                                      </p:to>
                                    </p:set>
                                    <p:anim calcmode="lin" valueType="num">
                                      <p:cBhvr additive="base">
                                        <p:cTn id="19" dur="500" fill="hold"/>
                                        <p:tgtEl>
                                          <p:spTgt spid="2265344"/>
                                        </p:tgtEl>
                                        <p:attrNameLst>
                                          <p:attrName>ppt_x</p:attrName>
                                        </p:attrNameLst>
                                      </p:cBhvr>
                                      <p:tavLst>
                                        <p:tav tm="0">
                                          <p:val>
                                            <p:strVal val="#ppt_x"/>
                                          </p:val>
                                        </p:tav>
                                        <p:tav tm="100000">
                                          <p:val>
                                            <p:strVal val="#ppt_x"/>
                                          </p:val>
                                        </p:tav>
                                      </p:tavLst>
                                    </p:anim>
                                    <p:anim calcmode="lin" valueType="num">
                                      <p:cBhvr additive="base">
                                        <p:cTn id="20" dur="500" fill="hold"/>
                                        <p:tgtEl>
                                          <p:spTgt spid="226534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65343"/>
                                        </p:tgtEl>
                                        <p:attrNameLst>
                                          <p:attrName>style.visibility</p:attrName>
                                        </p:attrNameLst>
                                      </p:cBhvr>
                                      <p:to>
                                        <p:strVal val="visible"/>
                                      </p:to>
                                    </p:set>
                                    <p:anim calcmode="lin" valueType="num">
                                      <p:cBhvr additive="base">
                                        <p:cTn id="23" dur="500" fill="hold"/>
                                        <p:tgtEl>
                                          <p:spTgt spid="2265343"/>
                                        </p:tgtEl>
                                        <p:attrNameLst>
                                          <p:attrName>ppt_x</p:attrName>
                                        </p:attrNameLst>
                                      </p:cBhvr>
                                      <p:tavLst>
                                        <p:tav tm="0">
                                          <p:val>
                                            <p:strVal val="#ppt_x"/>
                                          </p:val>
                                        </p:tav>
                                        <p:tav tm="100000">
                                          <p:val>
                                            <p:strVal val="#ppt_x"/>
                                          </p:val>
                                        </p:tav>
                                      </p:tavLst>
                                    </p:anim>
                                    <p:anim calcmode="lin" valueType="num">
                                      <p:cBhvr additive="base">
                                        <p:cTn id="24" dur="500" fill="hold"/>
                                        <p:tgtEl>
                                          <p:spTgt spid="22653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65353"/>
                                        </p:tgtEl>
                                        <p:attrNameLst>
                                          <p:attrName>style.visibility</p:attrName>
                                        </p:attrNameLst>
                                      </p:cBhvr>
                                      <p:to>
                                        <p:strVal val="visible"/>
                                      </p:to>
                                    </p:set>
                                    <p:anim calcmode="lin" valueType="num">
                                      <p:cBhvr additive="base">
                                        <p:cTn id="27" dur="500" fill="hold"/>
                                        <p:tgtEl>
                                          <p:spTgt spid="2265353"/>
                                        </p:tgtEl>
                                        <p:attrNameLst>
                                          <p:attrName>ppt_x</p:attrName>
                                        </p:attrNameLst>
                                      </p:cBhvr>
                                      <p:tavLst>
                                        <p:tav tm="0">
                                          <p:val>
                                            <p:strVal val="#ppt_x"/>
                                          </p:val>
                                        </p:tav>
                                        <p:tav tm="100000">
                                          <p:val>
                                            <p:strVal val="#ppt_x"/>
                                          </p:val>
                                        </p:tav>
                                      </p:tavLst>
                                    </p:anim>
                                    <p:anim calcmode="lin" valueType="num">
                                      <p:cBhvr additive="base">
                                        <p:cTn id="28" dur="500" fill="hold"/>
                                        <p:tgtEl>
                                          <p:spTgt spid="226535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65345"/>
                                        </p:tgtEl>
                                        <p:attrNameLst>
                                          <p:attrName>style.visibility</p:attrName>
                                        </p:attrNameLst>
                                      </p:cBhvr>
                                      <p:to>
                                        <p:strVal val="visible"/>
                                      </p:to>
                                    </p:set>
                                    <p:anim calcmode="lin" valueType="num">
                                      <p:cBhvr additive="base">
                                        <p:cTn id="31" dur="500" fill="hold"/>
                                        <p:tgtEl>
                                          <p:spTgt spid="2265345"/>
                                        </p:tgtEl>
                                        <p:attrNameLst>
                                          <p:attrName>ppt_x</p:attrName>
                                        </p:attrNameLst>
                                      </p:cBhvr>
                                      <p:tavLst>
                                        <p:tav tm="0">
                                          <p:val>
                                            <p:strVal val="#ppt_x"/>
                                          </p:val>
                                        </p:tav>
                                        <p:tav tm="100000">
                                          <p:val>
                                            <p:strVal val="#ppt_x"/>
                                          </p:val>
                                        </p:tav>
                                      </p:tavLst>
                                    </p:anim>
                                    <p:anim calcmode="lin" valueType="num">
                                      <p:cBhvr additive="base">
                                        <p:cTn id="32" dur="500" fill="hold"/>
                                        <p:tgtEl>
                                          <p:spTgt spid="226534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65341"/>
                                        </p:tgtEl>
                                        <p:attrNameLst>
                                          <p:attrName>style.visibility</p:attrName>
                                        </p:attrNameLst>
                                      </p:cBhvr>
                                      <p:to>
                                        <p:strVal val="visible"/>
                                      </p:to>
                                    </p:set>
                                    <p:anim calcmode="lin" valueType="num">
                                      <p:cBhvr additive="base">
                                        <p:cTn id="35" dur="500" fill="hold"/>
                                        <p:tgtEl>
                                          <p:spTgt spid="2265341"/>
                                        </p:tgtEl>
                                        <p:attrNameLst>
                                          <p:attrName>ppt_x</p:attrName>
                                        </p:attrNameLst>
                                      </p:cBhvr>
                                      <p:tavLst>
                                        <p:tav tm="0">
                                          <p:val>
                                            <p:strVal val="#ppt_x"/>
                                          </p:val>
                                        </p:tav>
                                        <p:tav tm="100000">
                                          <p:val>
                                            <p:strVal val="#ppt_x"/>
                                          </p:val>
                                        </p:tav>
                                      </p:tavLst>
                                    </p:anim>
                                    <p:anim calcmode="lin" valueType="num">
                                      <p:cBhvr additive="base">
                                        <p:cTn id="36" dur="500" fill="hold"/>
                                        <p:tgtEl>
                                          <p:spTgt spid="22653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265356"/>
                                        </p:tgtEl>
                                        <p:attrNameLst>
                                          <p:attrName>style.visibility</p:attrName>
                                        </p:attrNameLst>
                                      </p:cBhvr>
                                      <p:to>
                                        <p:strVal val="visible"/>
                                      </p:to>
                                    </p:set>
                                    <p:anim calcmode="lin" valueType="num">
                                      <p:cBhvr additive="base">
                                        <p:cTn id="41" dur="500" fill="hold"/>
                                        <p:tgtEl>
                                          <p:spTgt spid="2265356"/>
                                        </p:tgtEl>
                                        <p:attrNameLst>
                                          <p:attrName>ppt_x</p:attrName>
                                        </p:attrNameLst>
                                      </p:cBhvr>
                                      <p:tavLst>
                                        <p:tav tm="0">
                                          <p:val>
                                            <p:strVal val="#ppt_x"/>
                                          </p:val>
                                        </p:tav>
                                        <p:tav tm="100000">
                                          <p:val>
                                            <p:strVal val="#ppt_x"/>
                                          </p:val>
                                        </p:tav>
                                      </p:tavLst>
                                    </p:anim>
                                    <p:anim calcmode="lin" valueType="num">
                                      <p:cBhvr additive="base">
                                        <p:cTn id="42" dur="500" fill="hold"/>
                                        <p:tgtEl>
                                          <p:spTgt spid="226535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265357"/>
                                        </p:tgtEl>
                                        <p:attrNameLst>
                                          <p:attrName>style.visibility</p:attrName>
                                        </p:attrNameLst>
                                      </p:cBhvr>
                                      <p:to>
                                        <p:strVal val="visible"/>
                                      </p:to>
                                    </p:set>
                                    <p:anim calcmode="lin" valueType="num">
                                      <p:cBhvr additive="base">
                                        <p:cTn id="45" dur="500" fill="hold"/>
                                        <p:tgtEl>
                                          <p:spTgt spid="2265357"/>
                                        </p:tgtEl>
                                        <p:attrNameLst>
                                          <p:attrName>ppt_x</p:attrName>
                                        </p:attrNameLst>
                                      </p:cBhvr>
                                      <p:tavLst>
                                        <p:tav tm="0">
                                          <p:val>
                                            <p:strVal val="#ppt_x"/>
                                          </p:val>
                                        </p:tav>
                                        <p:tav tm="100000">
                                          <p:val>
                                            <p:strVal val="#ppt_x"/>
                                          </p:val>
                                        </p:tav>
                                      </p:tavLst>
                                    </p:anim>
                                    <p:anim calcmode="lin" valueType="num">
                                      <p:cBhvr additive="base">
                                        <p:cTn id="46" dur="500" fill="hold"/>
                                        <p:tgtEl>
                                          <p:spTgt spid="226535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65358"/>
                                        </p:tgtEl>
                                        <p:attrNameLst>
                                          <p:attrName>style.visibility</p:attrName>
                                        </p:attrNameLst>
                                      </p:cBhvr>
                                      <p:to>
                                        <p:strVal val="visible"/>
                                      </p:to>
                                    </p:set>
                                    <p:anim calcmode="lin" valueType="num">
                                      <p:cBhvr additive="base">
                                        <p:cTn id="49" dur="500" fill="hold"/>
                                        <p:tgtEl>
                                          <p:spTgt spid="2265358"/>
                                        </p:tgtEl>
                                        <p:attrNameLst>
                                          <p:attrName>ppt_x</p:attrName>
                                        </p:attrNameLst>
                                      </p:cBhvr>
                                      <p:tavLst>
                                        <p:tav tm="0">
                                          <p:val>
                                            <p:strVal val="#ppt_x"/>
                                          </p:val>
                                        </p:tav>
                                        <p:tav tm="100000">
                                          <p:val>
                                            <p:strVal val="#ppt_x"/>
                                          </p:val>
                                        </p:tav>
                                      </p:tavLst>
                                    </p:anim>
                                    <p:anim calcmode="lin" valueType="num">
                                      <p:cBhvr additive="base">
                                        <p:cTn id="50" dur="500" fill="hold"/>
                                        <p:tgtEl>
                                          <p:spTgt spid="226535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265278"/>
                                        </p:tgtEl>
                                        <p:attrNameLst>
                                          <p:attrName>style.visibility</p:attrName>
                                        </p:attrNameLst>
                                      </p:cBhvr>
                                      <p:to>
                                        <p:strVal val="visible"/>
                                      </p:to>
                                    </p:set>
                                    <p:anim calcmode="lin" valueType="num">
                                      <p:cBhvr additive="base">
                                        <p:cTn id="53" dur="500" fill="hold"/>
                                        <p:tgtEl>
                                          <p:spTgt spid="2265278"/>
                                        </p:tgtEl>
                                        <p:attrNameLst>
                                          <p:attrName>ppt_x</p:attrName>
                                        </p:attrNameLst>
                                      </p:cBhvr>
                                      <p:tavLst>
                                        <p:tav tm="0">
                                          <p:val>
                                            <p:strVal val="#ppt_x"/>
                                          </p:val>
                                        </p:tav>
                                        <p:tav tm="100000">
                                          <p:val>
                                            <p:strVal val="#ppt_x"/>
                                          </p:val>
                                        </p:tav>
                                      </p:tavLst>
                                    </p:anim>
                                    <p:anim calcmode="lin" valueType="num">
                                      <p:cBhvr additive="base">
                                        <p:cTn id="54" dur="500" fill="hold"/>
                                        <p:tgtEl>
                                          <p:spTgt spid="226527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65281"/>
                                        </p:tgtEl>
                                        <p:attrNameLst>
                                          <p:attrName>style.visibility</p:attrName>
                                        </p:attrNameLst>
                                      </p:cBhvr>
                                      <p:to>
                                        <p:strVal val="visible"/>
                                      </p:to>
                                    </p:set>
                                    <p:anim calcmode="lin" valueType="num">
                                      <p:cBhvr additive="base">
                                        <p:cTn id="57" dur="500" fill="hold"/>
                                        <p:tgtEl>
                                          <p:spTgt spid="2265281"/>
                                        </p:tgtEl>
                                        <p:attrNameLst>
                                          <p:attrName>ppt_x</p:attrName>
                                        </p:attrNameLst>
                                      </p:cBhvr>
                                      <p:tavLst>
                                        <p:tav tm="0">
                                          <p:val>
                                            <p:strVal val="#ppt_x"/>
                                          </p:val>
                                        </p:tav>
                                        <p:tav tm="100000">
                                          <p:val>
                                            <p:strVal val="#ppt_x"/>
                                          </p:val>
                                        </p:tav>
                                      </p:tavLst>
                                    </p:anim>
                                    <p:anim calcmode="lin" valueType="num">
                                      <p:cBhvr additive="base">
                                        <p:cTn id="58" dur="500" fill="hold"/>
                                        <p:tgtEl>
                                          <p:spTgt spid="226528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265359"/>
                                        </p:tgtEl>
                                        <p:attrNameLst>
                                          <p:attrName>style.visibility</p:attrName>
                                        </p:attrNameLst>
                                      </p:cBhvr>
                                      <p:to>
                                        <p:strVal val="visible"/>
                                      </p:to>
                                    </p:set>
                                    <p:anim calcmode="lin" valueType="num">
                                      <p:cBhvr additive="base">
                                        <p:cTn id="61" dur="500" fill="hold"/>
                                        <p:tgtEl>
                                          <p:spTgt spid="2265359"/>
                                        </p:tgtEl>
                                        <p:attrNameLst>
                                          <p:attrName>ppt_x</p:attrName>
                                        </p:attrNameLst>
                                      </p:cBhvr>
                                      <p:tavLst>
                                        <p:tav tm="0">
                                          <p:val>
                                            <p:strVal val="#ppt_x"/>
                                          </p:val>
                                        </p:tav>
                                        <p:tav tm="100000">
                                          <p:val>
                                            <p:strVal val="#ppt_x"/>
                                          </p:val>
                                        </p:tav>
                                      </p:tavLst>
                                    </p:anim>
                                    <p:anim calcmode="lin" valueType="num">
                                      <p:cBhvr additive="base">
                                        <p:cTn id="62" dur="500" fill="hold"/>
                                        <p:tgtEl>
                                          <p:spTgt spid="226535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65362"/>
                                        </p:tgtEl>
                                        <p:attrNameLst>
                                          <p:attrName>style.visibility</p:attrName>
                                        </p:attrNameLst>
                                      </p:cBhvr>
                                      <p:to>
                                        <p:strVal val="visible"/>
                                      </p:to>
                                    </p:set>
                                    <p:anim calcmode="lin" valueType="num">
                                      <p:cBhvr additive="base">
                                        <p:cTn id="65" dur="500" fill="hold"/>
                                        <p:tgtEl>
                                          <p:spTgt spid="2265362"/>
                                        </p:tgtEl>
                                        <p:attrNameLst>
                                          <p:attrName>ppt_x</p:attrName>
                                        </p:attrNameLst>
                                      </p:cBhvr>
                                      <p:tavLst>
                                        <p:tav tm="0">
                                          <p:val>
                                            <p:strVal val="#ppt_x"/>
                                          </p:val>
                                        </p:tav>
                                        <p:tav tm="100000">
                                          <p:val>
                                            <p:strVal val="#ppt_x"/>
                                          </p:val>
                                        </p:tav>
                                      </p:tavLst>
                                    </p:anim>
                                    <p:anim calcmode="lin" valueType="num">
                                      <p:cBhvr additive="base">
                                        <p:cTn id="66" dur="500" fill="hold"/>
                                        <p:tgtEl>
                                          <p:spTgt spid="226536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265376"/>
                                        </p:tgtEl>
                                        <p:attrNameLst>
                                          <p:attrName>style.visibility</p:attrName>
                                        </p:attrNameLst>
                                      </p:cBhvr>
                                      <p:to>
                                        <p:strVal val="visible"/>
                                      </p:to>
                                    </p:set>
                                    <p:anim calcmode="lin" valueType="num">
                                      <p:cBhvr additive="base">
                                        <p:cTn id="69" dur="500" fill="hold"/>
                                        <p:tgtEl>
                                          <p:spTgt spid="2265376"/>
                                        </p:tgtEl>
                                        <p:attrNameLst>
                                          <p:attrName>ppt_x</p:attrName>
                                        </p:attrNameLst>
                                      </p:cBhvr>
                                      <p:tavLst>
                                        <p:tav tm="0">
                                          <p:val>
                                            <p:strVal val="#ppt_x"/>
                                          </p:val>
                                        </p:tav>
                                        <p:tav tm="100000">
                                          <p:val>
                                            <p:strVal val="#ppt_x"/>
                                          </p:val>
                                        </p:tav>
                                      </p:tavLst>
                                    </p:anim>
                                    <p:anim calcmode="lin" valueType="num">
                                      <p:cBhvr additive="base">
                                        <p:cTn id="70" dur="500" fill="hold"/>
                                        <p:tgtEl>
                                          <p:spTgt spid="226537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65379"/>
                                        </p:tgtEl>
                                        <p:attrNameLst>
                                          <p:attrName>style.visibility</p:attrName>
                                        </p:attrNameLst>
                                      </p:cBhvr>
                                      <p:to>
                                        <p:strVal val="visible"/>
                                      </p:to>
                                    </p:set>
                                    <p:anim calcmode="lin" valueType="num">
                                      <p:cBhvr additive="base">
                                        <p:cTn id="73" dur="500" fill="hold"/>
                                        <p:tgtEl>
                                          <p:spTgt spid="2265379"/>
                                        </p:tgtEl>
                                        <p:attrNameLst>
                                          <p:attrName>ppt_x</p:attrName>
                                        </p:attrNameLst>
                                      </p:cBhvr>
                                      <p:tavLst>
                                        <p:tav tm="0">
                                          <p:val>
                                            <p:strVal val="#ppt_x"/>
                                          </p:val>
                                        </p:tav>
                                        <p:tav tm="100000">
                                          <p:val>
                                            <p:strVal val="#ppt_x"/>
                                          </p:val>
                                        </p:tav>
                                      </p:tavLst>
                                    </p:anim>
                                    <p:anim calcmode="lin" valueType="num">
                                      <p:cBhvr additive="base">
                                        <p:cTn id="74" dur="500" fill="hold"/>
                                        <p:tgtEl>
                                          <p:spTgt spid="226537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65351"/>
                                        </p:tgtEl>
                                        <p:attrNameLst>
                                          <p:attrName>style.visibility</p:attrName>
                                        </p:attrNameLst>
                                      </p:cBhvr>
                                      <p:to>
                                        <p:strVal val="visible"/>
                                      </p:to>
                                    </p:set>
                                    <p:anim calcmode="lin" valueType="num">
                                      <p:cBhvr additive="base">
                                        <p:cTn id="79" dur="500" fill="hold"/>
                                        <p:tgtEl>
                                          <p:spTgt spid="2265351"/>
                                        </p:tgtEl>
                                        <p:attrNameLst>
                                          <p:attrName>ppt_x</p:attrName>
                                        </p:attrNameLst>
                                      </p:cBhvr>
                                      <p:tavLst>
                                        <p:tav tm="0">
                                          <p:val>
                                            <p:strVal val="#ppt_x"/>
                                          </p:val>
                                        </p:tav>
                                        <p:tav tm="100000">
                                          <p:val>
                                            <p:strVal val="#ppt_x"/>
                                          </p:val>
                                        </p:tav>
                                      </p:tavLst>
                                    </p:anim>
                                    <p:anim calcmode="lin" valueType="num">
                                      <p:cBhvr additive="base">
                                        <p:cTn id="80" dur="500" fill="hold"/>
                                        <p:tgtEl>
                                          <p:spTgt spid="226535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265350"/>
                                        </p:tgtEl>
                                        <p:attrNameLst>
                                          <p:attrName>style.visibility</p:attrName>
                                        </p:attrNameLst>
                                      </p:cBhvr>
                                      <p:to>
                                        <p:strVal val="visible"/>
                                      </p:to>
                                    </p:set>
                                    <p:anim calcmode="lin" valueType="num">
                                      <p:cBhvr additive="base">
                                        <p:cTn id="83" dur="500" fill="hold"/>
                                        <p:tgtEl>
                                          <p:spTgt spid="2265350"/>
                                        </p:tgtEl>
                                        <p:attrNameLst>
                                          <p:attrName>ppt_x</p:attrName>
                                        </p:attrNameLst>
                                      </p:cBhvr>
                                      <p:tavLst>
                                        <p:tav tm="0">
                                          <p:val>
                                            <p:strVal val="#ppt_x"/>
                                          </p:val>
                                        </p:tav>
                                        <p:tav tm="100000">
                                          <p:val>
                                            <p:strVal val="#ppt_x"/>
                                          </p:val>
                                        </p:tav>
                                      </p:tavLst>
                                    </p:anim>
                                    <p:anim calcmode="lin" valueType="num">
                                      <p:cBhvr additive="base">
                                        <p:cTn id="84" dur="500" fill="hold"/>
                                        <p:tgtEl>
                                          <p:spTgt spid="226535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265349"/>
                                        </p:tgtEl>
                                        <p:attrNameLst>
                                          <p:attrName>style.visibility</p:attrName>
                                        </p:attrNameLst>
                                      </p:cBhvr>
                                      <p:to>
                                        <p:strVal val="visible"/>
                                      </p:to>
                                    </p:set>
                                    <p:anim calcmode="lin" valueType="num">
                                      <p:cBhvr additive="base">
                                        <p:cTn id="87" dur="500" fill="hold"/>
                                        <p:tgtEl>
                                          <p:spTgt spid="2265349"/>
                                        </p:tgtEl>
                                        <p:attrNameLst>
                                          <p:attrName>ppt_x</p:attrName>
                                        </p:attrNameLst>
                                      </p:cBhvr>
                                      <p:tavLst>
                                        <p:tav tm="0">
                                          <p:val>
                                            <p:strVal val="#ppt_x"/>
                                          </p:val>
                                        </p:tav>
                                        <p:tav tm="100000">
                                          <p:val>
                                            <p:strVal val="#ppt_x"/>
                                          </p:val>
                                        </p:tav>
                                      </p:tavLst>
                                    </p:anim>
                                    <p:anim calcmode="lin" valueType="num">
                                      <p:cBhvr additive="base">
                                        <p:cTn id="88" dur="500" fill="hold"/>
                                        <p:tgtEl>
                                          <p:spTgt spid="226534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265392"/>
                                        </p:tgtEl>
                                        <p:attrNameLst>
                                          <p:attrName>style.visibility</p:attrName>
                                        </p:attrNameLst>
                                      </p:cBhvr>
                                      <p:to>
                                        <p:strVal val="visible"/>
                                      </p:to>
                                    </p:set>
                                    <p:anim calcmode="lin" valueType="num">
                                      <p:cBhvr additive="base">
                                        <p:cTn id="91" dur="500" fill="hold"/>
                                        <p:tgtEl>
                                          <p:spTgt spid="2265392"/>
                                        </p:tgtEl>
                                        <p:attrNameLst>
                                          <p:attrName>ppt_x</p:attrName>
                                        </p:attrNameLst>
                                      </p:cBhvr>
                                      <p:tavLst>
                                        <p:tav tm="0">
                                          <p:val>
                                            <p:strVal val="#ppt_x"/>
                                          </p:val>
                                        </p:tav>
                                        <p:tav tm="100000">
                                          <p:val>
                                            <p:strVal val="#ppt_x"/>
                                          </p:val>
                                        </p:tav>
                                      </p:tavLst>
                                    </p:anim>
                                    <p:anim calcmode="lin" valueType="num">
                                      <p:cBhvr additive="base">
                                        <p:cTn id="92" dur="500" fill="hold"/>
                                        <p:tgtEl>
                                          <p:spTgt spid="226539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265395"/>
                                        </p:tgtEl>
                                        <p:attrNameLst>
                                          <p:attrName>style.visibility</p:attrName>
                                        </p:attrNameLst>
                                      </p:cBhvr>
                                      <p:to>
                                        <p:strVal val="visible"/>
                                      </p:to>
                                    </p:set>
                                    <p:anim calcmode="lin" valueType="num">
                                      <p:cBhvr additive="base">
                                        <p:cTn id="95" dur="500" fill="hold"/>
                                        <p:tgtEl>
                                          <p:spTgt spid="2265395"/>
                                        </p:tgtEl>
                                        <p:attrNameLst>
                                          <p:attrName>ppt_x</p:attrName>
                                        </p:attrNameLst>
                                      </p:cBhvr>
                                      <p:tavLst>
                                        <p:tav tm="0">
                                          <p:val>
                                            <p:strVal val="#ppt_x"/>
                                          </p:val>
                                        </p:tav>
                                        <p:tav tm="100000">
                                          <p:val>
                                            <p:strVal val="#ppt_x"/>
                                          </p:val>
                                        </p:tav>
                                      </p:tavLst>
                                    </p:anim>
                                    <p:anim calcmode="lin" valueType="num">
                                      <p:cBhvr additive="base">
                                        <p:cTn id="96" dur="500" fill="hold"/>
                                        <p:tgtEl>
                                          <p:spTgt spid="226539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265424"/>
                                        </p:tgtEl>
                                        <p:attrNameLst>
                                          <p:attrName>style.visibility</p:attrName>
                                        </p:attrNameLst>
                                      </p:cBhvr>
                                      <p:to>
                                        <p:strVal val="visible"/>
                                      </p:to>
                                    </p:set>
                                    <p:anim calcmode="lin" valueType="num">
                                      <p:cBhvr additive="base">
                                        <p:cTn id="99" dur="500" fill="hold"/>
                                        <p:tgtEl>
                                          <p:spTgt spid="2265424"/>
                                        </p:tgtEl>
                                        <p:attrNameLst>
                                          <p:attrName>ppt_x</p:attrName>
                                        </p:attrNameLst>
                                      </p:cBhvr>
                                      <p:tavLst>
                                        <p:tav tm="0">
                                          <p:val>
                                            <p:strVal val="#ppt_x"/>
                                          </p:val>
                                        </p:tav>
                                        <p:tav tm="100000">
                                          <p:val>
                                            <p:strVal val="#ppt_x"/>
                                          </p:val>
                                        </p:tav>
                                      </p:tavLst>
                                    </p:anim>
                                    <p:anim calcmode="lin" valueType="num">
                                      <p:cBhvr additive="base">
                                        <p:cTn id="100" dur="500" fill="hold"/>
                                        <p:tgtEl>
                                          <p:spTgt spid="226542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265427"/>
                                        </p:tgtEl>
                                        <p:attrNameLst>
                                          <p:attrName>style.visibility</p:attrName>
                                        </p:attrNameLst>
                                      </p:cBhvr>
                                      <p:to>
                                        <p:strVal val="visible"/>
                                      </p:to>
                                    </p:set>
                                    <p:anim calcmode="lin" valueType="num">
                                      <p:cBhvr additive="base">
                                        <p:cTn id="103" dur="500" fill="hold"/>
                                        <p:tgtEl>
                                          <p:spTgt spid="2265427"/>
                                        </p:tgtEl>
                                        <p:attrNameLst>
                                          <p:attrName>ppt_x</p:attrName>
                                        </p:attrNameLst>
                                      </p:cBhvr>
                                      <p:tavLst>
                                        <p:tav tm="0">
                                          <p:val>
                                            <p:strVal val="#ppt_x"/>
                                          </p:val>
                                        </p:tav>
                                        <p:tav tm="100000">
                                          <p:val>
                                            <p:strVal val="#ppt_x"/>
                                          </p:val>
                                        </p:tav>
                                      </p:tavLst>
                                    </p:anim>
                                    <p:anim calcmode="lin" valueType="num">
                                      <p:cBhvr additive="base">
                                        <p:cTn id="104" dur="500" fill="hold"/>
                                        <p:tgtEl>
                                          <p:spTgt spid="226542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265428"/>
                                        </p:tgtEl>
                                        <p:attrNameLst>
                                          <p:attrName>style.visibility</p:attrName>
                                        </p:attrNameLst>
                                      </p:cBhvr>
                                      <p:to>
                                        <p:strVal val="visible"/>
                                      </p:to>
                                    </p:set>
                                    <p:anim calcmode="lin" valueType="num">
                                      <p:cBhvr additive="base">
                                        <p:cTn id="107" dur="500" fill="hold"/>
                                        <p:tgtEl>
                                          <p:spTgt spid="2265428"/>
                                        </p:tgtEl>
                                        <p:attrNameLst>
                                          <p:attrName>ppt_x</p:attrName>
                                        </p:attrNameLst>
                                      </p:cBhvr>
                                      <p:tavLst>
                                        <p:tav tm="0">
                                          <p:val>
                                            <p:strVal val="#ppt_x"/>
                                          </p:val>
                                        </p:tav>
                                        <p:tav tm="100000">
                                          <p:val>
                                            <p:strVal val="#ppt_x"/>
                                          </p:val>
                                        </p:tav>
                                      </p:tavLst>
                                    </p:anim>
                                    <p:anim calcmode="lin" valueType="num">
                                      <p:cBhvr additive="base">
                                        <p:cTn id="108" dur="500" fill="hold"/>
                                        <p:tgtEl>
                                          <p:spTgt spid="226542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265431"/>
                                        </p:tgtEl>
                                        <p:attrNameLst>
                                          <p:attrName>style.visibility</p:attrName>
                                        </p:attrNameLst>
                                      </p:cBhvr>
                                      <p:to>
                                        <p:strVal val="visible"/>
                                      </p:to>
                                    </p:set>
                                    <p:anim calcmode="lin" valueType="num">
                                      <p:cBhvr additive="base">
                                        <p:cTn id="111" dur="500" fill="hold"/>
                                        <p:tgtEl>
                                          <p:spTgt spid="2265431"/>
                                        </p:tgtEl>
                                        <p:attrNameLst>
                                          <p:attrName>ppt_x</p:attrName>
                                        </p:attrNameLst>
                                      </p:cBhvr>
                                      <p:tavLst>
                                        <p:tav tm="0">
                                          <p:val>
                                            <p:strVal val="#ppt_x"/>
                                          </p:val>
                                        </p:tav>
                                        <p:tav tm="100000">
                                          <p:val>
                                            <p:strVal val="#ppt_x"/>
                                          </p:val>
                                        </p:tav>
                                      </p:tavLst>
                                    </p:anim>
                                    <p:anim calcmode="lin" valueType="num">
                                      <p:cBhvr additive="base">
                                        <p:cTn id="112" dur="500" fill="hold"/>
                                        <p:tgtEl>
                                          <p:spTgt spid="226543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2265367"/>
                                        </p:tgtEl>
                                        <p:attrNameLst>
                                          <p:attrName>style.visibility</p:attrName>
                                        </p:attrNameLst>
                                      </p:cBhvr>
                                      <p:to>
                                        <p:strVal val="visible"/>
                                      </p:to>
                                    </p:set>
                                    <p:anim calcmode="lin" valueType="num">
                                      <p:cBhvr additive="base">
                                        <p:cTn id="117" dur="500" fill="hold"/>
                                        <p:tgtEl>
                                          <p:spTgt spid="2265367"/>
                                        </p:tgtEl>
                                        <p:attrNameLst>
                                          <p:attrName>ppt_x</p:attrName>
                                        </p:attrNameLst>
                                      </p:cBhvr>
                                      <p:tavLst>
                                        <p:tav tm="0">
                                          <p:val>
                                            <p:strVal val="#ppt_x"/>
                                          </p:val>
                                        </p:tav>
                                        <p:tav tm="100000">
                                          <p:val>
                                            <p:strVal val="#ppt_x"/>
                                          </p:val>
                                        </p:tav>
                                      </p:tavLst>
                                    </p:anim>
                                    <p:anim calcmode="lin" valueType="num">
                                      <p:cBhvr additive="base">
                                        <p:cTn id="118" dur="500" fill="hold"/>
                                        <p:tgtEl>
                                          <p:spTgt spid="2265367"/>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2265370"/>
                                        </p:tgtEl>
                                        <p:attrNameLst>
                                          <p:attrName>style.visibility</p:attrName>
                                        </p:attrNameLst>
                                      </p:cBhvr>
                                      <p:to>
                                        <p:strVal val="visible"/>
                                      </p:to>
                                    </p:set>
                                    <p:anim calcmode="lin" valueType="num">
                                      <p:cBhvr additive="base">
                                        <p:cTn id="121" dur="500" fill="hold"/>
                                        <p:tgtEl>
                                          <p:spTgt spid="2265370"/>
                                        </p:tgtEl>
                                        <p:attrNameLst>
                                          <p:attrName>ppt_x</p:attrName>
                                        </p:attrNameLst>
                                      </p:cBhvr>
                                      <p:tavLst>
                                        <p:tav tm="0">
                                          <p:val>
                                            <p:strVal val="#ppt_x"/>
                                          </p:val>
                                        </p:tav>
                                        <p:tav tm="100000">
                                          <p:val>
                                            <p:strVal val="#ppt_x"/>
                                          </p:val>
                                        </p:tav>
                                      </p:tavLst>
                                    </p:anim>
                                    <p:anim calcmode="lin" valueType="num">
                                      <p:cBhvr additive="base">
                                        <p:cTn id="122" dur="500" fill="hold"/>
                                        <p:tgtEl>
                                          <p:spTgt spid="226537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265380"/>
                                        </p:tgtEl>
                                        <p:attrNameLst>
                                          <p:attrName>style.visibility</p:attrName>
                                        </p:attrNameLst>
                                      </p:cBhvr>
                                      <p:to>
                                        <p:strVal val="visible"/>
                                      </p:to>
                                    </p:set>
                                    <p:anim calcmode="lin" valueType="num">
                                      <p:cBhvr additive="base">
                                        <p:cTn id="125" dur="500" fill="hold"/>
                                        <p:tgtEl>
                                          <p:spTgt spid="2265380"/>
                                        </p:tgtEl>
                                        <p:attrNameLst>
                                          <p:attrName>ppt_x</p:attrName>
                                        </p:attrNameLst>
                                      </p:cBhvr>
                                      <p:tavLst>
                                        <p:tav tm="0">
                                          <p:val>
                                            <p:strVal val="#ppt_x"/>
                                          </p:val>
                                        </p:tav>
                                        <p:tav tm="100000">
                                          <p:val>
                                            <p:strVal val="#ppt_x"/>
                                          </p:val>
                                        </p:tav>
                                      </p:tavLst>
                                    </p:anim>
                                    <p:anim calcmode="lin" valueType="num">
                                      <p:cBhvr additive="base">
                                        <p:cTn id="126" dur="500" fill="hold"/>
                                        <p:tgtEl>
                                          <p:spTgt spid="2265380"/>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265383"/>
                                        </p:tgtEl>
                                        <p:attrNameLst>
                                          <p:attrName>style.visibility</p:attrName>
                                        </p:attrNameLst>
                                      </p:cBhvr>
                                      <p:to>
                                        <p:strVal val="visible"/>
                                      </p:to>
                                    </p:set>
                                    <p:anim calcmode="lin" valueType="num">
                                      <p:cBhvr additive="base">
                                        <p:cTn id="129" dur="500" fill="hold"/>
                                        <p:tgtEl>
                                          <p:spTgt spid="2265383"/>
                                        </p:tgtEl>
                                        <p:attrNameLst>
                                          <p:attrName>ppt_x</p:attrName>
                                        </p:attrNameLst>
                                      </p:cBhvr>
                                      <p:tavLst>
                                        <p:tav tm="0">
                                          <p:val>
                                            <p:strVal val="#ppt_x"/>
                                          </p:val>
                                        </p:tav>
                                        <p:tav tm="100000">
                                          <p:val>
                                            <p:strVal val="#ppt_x"/>
                                          </p:val>
                                        </p:tav>
                                      </p:tavLst>
                                    </p:anim>
                                    <p:anim calcmode="lin" valueType="num">
                                      <p:cBhvr additive="base">
                                        <p:cTn id="130" dur="500" fill="hold"/>
                                        <p:tgtEl>
                                          <p:spTgt spid="2265383"/>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2265396"/>
                                        </p:tgtEl>
                                        <p:attrNameLst>
                                          <p:attrName>style.visibility</p:attrName>
                                        </p:attrNameLst>
                                      </p:cBhvr>
                                      <p:to>
                                        <p:strVal val="visible"/>
                                      </p:to>
                                    </p:set>
                                    <p:anim calcmode="lin" valueType="num">
                                      <p:cBhvr additive="base">
                                        <p:cTn id="133" dur="500" fill="hold"/>
                                        <p:tgtEl>
                                          <p:spTgt spid="2265396"/>
                                        </p:tgtEl>
                                        <p:attrNameLst>
                                          <p:attrName>ppt_x</p:attrName>
                                        </p:attrNameLst>
                                      </p:cBhvr>
                                      <p:tavLst>
                                        <p:tav tm="0">
                                          <p:val>
                                            <p:strVal val="#ppt_x"/>
                                          </p:val>
                                        </p:tav>
                                        <p:tav tm="100000">
                                          <p:val>
                                            <p:strVal val="#ppt_x"/>
                                          </p:val>
                                        </p:tav>
                                      </p:tavLst>
                                    </p:anim>
                                    <p:anim calcmode="lin" valueType="num">
                                      <p:cBhvr additive="base">
                                        <p:cTn id="134" dur="500" fill="hold"/>
                                        <p:tgtEl>
                                          <p:spTgt spid="226539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2265282"/>
                                        </p:tgtEl>
                                        <p:attrNameLst>
                                          <p:attrName>style.visibility</p:attrName>
                                        </p:attrNameLst>
                                      </p:cBhvr>
                                      <p:to>
                                        <p:strVal val="visible"/>
                                      </p:to>
                                    </p:set>
                                    <p:anim calcmode="lin" valueType="num">
                                      <p:cBhvr additive="base">
                                        <p:cTn id="137" dur="500" fill="hold"/>
                                        <p:tgtEl>
                                          <p:spTgt spid="2265282"/>
                                        </p:tgtEl>
                                        <p:attrNameLst>
                                          <p:attrName>ppt_x</p:attrName>
                                        </p:attrNameLst>
                                      </p:cBhvr>
                                      <p:tavLst>
                                        <p:tav tm="0">
                                          <p:val>
                                            <p:strVal val="#ppt_x"/>
                                          </p:val>
                                        </p:tav>
                                        <p:tav tm="100000">
                                          <p:val>
                                            <p:strVal val="#ppt_x"/>
                                          </p:val>
                                        </p:tav>
                                      </p:tavLst>
                                    </p:anim>
                                    <p:anim calcmode="lin" valueType="num">
                                      <p:cBhvr additive="base">
                                        <p:cTn id="138" dur="500" fill="hold"/>
                                        <p:tgtEl>
                                          <p:spTgt spid="2265282"/>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2265346"/>
                                        </p:tgtEl>
                                        <p:attrNameLst>
                                          <p:attrName>style.visibility</p:attrName>
                                        </p:attrNameLst>
                                      </p:cBhvr>
                                      <p:to>
                                        <p:strVal val="visible"/>
                                      </p:to>
                                    </p:set>
                                    <p:anim calcmode="lin" valueType="num">
                                      <p:cBhvr additive="base">
                                        <p:cTn id="143" dur="500" fill="hold"/>
                                        <p:tgtEl>
                                          <p:spTgt spid="2265346"/>
                                        </p:tgtEl>
                                        <p:attrNameLst>
                                          <p:attrName>ppt_x</p:attrName>
                                        </p:attrNameLst>
                                      </p:cBhvr>
                                      <p:tavLst>
                                        <p:tav tm="0">
                                          <p:val>
                                            <p:strVal val="#ppt_x"/>
                                          </p:val>
                                        </p:tav>
                                        <p:tav tm="100000">
                                          <p:val>
                                            <p:strVal val="#ppt_x"/>
                                          </p:val>
                                        </p:tav>
                                      </p:tavLst>
                                    </p:anim>
                                    <p:anim calcmode="lin" valueType="num">
                                      <p:cBhvr additive="base">
                                        <p:cTn id="144" dur="500" fill="hold"/>
                                        <p:tgtEl>
                                          <p:spTgt spid="226534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2265347"/>
                                        </p:tgtEl>
                                        <p:attrNameLst>
                                          <p:attrName>style.visibility</p:attrName>
                                        </p:attrNameLst>
                                      </p:cBhvr>
                                      <p:to>
                                        <p:strVal val="visible"/>
                                      </p:to>
                                    </p:set>
                                    <p:anim calcmode="lin" valueType="num">
                                      <p:cBhvr additive="base">
                                        <p:cTn id="147" dur="500" fill="hold"/>
                                        <p:tgtEl>
                                          <p:spTgt spid="2265347"/>
                                        </p:tgtEl>
                                        <p:attrNameLst>
                                          <p:attrName>ppt_x</p:attrName>
                                        </p:attrNameLst>
                                      </p:cBhvr>
                                      <p:tavLst>
                                        <p:tav tm="0">
                                          <p:val>
                                            <p:strVal val="#ppt_x"/>
                                          </p:val>
                                        </p:tav>
                                        <p:tav tm="100000">
                                          <p:val>
                                            <p:strVal val="#ppt_x"/>
                                          </p:val>
                                        </p:tav>
                                      </p:tavLst>
                                    </p:anim>
                                    <p:anim calcmode="lin" valueType="num">
                                      <p:cBhvr additive="base">
                                        <p:cTn id="148" dur="500" fill="hold"/>
                                        <p:tgtEl>
                                          <p:spTgt spid="2265347"/>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2265348"/>
                                        </p:tgtEl>
                                        <p:attrNameLst>
                                          <p:attrName>style.visibility</p:attrName>
                                        </p:attrNameLst>
                                      </p:cBhvr>
                                      <p:to>
                                        <p:strVal val="visible"/>
                                      </p:to>
                                    </p:set>
                                    <p:anim calcmode="lin" valueType="num">
                                      <p:cBhvr additive="base">
                                        <p:cTn id="151" dur="500" fill="hold"/>
                                        <p:tgtEl>
                                          <p:spTgt spid="2265348"/>
                                        </p:tgtEl>
                                        <p:attrNameLst>
                                          <p:attrName>ppt_x</p:attrName>
                                        </p:attrNameLst>
                                      </p:cBhvr>
                                      <p:tavLst>
                                        <p:tav tm="0">
                                          <p:val>
                                            <p:strVal val="#ppt_x"/>
                                          </p:val>
                                        </p:tav>
                                        <p:tav tm="100000">
                                          <p:val>
                                            <p:strVal val="#ppt_x"/>
                                          </p:val>
                                        </p:tav>
                                      </p:tavLst>
                                    </p:anim>
                                    <p:anim calcmode="lin" valueType="num">
                                      <p:cBhvr additive="base">
                                        <p:cTn id="152" dur="500" fill="hold"/>
                                        <p:tgtEl>
                                          <p:spTgt spid="2265348"/>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2265352"/>
                                        </p:tgtEl>
                                        <p:attrNameLst>
                                          <p:attrName>style.visibility</p:attrName>
                                        </p:attrNameLst>
                                      </p:cBhvr>
                                      <p:to>
                                        <p:strVal val="visible"/>
                                      </p:to>
                                    </p:set>
                                    <p:anim calcmode="lin" valueType="num">
                                      <p:cBhvr additive="base">
                                        <p:cTn id="155" dur="500" fill="hold"/>
                                        <p:tgtEl>
                                          <p:spTgt spid="2265352"/>
                                        </p:tgtEl>
                                        <p:attrNameLst>
                                          <p:attrName>ppt_x</p:attrName>
                                        </p:attrNameLst>
                                      </p:cBhvr>
                                      <p:tavLst>
                                        <p:tav tm="0">
                                          <p:val>
                                            <p:strVal val="#ppt_x"/>
                                          </p:val>
                                        </p:tav>
                                        <p:tav tm="100000">
                                          <p:val>
                                            <p:strVal val="#ppt_x"/>
                                          </p:val>
                                        </p:tav>
                                      </p:tavLst>
                                    </p:anim>
                                    <p:anim calcmode="lin" valueType="num">
                                      <p:cBhvr additive="base">
                                        <p:cTn id="156" dur="500" fill="hold"/>
                                        <p:tgtEl>
                                          <p:spTgt spid="2265352"/>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2265354"/>
                                        </p:tgtEl>
                                        <p:attrNameLst>
                                          <p:attrName>style.visibility</p:attrName>
                                        </p:attrNameLst>
                                      </p:cBhvr>
                                      <p:to>
                                        <p:strVal val="visible"/>
                                      </p:to>
                                    </p:set>
                                    <p:anim calcmode="lin" valueType="num">
                                      <p:cBhvr additive="base">
                                        <p:cTn id="159" dur="500" fill="hold"/>
                                        <p:tgtEl>
                                          <p:spTgt spid="2265354"/>
                                        </p:tgtEl>
                                        <p:attrNameLst>
                                          <p:attrName>ppt_x</p:attrName>
                                        </p:attrNameLst>
                                      </p:cBhvr>
                                      <p:tavLst>
                                        <p:tav tm="0">
                                          <p:val>
                                            <p:strVal val="#ppt_x"/>
                                          </p:val>
                                        </p:tav>
                                        <p:tav tm="100000">
                                          <p:val>
                                            <p:strVal val="#ppt_x"/>
                                          </p:val>
                                        </p:tav>
                                      </p:tavLst>
                                    </p:anim>
                                    <p:anim calcmode="lin" valueType="num">
                                      <p:cBhvr additive="base">
                                        <p:cTn id="160" dur="500" fill="hold"/>
                                        <p:tgtEl>
                                          <p:spTgt spid="226535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2265355"/>
                                        </p:tgtEl>
                                        <p:attrNameLst>
                                          <p:attrName>style.visibility</p:attrName>
                                        </p:attrNameLst>
                                      </p:cBhvr>
                                      <p:to>
                                        <p:strVal val="visible"/>
                                      </p:to>
                                    </p:set>
                                    <p:anim calcmode="lin" valueType="num">
                                      <p:cBhvr additive="base">
                                        <p:cTn id="163" dur="500" fill="hold"/>
                                        <p:tgtEl>
                                          <p:spTgt spid="2265355"/>
                                        </p:tgtEl>
                                        <p:attrNameLst>
                                          <p:attrName>ppt_x</p:attrName>
                                        </p:attrNameLst>
                                      </p:cBhvr>
                                      <p:tavLst>
                                        <p:tav tm="0">
                                          <p:val>
                                            <p:strVal val="#ppt_x"/>
                                          </p:val>
                                        </p:tav>
                                        <p:tav tm="100000">
                                          <p:val>
                                            <p:strVal val="#ppt_x"/>
                                          </p:val>
                                        </p:tav>
                                      </p:tavLst>
                                    </p:anim>
                                    <p:anim calcmode="lin" valueType="num">
                                      <p:cBhvr additive="base">
                                        <p:cTn id="164" dur="500" fill="hold"/>
                                        <p:tgtEl>
                                          <p:spTgt spid="2265355"/>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2265363"/>
                                        </p:tgtEl>
                                        <p:attrNameLst>
                                          <p:attrName>style.visibility</p:attrName>
                                        </p:attrNameLst>
                                      </p:cBhvr>
                                      <p:to>
                                        <p:strVal val="visible"/>
                                      </p:to>
                                    </p:set>
                                    <p:anim calcmode="lin" valueType="num">
                                      <p:cBhvr additive="base">
                                        <p:cTn id="167" dur="500" fill="hold"/>
                                        <p:tgtEl>
                                          <p:spTgt spid="2265363"/>
                                        </p:tgtEl>
                                        <p:attrNameLst>
                                          <p:attrName>ppt_x</p:attrName>
                                        </p:attrNameLst>
                                      </p:cBhvr>
                                      <p:tavLst>
                                        <p:tav tm="0">
                                          <p:val>
                                            <p:strVal val="#ppt_x"/>
                                          </p:val>
                                        </p:tav>
                                        <p:tav tm="100000">
                                          <p:val>
                                            <p:strVal val="#ppt_x"/>
                                          </p:val>
                                        </p:tav>
                                      </p:tavLst>
                                    </p:anim>
                                    <p:anim calcmode="lin" valueType="num">
                                      <p:cBhvr additive="base">
                                        <p:cTn id="168" dur="500" fill="hold"/>
                                        <p:tgtEl>
                                          <p:spTgt spid="2265363"/>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2265366"/>
                                        </p:tgtEl>
                                        <p:attrNameLst>
                                          <p:attrName>style.visibility</p:attrName>
                                        </p:attrNameLst>
                                      </p:cBhvr>
                                      <p:to>
                                        <p:strVal val="visible"/>
                                      </p:to>
                                    </p:set>
                                    <p:anim calcmode="lin" valueType="num">
                                      <p:cBhvr additive="base">
                                        <p:cTn id="171" dur="500" fill="hold"/>
                                        <p:tgtEl>
                                          <p:spTgt spid="2265366"/>
                                        </p:tgtEl>
                                        <p:attrNameLst>
                                          <p:attrName>ppt_x</p:attrName>
                                        </p:attrNameLst>
                                      </p:cBhvr>
                                      <p:tavLst>
                                        <p:tav tm="0">
                                          <p:val>
                                            <p:strVal val="#ppt_x"/>
                                          </p:val>
                                        </p:tav>
                                        <p:tav tm="100000">
                                          <p:val>
                                            <p:strVal val="#ppt_x"/>
                                          </p:val>
                                        </p:tav>
                                      </p:tavLst>
                                    </p:anim>
                                    <p:anim calcmode="lin" valueType="num">
                                      <p:cBhvr additive="base">
                                        <p:cTn id="172" dur="500" fill="hold"/>
                                        <p:tgtEl>
                                          <p:spTgt spid="2265366"/>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2265371"/>
                                        </p:tgtEl>
                                        <p:attrNameLst>
                                          <p:attrName>style.visibility</p:attrName>
                                        </p:attrNameLst>
                                      </p:cBhvr>
                                      <p:to>
                                        <p:strVal val="visible"/>
                                      </p:to>
                                    </p:set>
                                    <p:anim calcmode="lin" valueType="num">
                                      <p:cBhvr additive="base">
                                        <p:cTn id="175" dur="500" fill="hold"/>
                                        <p:tgtEl>
                                          <p:spTgt spid="2265371"/>
                                        </p:tgtEl>
                                        <p:attrNameLst>
                                          <p:attrName>ppt_x</p:attrName>
                                        </p:attrNameLst>
                                      </p:cBhvr>
                                      <p:tavLst>
                                        <p:tav tm="0">
                                          <p:val>
                                            <p:strVal val="#ppt_x"/>
                                          </p:val>
                                        </p:tav>
                                        <p:tav tm="100000">
                                          <p:val>
                                            <p:strVal val="#ppt_x"/>
                                          </p:val>
                                        </p:tav>
                                      </p:tavLst>
                                    </p:anim>
                                    <p:anim calcmode="lin" valueType="num">
                                      <p:cBhvr additive="base">
                                        <p:cTn id="176" dur="500" fill="hold"/>
                                        <p:tgtEl>
                                          <p:spTgt spid="2265371"/>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2265374"/>
                                        </p:tgtEl>
                                        <p:attrNameLst>
                                          <p:attrName>style.visibility</p:attrName>
                                        </p:attrNameLst>
                                      </p:cBhvr>
                                      <p:to>
                                        <p:strVal val="visible"/>
                                      </p:to>
                                    </p:set>
                                    <p:anim calcmode="lin" valueType="num">
                                      <p:cBhvr additive="base">
                                        <p:cTn id="179" dur="500" fill="hold"/>
                                        <p:tgtEl>
                                          <p:spTgt spid="2265374"/>
                                        </p:tgtEl>
                                        <p:attrNameLst>
                                          <p:attrName>ppt_x</p:attrName>
                                        </p:attrNameLst>
                                      </p:cBhvr>
                                      <p:tavLst>
                                        <p:tav tm="0">
                                          <p:val>
                                            <p:strVal val="#ppt_x"/>
                                          </p:val>
                                        </p:tav>
                                        <p:tav tm="100000">
                                          <p:val>
                                            <p:strVal val="#ppt_x"/>
                                          </p:val>
                                        </p:tav>
                                      </p:tavLst>
                                    </p:anim>
                                    <p:anim calcmode="lin" valueType="num">
                                      <p:cBhvr additive="base">
                                        <p:cTn id="180" dur="500" fill="hold"/>
                                        <p:tgtEl>
                                          <p:spTgt spid="2265374"/>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2265384"/>
                                        </p:tgtEl>
                                        <p:attrNameLst>
                                          <p:attrName>style.visibility</p:attrName>
                                        </p:attrNameLst>
                                      </p:cBhvr>
                                      <p:to>
                                        <p:strVal val="visible"/>
                                      </p:to>
                                    </p:set>
                                    <p:anim calcmode="lin" valueType="num">
                                      <p:cBhvr additive="base">
                                        <p:cTn id="183" dur="500" fill="hold"/>
                                        <p:tgtEl>
                                          <p:spTgt spid="2265384"/>
                                        </p:tgtEl>
                                        <p:attrNameLst>
                                          <p:attrName>ppt_x</p:attrName>
                                        </p:attrNameLst>
                                      </p:cBhvr>
                                      <p:tavLst>
                                        <p:tav tm="0">
                                          <p:val>
                                            <p:strVal val="#ppt_x"/>
                                          </p:val>
                                        </p:tav>
                                        <p:tav tm="100000">
                                          <p:val>
                                            <p:strVal val="#ppt_x"/>
                                          </p:val>
                                        </p:tav>
                                      </p:tavLst>
                                    </p:anim>
                                    <p:anim calcmode="lin" valueType="num">
                                      <p:cBhvr additive="base">
                                        <p:cTn id="184" dur="500" fill="hold"/>
                                        <p:tgtEl>
                                          <p:spTgt spid="2265384"/>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2265387"/>
                                        </p:tgtEl>
                                        <p:attrNameLst>
                                          <p:attrName>style.visibility</p:attrName>
                                        </p:attrNameLst>
                                      </p:cBhvr>
                                      <p:to>
                                        <p:strVal val="visible"/>
                                      </p:to>
                                    </p:set>
                                    <p:anim calcmode="lin" valueType="num">
                                      <p:cBhvr additive="base">
                                        <p:cTn id="187" dur="500" fill="hold"/>
                                        <p:tgtEl>
                                          <p:spTgt spid="2265387"/>
                                        </p:tgtEl>
                                        <p:attrNameLst>
                                          <p:attrName>ppt_x</p:attrName>
                                        </p:attrNameLst>
                                      </p:cBhvr>
                                      <p:tavLst>
                                        <p:tav tm="0">
                                          <p:val>
                                            <p:strVal val="#ppt_x"/>
                                          </p:val>
                                        </p:tav>
                                        <p:tav tm="100000">
                                          <p:val>
                                            <p:strVal val="#ppt_x"/>
                                          </p:val>
                                        </p:tav>
                                      </p:tavLst>
                                    </p:anim>
                                    <p:anim calcmode="lin" valueType="num">
                                      <p:cBhvr additive="base">
                                        <p:cTn id="188" dur="500" fill="hold"/>
                                        <p:tgtEl>
                                          <p:spTgt spid="2265387"/>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2265388"/>
                                        </p:tgtEl>
                                        <p:attrNameLst>
                                          <p:attrName>style.visibility</p:attrName>
                                        </p:attrNameLst>
                                      </p:cBhvr>
                                      <p:to>
                                        <p:strVal val="visible"/>
                                      </p:to>
                                    </p:set>
                                    <p:anim calcmode="lin" valueType="num">
                                      <p:cBhvr additive="base">
                                        <p:cTn id="191" dur="500" fill="hold"/>
                                        <p:tgtEl>
                                          <p:spTgt spid="2265388"/>
                                        </p:tgtEl>
                                        <p:attrNameLst>
                                          <p:attrName>ppt_x</p:attrName>
                                        </p:attrNameLst>
                                      </p:cBhvr>
                                      <p:tavLst>
                                        <p:tav tm="0">
                                          <p:val>
                                            <p:strVal val="#ppt_x"/>
                                          </p:val>
                                        </p:tav>
                                        <p:tav tm="100000">
                                          <p:val>
                                            <p:strVal val="#ppt_x"/>
                                          </p:val>
                                        </p:tav>
                                      </p:tavLst>
                                    </p:anim>
                                    <p:anim calcmode="lin" valueType="num">
                                      <p:cBhvr additive="base">
                                        <p:cTn id="192" dur="500" fill="hold"/>
                                        <p:tgtEl>
                                          <p:spTgt spid="2265388"/>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2265391"/>
                                        </p:tgtEl>
                                        <p:attrNameLst>
                                          <p:attrName>style.visibility</p:attrName>
                                        </p:attrNameLst>
                                      </p:cBhvr>
                                      <p:to>
                                        <p:strVal val="visible"/>
                                      </p:to>
                                    </p:set>
                                    <p:anim calcmode="lin" valueType="num">
                                      <p:cBhvr additive="base">
                                        <p:cTn id="195" dur="500" fill="hold"/>
                                        <p:tgtEl>
                                          <p:spTgt spid="2265391"/>
                                        </p:tgtEl>
                                        <p:attrNameLst>
                                          <p:attrName>ppt_x</p:attrName>
                                        </p:attrNameLst>
                                      </p:cBhvr>
                                      <p:tavLst>
                                        <p:tav tm="0">
                                          <p:val>
                                            <p:strVal val="#ppt_x"/>
                                          </p:val>
                                        </p:tav>
                                        <p:tav tm="100000">
                                          <p:val>
                                            <p:strVal val="#ppt_x"/>
                                          </p:val>
                                        </p:tav>
                                      </p:tavLst>
                                    </p:anim>
                                    <p:anim calcmode="lin" valueType="num">
                                      <p:cBhvr additive="base">
                                        <p:cTn id="196" dur="500" fill="hold"/>
                                        <p:tgtEl>
                                          <p:spTgt spid="2265391"/>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2265400"/>
                                        </p:tgtEl>
                                        <p:attrNameLst>
                                          <p:attrName>style.visibility</p:attrName>
                                        </p:attrNameLst>
                                      </p:cBhvr>
                                      <p:to>
                                        <p:strVal val="visible"/>
                                      </p:to>
                                    </p:set>
                                    <p:anim calcmode="lin" valueType="num">
                                      <p:cBhvr additive="base">
                                        <p:cTn id="199" dur="500" fill="hold"/>
                                        <p:tgtEl>
                                          <p:spTgt spid="2265400"/>
                                        </p:tgtEl>
                                        <p:attrNameLst>
                                          <p:attrName>ppt_x</p:attrName>
                                        </p:attrNameLst>
                                      </p:cBhvr>
                                      <p:tavLst>
                                        <p:tav tm="0">
                                          <p:val>
                                            <p:strVal val="#ppt_x"/>
                                          </p:val>
                                        </p:tav>
                                        <p:tav tm="100000">
                                          <p:val>
                                            <p:strVal val="#ppt_x"/>
                                          </p:val>
                                        </p:tav>
                                      </p:tavLst>
                                    </p:anim>
                                    <p:anim calcmode="lin" valueType="num">
                                      <p:cBhvr additive="base">
                                        <p:cTn id="200" dur="500" fill="hold"/>
                                        <p:tgtEl>
                                          <p:spTgt spid="2265400"/>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2265403"/>
                                        </p:tgtEl>
                                        <p:attrNameLst>
                                          <p:attrName>style.visibility</p:attrName>
                                        </p:attrNameLst>
                                      </p:cBhvr>
                                      <p:to>
                                        <p:strVal val="visible"/>
                                      </p:to>
                                    </p:set>
                                    <p:anim calcmode="lin" valueType="num">
                                      <p:cBhvr additive="base">
                                        <p:cTn id="203" dur="500" fill="hold"/>
                                        <p:tgtEl>
                                          <p:spTgt spid="2265403"/>
                                        </p:tgtEl>
                                        <p:attrNameLst>
                                          <p:attrName>ppt_x</p:attrName>
                                        </p:attrNameLst>
                                      </p:cBhvr>
                                      <p:tavLst>
                                        <p:tav tm="0">
                                          <p:val>
                                            <p:strVal val="#ppt_x"/>
                                          </p:val>
                                        </p:tav>
                                        <p:tav tm="100000">
                                          <p:val>
                                            <p:strVal val="#ppt_x"/>
                                          </p:val>
                                        </p:tav>
                                      </p:tavLst>
                                    </p:anim>
                                    <p:anim calcmode="lin" valueType="num">
                                      <p:cBhvr additive="base">
                                        <p:cTn id="204" dur="500" fill="hold"/>
                                        <p:tgtEl>
                                          <p:spTgt spid="2265403"/>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2265404"/>
                                        </p:tgtEl>
                                        <p:attrNameLst>
                                          <p:attrName>style.visibility</p:attrName>
                                        </p:attrNameLst>
                                      </p:cBhvr>
                                      <p:to>
                                        <p:strVal val="visible"/>
                                      </p:to>
                                    </p:set>
                                    <p:anim calcmode="lin" valueType="num">
                                      <p:cBhvr additive="base">
                                        <p:cTn id="207" dur="500" fill="hold"/>
                                        <p:tgtEl>
                                          <p:spTgt spid="2265404"/>
                                        </p:tgtEl>
                                        <p:attrNameLst>
                                          <p:attrName>ppt_x</p:attrName>
                                        </p:attrNameLst>
                                      </p:cBhvr>
                                      <p:tavLst>
                                        <p:tav tm="0">
                                          <p:val>
                                            <p:strVal val="#ppt_x"/>
                                          </p:val>
                                        </p:tav>
                                        <p:tav tm="100000">
                                          <p:val>
                                            <p:strVal val="#ppt_x"/>
                                          </p:val>
                                        </p:tav>
                                      </p:tavLst>
                                    </p:anim>
                                    <p:anim calcmode="lin" valueType="num">
                                      <p:cBhvr additive="base">
                                        <p:cTn id="208" dur="500" fill="hold"/>
                                        <p:tgtEl>
                                          <p:spTgt spid="2265404"/>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2265405"/>
                                        </p:tgtEl>
                                        <p:attrNameLst>
                                          <p:attrName>style.visibility</p:attrName>
                                        </p:attrNameLst>
                                      </p:cBhvr>
                                      <p:to>
                                        <p:strVal val="visible"/>
                                      </p:to>
                                    </p:set>
                                    <p:anim calcmode="lin" valueType="num">
                                      <p:cBhvr additive="base">
                                        <p:cTn id="211" dur="500" fill="hold"/>
                                        <p:tgtEl>
                                          <p:spTgt spid="2265405"/>
                                        </p:tgtEl>
                                        <p:attrNameLst>
                                          <p:attrName>ppt_x</p:attrName>
                                        </p:attrNameLst>
                                      </p:cBhvr>
                                      <p:tavLst>
                                        <p:tav tm="0">
                                          <p:val>
                                            <p:strVal val="#ppt_x"/>
                                          </p:val>
                                        </p:tav>
                                        <p:tav tm="100000">
                                          <p:val>
                                            <p:strVal val="#ppt_x"/>
                                          </p:val>
                                        </p:tav>
                                      </p:tavLst>
                                    </p:anim>
                                    <p:anim calcmode="lin" valueType="num">
                                      <p:cBhvr additive="base">
                                        <p:cTn id="212" dur="500" fill="hold"/>
                                        <p:tgtEl>
                                          <p:spTgt spid="2265405"/>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2265408"/>
                                        </p:tgtEl>
                                        <p:attrNameLst>
                                          <p:attrName>style.visibility</p:attrName>
                                        </p:attrNameLst>
                                      </p:cBhvr>
                                      <p:to>
                                        <p:strVal val="visible"/>
                                      </p:to>
                                    </p:set>
                                    <p:anim calcmode="lin" valueType="num">
                                      <p:cBhvr additive="base">
                                        <p:cTn id="215" dur="500" fill="hold"/>
                                        <p:tgtEl>
                                          <p:spTgt spid="2265408"/>
                                        </p:tgtEl>
                                        <p:attrNameLst>
                                          <p:attrName>ppt_x</p:attrName>
                                        </p:attrNameLst>
                                      </p:cBhvr>
                                      <p:tavLst>
                                        <p:tav tm="0">
                                          <p:val>
                                            <p:strVal val="#ppt_x"/>
                                          </p:val>
                                        </p:tav>
                                        <p:tav tm="100000">
                                          <p:val>
                                            <p:strVal val="#ppt_x"/>
                                          </p:val>
                                        </p:tav>
                                      </p:tavLst>
                                    </p:anim>
                                    <p:anim calcmode="lin" valueType="num">
                                      <p:cBhvr additive="base">
                                        <p:cTn id="216" dur="500" fill="hold"/>
                                        <p:tgtEl>
                                          <p:spTgt spid="2265408"/>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2265411"/>
                                        </p:tgtEl>
                                        <p:attrNameLst>
                                          <p:attrName>style.visibility</p:attrName>
                                        </p:attrNameLst>
                                      </p:cBhvr>
                                      <p:to>
                                        <p:strVal val="visible"/>
                                      </p:to>
                                    </p:set>
                                    <p:anim calcmode="lin" valueType="num">
                                      <p:cBhvr additive="base">
                                        <p:cTn id="219" dur="500" fill="hold"/>
                                        <p:tgtEl>
                                          <p:spTgt spid="2265411"/>
                                        </p:tgtEl>
                                        <p:attrNameLst>
                                          <p:attrName>ppt_x</p:attrName>
                                        </p:attrNameLst>
                                      </p:cBhvr>
                                      <p:tavLst>
                                        <p:tav tm="0">
                                          <p:val>
                                            <p:strVal val="#ppt_x"/>
                                          </p:val>
                                        </p:tav>
                                        <p:tav tm="100000">
                                          <p:val>
                                            <p:strVal val="#ppt_x"/>
                                          </p:val>
                                        </p:tav>
                                      </p:tavLst>
                                    </p:anim>
                                    <p:anim calcmode="lin" valueType="num">
                                      <p:cBhvr additive="base">
                                        <p:cTn id="220" dur="500" fill="hold"/>
                                        <p:tgtEl>
                                          <p:spTgt spid="2265411"/>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2265412"/>
                                        </p:tgtEl>
                                        <p:attrNameLst>
                                          <p:attrName>style.visibility</p:attrName>
                                        </p:attrNameLst>
                                      </p:cBhvr>
                                      <p:to>
                                        <p:strVal val="visible"/>
                                      </p:to>
                                    </p:set>
                                    <p:anim calcmode="lin" valueType="num">
                                      <p:cBhvr additive="base">
                                        <p:cTn id="223" dur="500" fill="hold"/>
                                        <p:tgtEl>
                                          <p:spTgt spid="2265412"/>
                                        </p:tgtEl>
                                        <p:attrNameLst>
                                          <p:attrName>ppt_x</p:attrName>
                                        </p:attrNameLst>
                                      </p:cBhvr>
                                      <p:tavLst>
                                        <p:tav tm="0">
                                          <p:val>
                                            <p:strVal val="#ppt_x"/>
                                          </p:val>
                                        </p:tav>
                                        <p:tav tm="100000">
                                          <p:val>
                                            <p:strVal val="#ppt_x"/>
                                          </p:val>
                                        </p:tav>
                                      </p:tavLst>
                                    </p:anim>
                                    <p:anim calcmode="lin" valueType="num">
                                      <p:cBhvr additive="base">
                                        <p:cTn id="224" dur="500" fill="hold"/>
                                        <p:tgtEl>
                                          <p:spTgt spid="2265412"/>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2265415"/>
                                        </p:tgtEl>
                                        <p:attrNameLst>
                                          <p:attrName>style.visibility</p:attrName>
                                        </p:attrNameLst>
                                      </p:cBhvr>
                                      <p:to>
                                        <p:strVal val="visible"/>
                                      </p:to>
                                    </p:set>
                                    <p:anim calcmode="lin" valueType="num">
                                      <p:cBhvr additive="base">
                                        <p:cTn id="227" dur="500" fill="hold"/>
                                        <p:tgtEl>
                                          <p:spTgt spid="2265415"/>
                                        </p:tgtEl>
                                        <p:attrNameLst>
                                          <p:attrName>ppt_x</p:attrName>
                                        </p:attrNameLst>
                                      </p:cBhvr>
                                      <p:tavLst>
                                        <p:tav tm="0">
                                          <p:val>
                                            <p:strVal val="#ppt_x"/>
                                          </p:val>
                                        </p:tav>
                                        <p:tav tm="100000">
                                          <p:val>
                                            <p:strVal val="#ppt_x"/>
                                          </p:val>
                                        </p:tav>
                                      </p:tavLst>
                                    </p:anim>
                                    <p:anim calcmode="lin" valueType="num">
                                      <p:cBhvr additive="base">
                                        <p:cTn id="228" dur="500" fill="hold"/>
                                        <p:tgtEl>
                                          <p:spTgt spid="2265415"/>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2265416"/>
                                        </p:tgtEl>
                                        <p:attrNameLst>
                                          <p:attrName>style.visibility</p:attrName>
                                        </p:attrNameLst>
                                      </p:cBhvr>
                                      <p:to>
                                        <p:strVal val="visible"/>
                                      </p:to>
                                    </p:set>
                                    <p:anim calcmode="lin" valueType="num">
                                      <p:cBhvr additive="base">
                                        <p:cTn id="231" dur="500" fill="hold"/>
                                        <p:tgtEl>
                                          <p:spTgt spid="2265416"/>
                                        </p:tgtEl>
                                        <p:attrNameLst>
                                          <p:attrName>ppt_x</p:attrName>
                                        </p:attrNameLst>
                                      </p:cBhvr>
                                      <p:tavLst>
                                        <p:tav tm="0">
                                          <p:val>
                                            <p:strVal val="#ppt_x"/>
                                          </p:val>
                                        </p:tav>
                                        <p:tav tm="100000">
                                          <p:val>
                                            <p:strVal val="#ppt_x"/>
                                          </p:val>
                                        </p:tav>
                                      </p:tavLst>
                                    </p:anim>
                                    <p:anim calcmode="lin" valueType="num">
                                      <p:cBhvr additive="base">
                                        <p:cTn id="232" dur="500" fill="hold"/>
                                        <p:tgtEl>
                                          <p:spTgt spid="2265416"/>
                                        </p:tgtEl>
                                        <p:attrNameLst>
                                          <p:attrName>ppt_y</p:attrName>
                                        </p:attrNameLst>
                                      </p:cBhvr>
                                      <p:tavLst>
                                        <p:tav tm="0">
                                          <p:val>
                                            <p:strVal val="1+#ppt_h/2"/>
                                          </p:val>
                                        </p:tav>
                                        <p:tav tm="100000">
                                          <p:val>
                                            <p:strVal val="#ppt_y"/>
                                          </p:val>
                                        </p:tav>
                                      </p:tavLst>
                                    </p:anim>
                                  </p:childTnLst>
                                </p:cTn>
                              </p:par>
                              <p:par>
                                <p:cTn id="233" presetID="2" presetClass="entr" presetSubtype="4" fill="hold" nodeType="withEffect">
                                  <p:stCondLst>
                                    <p:cond delay="0"/>
                                  </p:stCondLst>
                                  <p:childTnLst>
                                    <p:set>
                                      <p:cBhvr>
                                        <p:cTn id="234" dur="1" fill="hold">
                                          <p:stCondLst>
                                            <p:cond delay="0"/>
                                          </p:stCondLst>
                                        </p:cTn>
                                        <p:tgtEl>
                                          <p:spTgt spid="2265419"/>
                                        </p:tgtEl>
                                        <p:attrNameLst>
                                          <p:attrName>style.visibility</p:attrName>
                                        </p:attrNameLst>
                                      </p:cBhvr>
                                      <p:to>
                                        <p:strVal val="visible"/>
                                      </p:to>
                                    </p:set>
                                    <p:anim calcmode="lin" valueType="num">
                                      <p:cBhvr additive="base">
                                        <p:cTn id="235" dur="500" fill="hold"/>
                                        <p:tgtEl>
                                          <p:spTgt spid="2265419"/>
                                        </p:tgtEl>
                                        <p:attrNameLst>
                                          <p:attrName>ppt_x</p:attrName>
                                        </p:attrNameLst>
                                      </p:cBhvr>
                                      <p:tavLst>
                                        <p:tav tm="0">
                                          <p:val>
                                            <p:strVal val="#ppt_x"/>
                                          </p:val>
                                        </p:tav>
                                        <p:tav tm="100000">
                                          <p:val>
                                            <p:strVal val="#ppt_x"/>
                                          </p:val>
                                        </p:tav>
                                      </p:tavLst>
                                    </p:anim>
                                    <p:anim calcmode="lin" valueType="num">
                                      <p:cBhvr additive="base">
                                        <p:cTn id="236" dur="500" fill="hold"/>
                                        <p:tgtEl>
                                          <p:spTgt spid="2265419"/>
                                        </p:tgtEl>
                                        <p:attrNameLst>
                                          <p:attrName>ppt_y</p:attrName>
                                        </p:attrNameLst>
                                      </p:cBhvr>
                                      <p:tavLst>
                                        <p:tav tm="0">
                                          <p:val>
                                            <p:strVal val="1+#ppt_h/2"/>
                                          </p:val>
                                        </p:tav>
                                        <p:tav tm="100000">
                                          <p:val>
                                            <p:strVal val="#ppt_y"/>
                                          </p:val>
                                        </p:tav>
                                      </p:tavLst>
                                    </p:anim>
                                  </p:childTnLst>
                                </p:cTn>
                              </p:par>
                              <p:par>
                                <p:cTn id="237" presetID="2" presetClass="entr" presetSubtype="4" fill="hold" nodeType="withEffect">
                                  <p:stCondLst>
                                    <p:cond delay="0"/>
                                  </p:stCondLst>
                                  <p:childTnLst>
                                    <p:set>
                                      <p:cBhvr>
                                        <p:cTn id="238" dur="1" fill="hold">
                                          <p:stCondLst>
                                            <p:cond delay="0"/>
                                          </p:stCondLst>
                                        </p:cTn>
                                        <p:tgtEl>
                                          <p:spTgt spid="2265420"/>
                                        </p:tgtEl>
                                        <p:attrNameLst>
                                          <p:attrName>style.visibility</p:attrName>
                                        </p:attrNameLst>
                                      </p:cBhvr>
                                      <p:to>
                                        <p:strVal val="visible"/>
                                      </p:to>
                                    </p:set>
                                    <p:anim calcmode="lin" valueType="num">
                                      <p:cBhvr additive="base">
                                        <p:cTn id="239" dur="500" fill="hold"/>
                                        <p:tgtEl>
                                          <p:spTgt spid="2265420"/>
                                        </p:tgtEl>
                                        <p:attrNameLst>
                                          <p:attrName>ppt_x</p:attrName>
                                        </p:attrNameLst>
                                      </p:cBhvr>
                                      <p:tavLst>
                                        <p:tav tm="0">
                                          <p:val>
                                            <p:strVal val="#ppt_x"/>
                                          </p:val>
                                        </p:tav>
                                        <p:tav tm="100000">
                                          <p:val>
                                            <p:strVal val="#ppt_x"/>
                                          </p:val>
                                        </p:tav>
                                      </p:tavLst>
                                    </p:anim>
                                    <p:anim calcmode="lin" valueType="num">
                                      <p:cBhvr additive="base">
                                        <p:cTn id="240" dur="500" fill="hold"/>
                                        <p:tgtEl>
                                          <p:spTgt spid="2265420"/>
                                        </p:tgtEl>
                                        <p:attrNameLst>
                                          <p:attrName>ppt_y</p:attrName>
                                        </p:attrNameLst>
                                      </p:cBhvr>
                                      <p:tavLst>
                                        <p:tav tm="0">
                                          <p:val>
                                            <p:strVal val="1+#ppt_h/2"/>
                                          </p:val>
                                        </p:tav>
                                        <p:tav tm="100000">
                                          <p:val>
                                            <p:strVal val="#ppt_y"/>
                                          </p:val>
                                        </p:tav>
                                      </p:tavLst>
                                    </p:anim>
                                  </p:childTnLst>
                                </p:cTn>
                              </p:par>
                              <p:par>
                                <p:cTn id="241" presetID="2" presetClass="entr" presetSubtype="4" fill="hold" nodeType="withEffect">
                                  <p:stCondLst>
                                    <p:cond delay="0"/>
                                  </p:stCondLst>
                                  <p:childTnLst>
                                    <p:set>
                                      <p:cBhvr>
                                        <p:cTn id="242" dur="1" fill="hold">
                                          <p:stCondLst>
                                            <p:cond delay="0"/>
                                          </p:stCondLst>
                                        </p:cTn>
                                        <p:tgtEl>
                                          <p:spTgt spid="2265421"/>
                                        </p:tgtEl>
                                        <p:attrNameLst>
                                          <p:attrName>style.visibility</p:attrName>
                                        </p:attrNameLst>
                                      </p:cBhvr>
                                      <p:to>
                                        <p:strVal val="visible"/>
                                      </p:to>
                                    </p:set>
                                    <p:anim calcmode="lin" valueType="num">
                                      <p:cBhvr additive="base">
                                        <p:cTn id="243" dur="500" fill="hold"/>
                                        <p:tgtEl>
                                          <p:spTgt spid="2265421"/>
                                        </p:tgtEl>
                                        <p:attrNameLst>
                                          <p:attrName>ppt_x</p:attrName>
                                        </p:attrNameLst>
                                      </p:cBhvr>
                                      <p:tavLst>
                                        <p:tav tm="0">
                                          <p:val>
                                            <p:strVal val="#ppt_x"/>
                                          </p:val>
                                        </p:tav>
                                        <p:tav tm="100000">
                                          <p:val>
                                            <p:strVal val="#ppt_x"/>
                                          </p:val>
                                        </p:tav>
                                      </p:tavLst>
                                    </p:anim>
                                    <p:anim calcmode="lin" valueType="num">
                                      <p:cBhvr additive="base">
                                        <p:cTn id="244" dur="500" fill="hold"/>
                                        <p:tgtEl>
                                          <p:spTgt spid="2265421"/>
                                        </p:tgtEl>
                                        <p:attrNameLst>
                                          <p:attrName>ppt_y</p:attrName>
                                        </p:attrNameLst>
                                      </p:cBhvr>
                                      <p:tavLst>
                                        <p:tav tm="0">
                                          <p:val>
                                            <p:strVal val="1+#ppt_h/2"/>
                                          </p:val>
                                        </p:tav>
                                        <p:tav tm="100000">
                                          <p:val>
                                            <p:strVal val="#ppt_y"/>
                                          </p:val>
                                        </p:tav>
                                      </p:tavLst>
                                    </p:anim>
                                  </p:childTnLst>
                                </p:cTn>
                              </p:par>
                              <p:par>
                                <p:cTn id="245" presetID="2" presetClass="entr" presetSubtype="4" fill="hold" nodeType="withEffect">
                                  <p:stCondLst>
                                    <p:cond delay="0"/>
                                  </p:stCondLst>
                                  <p:childTnLst>
                                    <p:set>
                                      <p:cBhvr>
                                        <p:cTn id="246" dur="1" fill="hold">
                                          <p:stCondLst>
                                            <p:cond delay="0"/>
                                          </p:stCondLst>
                                        </p:cTn>
                                        <p:tgtEl>
                                          <p:spTgt spid="2265432"/>
                                        </p:tgtEl>
                                        <p:attrNameLst>
                                          <p:attrName>style.visibility</p:attrName>
                                        </p:attrNameLst>
                                      </p:cBhvr>
                                      <p:to>
                                        <p:strVal val="visible"/>
                                      </p:to>
                                    </p:set>
                                    <p:anim calcmode="lin" valueType="num">
                                      <p:cBhvr additive="base">
                                        <p:cTn id="247" dur="500" fill="hold"/>
                                        <p:tgtEl>
                                          <p:spTgt spid="2265432"/>
                                        </p:tgtEl>
                                        <p:attrNameLst>
                                          <p:attrName>ppt_x</p:attrName>
                                        </p:attrNameLst>
                                      </p:cBhvr>
                                      <p:tavLst>
                                        <p:tav tm="0">
                                          <p:val>
                                            <p:strVal val="#ppt_x"/>
                                          </p:val>
                                        </p:tav>
                                        <p:tav tm="100000">
                                          <p:val>
                                            <p:strVal val="#ppt_x"/>
                                          </p:val>
                                        </p:tav>
                                      </p:tavLst>
                                    </p:anim>
                                    <p:anim calcmode="lin" valueType="num">
                                      <p:cBhvr additive="base">
                                        <p:cTn id="248" dur="500" fill="hold"/>
                                        <p:tgtEl>
                                          <p:spTgt spid="2265432"/>
                                        </p:tgtEl>
                                        <p:attrNameLst>
                                          <p:attrName>ppt_y</p:attrName>
                                        </p:attrNameLst>
                                      </p:cBhvr>
                                      <p:tavLst>
                                        <p:tav tm="0">
                                          <p:val>
                                            <p:strVal val="1+#ppt_h/2"/>
                                          </p:val>
                                        </p:tav>
                                        <p:tav tm="100000">
                                          <p:val>
                                            <p:strVal val="#ppt_y"/>
                                          </p:val>
                                        </p:tav>
                                      </p:tavLst>
                                    </p:anim>
                                  </p:childTnLst>
                                </p:cTn>
                              </p:par>
                              <p:par>
                                <p:cTn id="249" presetID="2" presetClass="entr" presetSubtype="4" fill="hold" nodeType="withEffect">
                                  <p:stCondLst>
                                    <p:cond delay="0"/>
                                  </p:stCondLst>
                                  <p:childTnLst>
                                    <p:set>
                                      <p:cBhvr>
                                        <p:cTn id="250" dur="1" fill="hold">
                                          <p:stCondLst>
                                            <p:cond delay="0"/>
                                          </p:stCondLst>
                                        </p:cTn>
                                        <p:tgtEl>
                                          <p:spTgt spid="2265435"/>
                                        </p:tgtEl>
                                        <p:attrNameLst>
                                          <p:attrName>style.visibility</p:attrName>
                                        </p:attrNameLst>
                                      </p:cBhvr>
                                      <p:to>
                                        <p:strVal val="visible"/>
                                      </p:to>
                                    </p:set>
                                    <p:anim calcmode="lin" valueType="num">
                                      <p:cBhvr additive="base">
                                        <p:cTn id="251" dur="500" fill="hold"/>
                                        <p:tgtEl>
                                          <p:spTgt spid="2265435"/>
                                        </p:tgtEl>
                                        <p:attrNameLst>
                                          <p:attrName>ppt_x</p:attrName>
                                        </p:attrNameLst>
                                      </p:cBhvr>
                                      <p:tavLst>
                                        <p:tav tm="0">
                                          <p:val>
                                            <p:strVal val="#ppt_x"/>
                                          </p:val>
                                        </p:tav>
                                        <p:tav tm="100000">
                                          <p:val>
                                            <p:strVal val="#ppt_x"/>
                                          </p:val>
                                        </p:tav>
                                      </p:tavLst>
                                    </p:anim>
                                    <p:anim calcmode="lin" valueType="num">
                                      <p:cBhvr additive="base">
                                        <p:cTn id="252" dur="500" fill="hold"/>
                                        <p:tgtEl>
                                          <p:spTgt spid="2265435"/>
                                        </p:tgtEl>
                                        <p:attrNameLst>
                                          <p:attrName>ppt_y</p:attrName>
                                        </p:attrNameLst>
                                      </p:cBhvr>
                                      <p:tavLst>
                                        <p:tav tm="0">
                                          <p:val>
                                            <p:strVal val="1+#ppt_h/2"/>
                                          </p:val>
                                        </p:tav>
                                        <p:tav tm="100000">
                                          <p:val>
                                            <p:strVal val="#ppt_y"/>
                                          </p:val>
                                        </p:tav>
                                      </p:tavLst>
                                    </p:anim>
                                  </p:childTnLst>
                                </p:cTn>
                              </p:par>
                              <p:par>
                                <p:cTn id="253" presetID="2" presetClass="entr" presetSubtype="4" fill="hold" nodeType="withEffect">
                                  <p:stCondLst>
                                    <p:cond delay="0"/>
                                  </p:stCondLst>
                                  <p:childTnLst>
                                    <p:set>
                                      <p:cBhvr>
                                        <p:cTn id="254" dur="1" fill="hold">
                                          <p:stCondLst>
                                            <p:cond delay="0"/>
                                          </p:stCondLst>
                                        </p:cTn>
                                        <p:tgtEl>
                                          <p:spTgt spid="2265436"/>
                                        </p:tgtEl>
                                        <p:attrNameLst>
                                          <p:attrName>style.visibility</p:attrName>
                                        </p:attrNameLst>
                                      </p:cBhvr>
                                      <p:to>
                                        <p:strVal val="visible"/>
                                      </p:to>
                                    </p:set>
                                    <p:anim calcmode="lin" valueType="num">
                                      <p:cBhvr additive="base">
                                        <p:cTn id="255" dur="500" fill="hold"/>
                                        <p:tgtEl>
                                          <p:spTgt spid="2265436"/>
                                        </p:tgtEl>
                                        <p:attrNameLst>
                                          <p:attrName>ppt_x</p:attrName>
                                        </p:attrNameLst>
                                      </p:cBhvr>
                                      <p:tavLst>
                                        <p:tav tm="0">
                                          <p:val>
                                            <p:strVal val="#ppt_x"/>
                                          </p:val>
                                        </p:tav>
                                        <p:tav tm="100000">
                                          <p:val>
                                            <p:strVal val="#ppt_x"/>
                                          </p:val>
                                        </p:tav>
                                      </p:tavLst>
                                    </p:anim>
                                    <p:anim calcmode="lin" valueType="num">
                                      <p:cBhvr additive="base">
                                        <p:cTn id="256" dur="500" fill="hold"/>
                                        <p:tgtEl>
                                          <p:spTgt spid="2265436"/>
                                        </p:tgtEl>
                                        <p:attrNameLst>
                                          <p:attrName>ppt_y</p:attrName>
                                        </p:attrNameLst>
                                      </p:cBhvr>
                                      <p:tavLst>
                                        <p:tav tm="0">
                                          <p:val>
                                            <p:strVal val="1+#ppt_h/2"/>
                                          </p:val>
                                        </p:tav>
                                        <p:tav tm="100000">
                                          <p:val>
                                            <p:strVal val="#ppt_y"/>
                                          </p:val>
                                        </p:tav>
                                      </p:tavLst>
                                    </p:anim>
                                  </p:childTnLst>
                                </p:cTn>
                              </p:par>
                              <p:par>
                                <p:cTn id="257" presetID="2" presetClass="entr" presetSubtype="4" fill="hold" nodeType="withEffect">
                                  <p:stCondLst>
                                    <p:cond delay="0"/>
                                  </p:stCondLst>
                                  <p:childTnLst>
                                    <p:set>
                                      <p:cBhvr>
                                        <p:cTn id="258" dur="1" fill="hold">
                                          <p:stCondLst>
                                            <p:cond delay="0"/>
                                          </p:stCondLst>
                                        </p:cTn>
                                        <p:tgtEl>
                                          <p:spTgt spid="2265437"/>
                                        </p:tgtEl>
                                        <p:attrNameLst>
                                          <p:attrName>style.visibility</p:attrName>
                                        </p:attrNameLst>
                                      </p:cBhvr>
                                      <p:to>
                                        <p:strVal val="visible"/>
                                      </p:to>
                                    </p:set>
                                    <p:anim calcmode="lin" valueType="num">
                                      <p:cBhvr additive="base">
                                        <p:cTn id="259" dur="500" fill="hold"/>
                                        <p:tgtEl>
                                          <p:spTgt spid="2265437"/>
                                        </p:tgtEl>
                                        <p:attrNameLst>
                                          <p:attrName>ppt_x</p:attrName>
                                        </p:attrNameLst>
                                      </p:cBhvr>
                                      <p:tavLst>
                                        <p:tav tm="0">
                                          <p:val>
                                            <p:strVal val="#ppt_x"/>
                                          </p:val>
                                        </p:tav>
                                        <p:tav tm="100000">
                                          <p:val>
                                            <p:strVal val="#ppt_x"/>
                                          </p:val>
                                        </p:tav>
                                      </p:tavLst>
                                    </p:anim>
                                    <p:anim calcmode="lin" valueType="num">
                                      <p:cBhvr additive="base">
                                        <p:cTn id="260" dur="500" fill="hold"/>
                                        <p:tgtEl>
                                          <p:spTgt spid="2265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5281" grpId="0"/>
      <p:bldP spid="2265362" grpId="0"/>
      <p:bldP spid="226537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2" name="标题 3"/>
          <p:cNvSpPr/>
          <p:nvPr/>
        </p:nvSpPr>
        <p:spPr>
          <a:xfrm>
            <a:off x="2632710" y="2919095"/>
            <a:ext cx="642461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2" charset="-122"/>
              </a:rPr>
              <a:t>信息安全</a:t>
            </a:r>
            <a:endParaRPr lang="zh-CN" altLang="zh-CN" sz="3600" b="1" dirty="0">
              <a:ea typeface="黑体" panose="02010609060101010101" pitchFamily="2" charset="-122"/>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ChangeArrowheads="1"/>
          </p:cNvSpPr>
          <p:nvPr/>
        </p:nvSpPr>
        <p:spPr bwMode="auto">
          <a:xfrm>
            <a:off x="1330325" y="1769745"/>
            <a:ext cx="9886315" cy="1151255"/>
          </a:xfrm>
          <a:prstGeom prst="rect">
            <a:avLst/>
          </a:prstGeom>
          <a:noFill/>
          <a:ln w="9525">
            <a:no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rPr>
              <a:t>      </a:t>
            </a: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mn-cs"/>
              </a:rPr>
              <a:t>信息的定义：信息是客观事物的真知，是事物运动的状态和状态变化的方式。</a:t>
            </a:r>
            <a:r>
              <a:rPr kumimoji="1" lang="zh-CN" altLang="en-US" sz="1200" b="0" i="0" u="none" strike="noStrike" kern="1200" cap="none" spc="0" normalizeH="0" baseline="0" noProof="0">
                <a:ln>
                  <a:noFill/>
                </a:ln>
                <a:solidFill>
                  <a:schemeClr val="bg2"/>
                </a:solidFill>
                <a:effectLst/>
                <a:uLnTx/>
                <a:uFillTx/>
                <a:latin typeface="隶书" panose="02010509060101010101" pitchFamily="49" charset="-122"/>
                <a:ea typeface="隶书" panose="02010509060101010101" pitchFamily="49" charset="-122"/>
                <a:cs typeface="+mn-cs"/>
              </a:rPr>
              <a:t> </a:t>
            </a:r>
            <a:endParaRPr kumimoji="1" lang="zh-CN" altLang="en-US" sz="1200" b="0" i="0" u="none" strike="noStrike" kern="1200" cap="none" spc="0" normalizeH="0" baseline="0" noProof="0">
              <a:ln>
                <a:noFill/>
              </a:ln>
              <a:solidFill>
                <a:schemeClr val="bg2"/>
              </a:solidFill>
              <a:effectLst/>
              <a:uLnTx/>
              <a:uFillTx/>
              <a:latin typeface="隶书" panose="02010509060101010101" pitchFamily="49" charset="-122"/>
              <a:ea typeface="隶书" panose="02010509060101010101" pitchFamily="49" charset="-122"/>
              <a:cs typeface="+mn-cs"/>
            </a:endParaRPr>
          </a:p>
        </p:txBody>
      </p:sp>
      <p:sp>
        <p:nvSpPr>
          <p:cNvPr id="179203" name="Rectangle 3"/>
          <p:cNvSpPr>
            <a:spLocks noGrp="1" noChangeArrowheads="1"/>
          </p:cNvSpPr>
          <p:nvPr>
            <p:ph type="title"/>
          </p:nvPr>
        </p:nvSpPr>
        <p:spPr>
          <a:xfrm>
            <a:off x="1437958" y="697230"/>
            <a:ext cx="5975350" cy="887413"/>
          </a:xfrm>
        </p:spPr>
        <p:txBody>
          <a:bodyPr vert="horz" wrap="squar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1.</a:t>
            </a:r>
            <a:r>
              <a:rPr kumimoji="1" lang="zh-CN" altLang="en-US"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信息的定义和特征</a:t>
            </a:r>
            <a:r>
              <a:rPr kumimoji="1" lang="zh-CN" altLang="en-US" sz="4400" b="0" i="0" u="none" strike="noStrike" kern="0" cap="none" spc="0" normalizeH="0" baseline="0" noProof="0">
                <a:ln>
                  <a:noFill/>
                </a:ln>
                <a:solidFill>
                  <a:schemeClr val="tx2"/>
                </a:solidFill>
                <a:effectLst/>
                <a:uLnTx/>
                <a:uFillTx/>
                <a:latin typeface="+mj-lt"/>
                <a:ea typeface="+mj-ea"/>
                <a:cs typeface="+mj-cs"/>
              </a:rPr>
              <a:t> </a:t>
            </a:r>
            <a:endParaRPr kumimoji="1" lang="zh-CN" altLang="en-US" sz="4400" b="0" i="0" u="none" strike="noStrike" kern="0" cap="none" spc="0" normalizeH="0" baseline="0" noProof="0">
              <a:ln>
                <a:noFill/>
              </a:ln>
              <a:solidFill>
                <a:schemeClr val="tx2"/>
              </a:solidFill>
              <a:effectLst/>
              <a:uLnTx/>
              <a:uFillTx/>
              <a:latin typeface="+mj-lt"/>
              <a:ea typeface="+mj-ea"/>
              <a:cs typeface="+mj-cs"/>
            </a:endParaRPr>
          </a:p>
        </p:txBody>
      </p:sp>
      <p:sp>
        <p:nvSpPr>
          <p:cNvPr id="179205" name="Rectangle 5"/>
          <p:cNvSpPr>
            <a:spLocks noChangeArrowheads="1"/>
          </p:cNvSpPr>
          <p:nvPr/>
        </p:nvSpPr>
        <p:spPr bwMode="auto">
          <a:xfrm>
            <a:off x="1920240" y="3105785"/>
            <a:ext cx="9093200" cy="2962910"/>
          </a:xfrm>
          <a:prstGeom prst="rect">
            <a:avLst/>
          </a:prstGeom>
          <a:noFill/>
          <a:ln w="9525">
            <a:noFill/>
            <a:miter lim="800000"/>
          </a:ln>
          <a:effectLst/>
        </p:spPr>
        <p:txBody>
          <a:bodyPr/>
          <a:lstStyle/>
          <a:p>
            <a:pPr marL="0" marR="0" lvl="0" indent="0" algn="l" defTabSz="914400" rtl="0" fontAlgn="base">
              <a:lnSpc>
                <a:spcPct val="15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信息的特征：</a:t>
            </a:r>
            <a:endPar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342900" marR="0" lvl="0" indent="0" algn="l" defTabSz="914400" rtl="0" fontAlgn="base">
              <a:lnSpc>
                <a:spcPct val="150000"/>
              </a:lnSpc>
              <a:spcBef>
                <a:spcPct val="0"/>
              </a:spcBef>
              <a:spcAft>
                <a:spcPct val="0"/>
              </a:spcAft>
              <a:buClrTx/>
              <a:buSzTx/>
              <a:buFont typeface="Wingdings" panose="05000000000000000000" charset="0"/>
              <a:buChar char="Ø"/>
              <a:defRPr/>
            </a:pP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信息源自自然世界和精神世界；</a:t>
            </a:r>
            <a:endPar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342900" marR="0" lvl="0" indent="0" algn="l" defTabSz="914400" rtl="0" fontAlgn="base">
              <a:lnSpc>
                <a:spcPct val="150000"/>
              </a:lnSpc>
              <a:spcBef>
                <a:spcPct val="0"/>
              </a:spcBef>
              <a:spcAft>
                <a:spcPct val="0"/>
              </a:spcAft>
              <a:buClrTx/>
              <a:buSzTx/>
              <a:buFont typeface="Wingdings" panose="05000000000000000000" charset="0"/>
              <a:buChar char="Ø"/>
              <a:defRPr/>
            </a:pP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信息与能量密切相关；</a:t>
            </a:r>
            <a:endPar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342900" marR="0" lvl="0" indent="0" algn="l" defTabSz="914400" rtl="0" fontAlgn="base">
              <a:lnSpc>
                <a:spcPct val="150000"/>
              </a:lnSpc>
              <a:spcBef>
                <a:spcPct val="0"/>
              </a:spcBef>
              <a:spcAft>
                <a:spcPct val="0"/>
              </a:spcAft>
              <a:buClrTx/>
              <a:buSzTx/>
              <a:buFont typeface="Wingdings" panose="05000000000000000000" charset="0"/>
              <a:buChar char="Ø"/>
              <a:defRPr/>
            </a:pP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信息是具体的，可以被智能体所感知、提取、传递、存储、显示、拷贝和共享。</a:t>
            </a:r>
            <a:r>
              <a:rPr kumimoji="1" lang="zh-CN" altLang="en-US" sz="2400" b="0" i="0" u="none" strike="noStrike" kern="1200" cap="none" spc="0" normalizeH="0" baseline="0" noProof="0">
                <a:ln>
                  <a:noFill/>
                </a:ln>
                <a:solidFill>
                  <a:schemeClr val="bg2"/>
                </a:solidFill>
                <a:effectLst/>
                <a:uLnTx/>
                <a:uFillTx/>
                <a:latin typeface="楷体" panose="02010609060101010101" charset="-122"/>
                <a:ea typeface="楷体" panose="02010609060101010101" charset="-122"/>
                <a:cs typeface="楷体" panose="02010609060101010101" charset="-122"/>
              </a:rPr>
              <a:t> </a:t>
            </a:r>
            <a:endParaRPr kumimoji="1" lang="zh-CN" altLang="en-US" sz="2400" b="0" i="0" u="none" strike="noStrike" kern="1200" cap="none" spc="0" normalizeH="0" baseline="0" noProof="0">
              <a:ln>
                <a:noFill/>
              </a:ln>
              <a:solidFill>
                <a:schemeClr val="bg2"/>
              </a:solidFill>
              <a:effectLst/>
              <a:uLnTx/>
              <a:uFillTx/>
              <a:latin typeface="楷体" panose="02010609060101010101" charset="-122"/>
              <a:ea typeface="楷体" panose="02010609060101010101" charset="-122"/>
              <a:cs typeface="楷体" panose="02010609060101010101" charset="-122"/>
            </a:endParaRPr>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205"/>
                                        </p:tgtEl>
                                        <p:attrNameLst>
                                          <p:attrName>style.visibility</p:attrName>
                                        </p:attrNameLst>
                                      </p:cBhvr>
                                      <p:to>
                                        <p:strVal val="visible"/>
                                      </p:to>
                                    </p:set>
                                    <p:anim calcmode="lin" valueType="num">
                                      <p:cBhvr additive="base">
                                        <p:cTn id="7" dur="500" fill="hold"/>
                                        <p:tgtEl>
                                          <p:spTgt spid="179205"/>
                                        </p:tgtEl>
                                        <p:attrNameLst>
                                          <p:attrName>ppt_x</p:attrName>
                                        </p:attrNameLst>
                                      </p:cBhvr>
                                      <p:tavLst>
                                        <p:tav tm="0">
                                          <p:val>
                                            <p:strVal val="#ppt_x"/>
                                          </p:val>
                                        </p:tav>
                                        <p:tav tm="100000">
                                          <p:val>
                                            <p:strVal val="#ppt_x"/>
                                          </p:val>
                                        </p:tav>
                                      </p:tavLst>
                                    </p:anim>
                                    <p:anim calcmode="lin" valueType="num">
                                      <p:cBhvr additive="base">
                                        <p:cTn id="8" dur="500" fill="hold"/>
                                        <p:tgtEl>
                                          <p:spTgt spid="179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9" name="Rectangle 5"/>
          <p:cNvSpPr>
            <a:spLocks noChangeArrowheads="1"/>
          </p:cNvSpPr>
          <p:nvPr/>
        </p:nvSpPr>
        <p:spPr bwMode="auto">
          <a:xfrm>
            <a:off x="967740" y="1050290"/>
            <a:ext cx="10490200" cy="1297305"/>
          </a:xfrm>
          <a:prstGeom prst="rect">
            <a:avLst/>
          </a:prstGeom>
          <a:noFill/>
          <a:ln w="9525">
            <a:noFill/>
            <a:miter lim="800000"/>
          </a:ln>
          <a:effectLst/>
        </p:spPr>
        <p:txBody>
          <a:bodyPr/>
          <a:lstStyle/>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    </a:t>
            </a:r>
            <a:r>
              <a:rPr kumimoji="1" lang="zh-CN" altLang="en-US" sz="2400" b="0" i="0" u="none" strike="noStrike" kern="1200" cap="none" spc="0" normalizeH="0" baseline="0" noProof="0">
                <a:ln>
                  <a:noFill/>
                </a:ln>
                <a:solidFill>
                  <a:srgbClr val="0070C0"/>
                </a:solidFill>
                <a:effectLst/>
                <a:uLnTx/>
                <a:uFillTx/>
                <a:latin typeface="楷体" panose="02010609060101010101" charset="-122"/>
                <a:ea typeface="楷体" panose="02010609060101010101" charset="-122"/>
                <a:cs typeface="楷体" panose="02010609060101010101" charset="-122"/>
              </a:rPr>
              <a:t>信息安全指对信息的机密性、完整性和可获性的保护，即面向数据的安全。</a:t>
            </a:r>
            <a:r>
              <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rPr>
              <a:t>它以信息的安全为研究对象，保证信息所有者的权利，确保信息在处理过程中不会丢失其属性。</a:t>
            </a:r>
            <a:endParaRPr kumimoji="1" lang="zh-CN" altLang="en-US" sz="2400" b="0" i="0" u="none" strike="noStrike" kern="1200" cap="none" spc="0" normalizeH="0" baseline="0" noProof="0">
              <a:ln>
                <a:noFill/>
              </a:ln>
              <a:solidFill>
                <a:schemeClr val="tx1"/>
              </a:solidFill>
              <a:effectLst/>
              <a:uLnTx/>
              <a:uFillTx/>
              <a:latin typeface="楷体" panose="02010609060101010101" charset="-122"/>
              <a:ea typeface="楷体" panose="02010609060101010101" charset="-122"/>
              <a:cs typeface="楷体" panose="02010609060101010101" charset="-122"/>
            </a:endParaRPr>
          </a:p>
        </p:txBody>
      </p:sp>
      <p:sp>
        <p:nvSpPr>
          <p:cNvPr id="185353" name="Rectangle 9"/>
          <p:cNvSpPr>
            <a:spLocks noGrp="1" noChangeArrowheads="1"/>
          </p:cNvSpPr>
          <p:nvPr>
            <p:ph type="title"/>
          </p:nvPr>
        </p:nvSpPr>
        <p:spPr>
          <a:xfrm>
            <a:off x="1106805" y="209868"/>
            <a:ext cx="5543550" cy="1104900"/>
          </a:xfrm>
        </p:spPr>
        <p:txBody>
          <a:bodyPr vert="horz" wrap="squar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2.</a:t>
            </a:r>
            <a:r>
              <a:rPr kumimoji="1" lang="zh-CN" altLang="en-US"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信息安全及其属性</a:t>
            </a:r>
            <a:endParaRPr kumimoji="1" lang="zh-CN" altLang="en-US"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endParaRPr>
          </a:p>
        </p:txBody>
      </p:sp>
      <p:sp>
        <p:nvSpPr>
          <p:cNvPr id="268291" name="Rectangle 3"/>
          <p:cNvSpPr>
            <a:spLocks noChangeArrowheads="1"/>
          </p:cNvSpPr>
          <p:nvPr/>
        </p:nvSpPr>
        <p:spPr bwMode="auto">
          <a:xfrm>
            <a:off x="1031240" y="2712720"/>
            <a:ext cx="10236835" cy="3313430"/>
          </a:xfrm>
          <a:prstGeom prst="rect">
            <a:avLst/>
          </a:prstGeom>
          <a:noFill/>
          <a:ln w="9525">
            <a:noFill/>
            <a:miter lim="800000"/>
          </a:ln>
          <a:effectLst/>
        </p:spPr>
        <p:txBody>
          <a:bodyPr/>
          <a:lstStyle/>
          <a:p>
            <a:pPr marL="0" marR="0" lvl="0" indent="0" algn="l" defTabSz="914400" rtl="0" fontAlgn="base">
              <a:lnSpc>
                <a:spcPct val="130000"/>
              </a:lnSpc>
              <a:spcBef>
                <a:spcPct val="0"/>
              </a:spcBef>
              <a:spcAft>
                <a:spcPct val="0"/>
              </a:spcAft>
              <a:buClrTx/>
              <a:buSzTx/>
              <a:buFontTx/>
              <a:buNone/>
              <a:defRPr/>
            </a:pPr>
            <a:r>
              <a:rPr kumimoji="1" lang="zh-CN" altLang="en-US" sz="2400" kern="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sym typeface="+mn-ea"/>
              </a:rPr>
              <a:t>信息安全属性：</a:t>
            </a:r>
            <a:endParaRPr kumimoji="1" lang="zh-CN" altLang="en-US" sz="2400" kern="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1)</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完整性：在信息系统中，未经授权不允许对信息进行任何改变，保证数据的一致性。</a:t>
            </a: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2</a:t>
            </a:r>
            <a:r>
              <a:rPr kumimoji="1" lang="en-US" altLang="zh-CN" sz="2400" noProof="0">
                <a:ln>
                  <a:noFill/>
                </a:ln>
                <a:effectLst/>
                <a:uLnTx/>
                <a:uFillTx/>
                <a:latin typeface="Times New Roman" panose="02020603050405020304" pitchFamily="18" charset="0"/>
                <a:ea typeface="楷体" panose="02010609060101010101" charset="-122"/>
                <a:cs typeface="Times New Roman" panose="02020603050405020304" pitchFamily="18" charset="0"/>
                <a:sym typeface="+mn-ea"/>
              </a:rPr>
              <a:t>)</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保密性：信息的价值很大程度上取决于不对称，未经授权将信息泄露出去，信息就会失去价值。</a:t>
            </a: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3</a:t>
            </a:r>
            <a:r>
              <a:rPr kumimoji="1" lang="en-US" altLang="zh-CN" sz="2400" noProof="0">
                <a:ln>
                  <a:noFill/>
                </a:ln>
                <a:effectLst/>
                <a:uLnTx/>
                <a:uFillTx/>
                <a:latin typeface="Times New Roman" panose="02020603050405020304" pitchFamily="18" charset="0"/>
                <a:ea typeface="楷体" panose="02010609060101010101" charset="-122"/>
                <a:cs typeface="Times New Roman" panose="02020603050405020304" pitchFamily="18" charset="0"/>
                <a:sym typeface="+mn-ea"/>
              </a:rPr>
              <a:t>)</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可用性：信息可被授权者获取，并按需求加以使用。</a:t>
            </a: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4</a:t>
            </a:r>
            <a:r>
              <a:rPr kumimoji="1" lang="en-US" altLang="zh-CN" sz="2400" noProof="0">
                <a:ln>
                  <a:noFill/>
                </a:ln>
                <a:effectLst/>
                <a:uLnTx/>
                <a:uFillTx/>
                <a:latin typeface="Times New Roman" panose="02020603050405020304" pitchFamily="18" charset="0"/>
                <a:ea typeface="楷体" panose="02010609060101010101" charset="-122"/>
                <a:cs typeface="Times New Roman" panose="02020603050405020304" pitchFamily="18" charset="0"/>
                <a:sym typeface="+mn-ea"/>
              </a:rPr>
              <a:t>)</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不可否认性：参与处理信息的个体不能否认其所做过的操作。</a:t>
            </a: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5</a:t>
            </a:r>
            <a:r>
              <a:rPr kumimoji="1" lang="en-US" altLang="zh-CN" sz="2400" noProof="0">
                <a:ln>
                  <a:noFill/>
                </a:ln>
                <a:effectLst/>
                <a:uLnTx/>
                <a:uFillTx/>
                <a:latin typeface="Times New Roman" panose="02020603050405020304" pitchFamily="18" charset="0"/>
                <a:ea typeface="楷体" panose="02010609060101010101" charset="-122"/>
                <a:cs typeface="Times New Roman" panose="02020603050405020304" pitchFamily="18" charset="0"/>
                <a:sym typeface="+mn-ea"/>
              </a:rPr>
              <a:t>)</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可控性：对信息的传播和信息内容具备监控能力。</a:t>
            </a:r>
            <a:r>
              <a:rPr kumimoji="1" lang="zh-CN" altLang="en-US" sz="1200" b="0" i="0" u="none" strike="noStrike" kern="1200" cap="none" spc="0" normalizeH="0" baseline="0" noProof="0">
                <a:ln>
                  <a:noFill/>
                </a:ln>
                <a:solidFill>
                  <a:schemeClr val="bg2"/>
                </a:solidFill>
                <a:effectLst/>
                <a:uLnTx/>
                <a:uFillTx/>
                <a:latin typeface="隶书" panose="02010509060101010101" pitchFamily="49" charset="-122"/>
                <a:ea typeface="隶书" panose="02010509060101010101" pitchFamily="49" charset="-122"/>
                <a:cs typeface="+mn-cs"/>
              </a:rPr>
              <a:t> </a:t>
            </a:r>
            <a:endParaRPr kumimoji="1" lang="zh-CN" altLang="en-US" sz="1200" b="0" i="0" u="none" strike="noStrike" kern="1200" cap="none" spc="0" normalizeH="0" baseline="0" noProof="0">
              <a:ln>
                <a:noFill/>
              </a:ln>
              <a:solidFill>
                <a:schemeClr val="bg2"/>
              </a:solidFill>
              <a:effectLst/>
              <a:uLnTx/>
              <a:uFillTx/>
              <a:latin typeface="隶书" panose="02010509060101010101" pitchFamily="49" charset="-122"/>
              <a:ea typeface="隶书" panose="02010509060101010101" pitchFamily="49" charset="-122"/>
              <a:cs typeface="+mn-cs"/>
            </a:endParaRPr>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49"/>
                                        </p:tgtEl>
                                        <p:attrNameLst>
                                          <p:attrName>style.visibility</p:attrName>
                                        </p:attrNameLst>
                                      </p:cBhvr>
                                      <p:to>
                                        <p:strVal val="visible"/>
                                      </p:to>
                                    </p:set>
                                    <p:animEffect transition="in" filter="blinds(horizontal)">
                                      <p:cBhvr>
                                        <p:cTn id="7" dur="500"/>
                                        <p:tgtEl>
                                          <p:spTgt spid="185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8291"/>
                                        </p:tgtEl>
                                        <p:attrNameLst>
                                          <p:attrName>style.visibility</p:attrName>
                                        </p:attrNameLst>
                                      </p:cBhvr>
                                      <p:to>
                                        <p:strVal val="visible"/>
                                      </p:to>
                                    </p:set>
                                    <p:animEffect transition="in" filter="blinds(horizontal)">
                                      <p:cBhvr>
                                        <p:cTn id="12" dur="500"/>
                                        <p:tgtEl>
                                          <p:spTgt spid="268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9" grpId="0" bldLvl="0" animBg="1"/>
      <p:bldP spid="26829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6625" y="1360805"/>
            <a:ext cx="10318115" cy="4887595"/>
          </a:xfrm>
          <a:prstGeom prst="rect">
            <a:avLst/>
          </a:prstGeom>
          <a:noFill/>
        </p:spPr>
        <p:txBody>
          <a:bodyPr wrap="square" rtlCol="0">
            <a:spAutoFit/>
          </a:bodyPr>
          <a:lstStyle/>
          <a:p>
            <a:pPr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信息安全的发展大致分为通信安全(COMSEC)、信息安全(Information Security，INFOSEC)、信息保障(Information Assurance，IA)三个阶段，即保密→保护→保障发展阶段。</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通信安全</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主要目的是保障传递的信息安全，防止信源、信宿以外的对象查看信息。</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信息安全</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对信息系统的保护，主要保证信息的机密性、完整性、可用性、可控性、不可否认性。</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信息保障</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对整个信息和信息系统进行保护和防御，包括保护(Protect)、检测(Detect)、反应(React)、恢复(Restore)4 个方面，其目的是动态地、全方位地保护信息系统，标志着信息安全进入了新的发展阶段。</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
        <p:nvSpPr>
          <p:cNvPr id="4" name="文本框 3"/>
          <p:cNvSpPr txBox="1"/>
          <p:nvPr/>
        </p:nvSpPr>
        <p:spPr>
          <a:xfrm>
            <a:off x="1605915" y="715645"/>
            <a:ext cx="2545080" cy="460375"/>
          </a:xfrm>
          <a:prstGeom prst="rect">
            <a:avLst/>
          </a:prstGeom>
          <a:noFill/>
        </p:spPr>
        <p:txBody>
          <a:bodyPr wrap="none" rtlCol="0" anchor="t">
            <a:spAutoFit/>
          </a:bodyPr>
          <a:lstStyle/>
          <a:p>
            <a:r>
              <a:rPr lang="en-US" altLang="zh-CN" sz="2400">
                <a:latin typeface="Times New Roman" panose="02020603050405020304" pitchFamily="18" charset="0"/>
                <a:ea typeface="楷体" panose="02010609060101010101" charset="-122"/>
                <a:cs typeface="Times New Roman" panose="02020603050405020304" pitchFamily="18" charset="0"/>
                <a:sym typeface="+mn-ea"/>
              </a:rPr>
              <a:t>3.</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信息安全的发展</a:t>
            </a:r>
            <a:endParaRPr lang="zh-CN" altLang="en-US" sz="2400"/>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3065" y="666115"/>
            <a:ext cx="11406505" cy="5846445"/>
          </a:xfrm>
          <a:prstGeom prst="rect">
            <a:avLst/>
          </a:prstGeom>
          <a:noFill/>
        </p:spPr>
        <p:txBody>
          <a:bodyPr wrap="square" rtlCol="0">
            <a:spAutoFit/>
          </a:bodyPr>
          <a:lstStyle/>
          <a:p>
            <a:pPr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密码学是实现信息安全属性的基础与核心，是用来保证信息安全的必要手段，如图13.1示意。可以这样说，没有密码就没有信息安全。不同的信息安全问题以及不同的信息安全技术基本都是围绕信息的</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rPr>
              <a:t>机密性(Confidentiality)、完整性(Integrity)和可用性(Availability)来进行的。</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从外延来讲，信息安全的基本任务是保证信息及信息系统的安全。从狭义上看，信息系统仅指基于计算机的系统，是计算机、网络通信及信息处理等技术的应用，信息系统的基本要素为人员、信息和系统，如图13.2所示。针对这三个要素，存在5</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rPr>
              <a:t>个安全层次与之对应，分别为:</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rPr>
              <a:t>系统部分对应物理安全和运行安</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rPr>
              <a:t>全，信息部分对应数据安全和内</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rPr>
              <a:t>容安全，而人员部分的安全需要</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rPr>
              <a:t>通过管理安全来保证。</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5447030" y="4125595"/>
            <a:ext cx="5590540" cy="2701925"/>
          </a:xfrm>
          <a:prstGeom prst="rect">
            <a:avLst/>
          </a:prstGeom>
        </p:spPr>
      </p:pic>
      <p:sp>
        <p:nvSpPr>
          <p:cNvPr id="5" name="文本框 4"/>
          <p:cNvSpPr txBox="1"/>
          <p:nvPr/>
        </p:nvSpPr>
        <p:spPr>
          <a:xfrm>
            <a:off x="1496695" y="264795"/>
            <a:ext cx="2849880" cy="460375"/>
          </a:xfrm>
          <a:prstGeom prst="rect">
            <a:avLst/>
          </a:prstGeom>
          <a:noFill/>
        </p:spPr>
        <p:txBody>
          <a:bodyPr wrap="none" rtlCol="0" anchor="t">
            <a:spAutoFit/>
          </a:bodyPr>
          <a:lstStyle/>
          <a:p>
            <a:r>
              <a:rPr lang="en-US" altLang="zh-CN" sz="2400">
                <a:latin typeface="Times New Roman" panose="02020603050405020304" pitchFamily="18" charset="0"/>
                <a:ea typeface="楷体" panose="02010609060101010101" charset="-122"/>
                <a:cs typeface="Times New Roman" panose="02020603050405020304" pitchFamily="18" charset="0"/>
                <a:sym typeface="+mn-ea"/>
              </a:rPr>
              <a:t>4.</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信息安全技术体系</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6" name="图片 5" descr="校徽"/>
          <p:cNvPicPr>
            <a:picLocks noChangeAspect="1"/>
          </p:cNvPicPr>
          <p:nvPr/>
        </p:nvPicPr>
        <p:blipFill>
          <a:blip r:embed="rId3">
            <a:alphaModFix amt="67000"/>
          </a:blip>
          <a:stretch>
            <a:fillRect/>
          </a:stretch>
        </p:blipFill>
        <p:spPr>
          <a:xfrm>
            <a:off x="11037570" y="9553"/>
            <a:ext cx="981868" cy="94007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7910" y="725170"/>
            <a:ext cx="10075545" cy="5846445"/>
          </a:xfrm>
          <a:prstGeom prst="rect">
            <a:avLst/>
          </a:prstGeom>
          <a:noFill/>
        </p:spPr>
        <p:txBody>
          <a:bodyPr wrap="square" rtlCol="0">
            <a:spAutoFit/>
          </a:bodyPr>
          <a:lstStyle/>
          <a:p>
            <a:pPr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计算机</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病毒是指编制或者在计算机程序中插入的破坏计算机功能或者破坏数据，影响计算机使用并且能够自我复制的一组计</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算机指令或者程序代码。</a:t>
            </a:r>
            <a:r>
              <a:rPr lang="zh-CN" altLang="en-US" sz="2400">
                <a:latin typeface="Times New Roman" panose="02020603050405020304" pitchFamily="18" charset="0"/>
                <a:ea typeface="楷体" panose="02010609060101010101" charset="-122"/>
                <a:cs typeface="Times New Roman" panose="02020603050405020304" pitchFamily="18" charset="0"/>
              </a:rPr>
              <a:t>计算机病毒具有非授权性、寄生性、、潜伏性、破坏性、触发性这</a:t>
            </a:r>
            <a:r>
              <a:rPr lang="en-US" altLang="zh-CN" sz="2400">
                <a:latin typeface="Times New Roman" panose="02020603050405020304" pitchFamily="18" charset="0"/>
                <a:ea typeface="楷体" panose="02010609060101010101" charset="-122"/>
                <a:cs typeface="Times New Roman" panose="02020603050405020304" pitchFamily="18" charset="0"/>
              </a:rPr>
              <a:t>5</a:t>
            </a:r>
            <a:r>
              <a:rPr lang="zh-CN" altLang="en-US" sz="2400">
                <a:latin typeface="Times New Roman" panose="02020603050405020304" pitchFamily="18" charset="0"/>
                <a:ea typeface="楷体" panose="02010609060101010101" charset="-122"/>
                <a:cs typeface="Times New Roman" panose="02020603050405020304" pitchFamily="18" charset="0"/>
              </a:rPr>
              <a:t>个特征。</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计算机病毒可以根据其工作原理和传播方式划分成传统病毒、蠕虫病毒和木马三类。</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en-US" altLang="zh-CN" sz="2400">
                <a:latin typeface="Times New Roman" panose="02020603050405020304" pitchFamily="18" charset="0"/>
                <a:ea typeface="楷体" panose="02010609060101010101" charset="-122"/>
                <a:cs typeface="Times New Roman" panose="02020603050405020304" pitchFamily="18" charset="0"/>
              </a:rPr>
              <a:t>传统计算机病毒   一般由</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启动模块、传染模块和破坏模块</a:t>
            </a:r>
            <a:r>
              <a:rPr lang="en-US" altLang="zh-CN" sz="2400">
                <a:latin typeface="Times New Roman" panose="02020603050405020304" pitchFamily="18" charset="0"/>
                <a:ea typeface="楷体" panose="02010609060101010101" charset="-122"/>
                <a:cs typeface="Times New Roman" panose="02020603050405020304" pitchFamily="18" charset="0"/>
              </a:rPr>
              <a:t>三个主要模块组成。</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en-US" altLang="zh-CN" sz="2400">
                <a:latin typeface="Times New Roman" panose="02020603050405020304" pitchFamily="18" charset="0"/>
                <a:ea typeface="楷体" panose="02010609060101010101" charset="-122"/>
                <a:cs typeface="Times New Roman" panose="02020603050405020304" pitchFamily="18" charset="0"/>
              </a:rPr>
              <a:t>蠕虫病毒一般不需要寄生在宿主文件中，</a:t>
            </a:r>
            <a:r>
              <a:rPr lang="zh-CN" altLang="en-US" sz="2400">
                <a:latin typeface="Times New Roman" panose="02020603050405020304" pitchFamily="18" charset="0"/>
                <a:ea typeface="楷体" panose="02010609060101010101" charset="-122"/>
                <a:cs typeface="Times New Roman" panose="02020603050405020304" pitchFamily="18" charset="0"/>
              </a:rPr>
              <a:t>但它</a:t>
            </a:r>
            <a:r>
              <a:rPr lang="en-US" altLang="zh-CN" sz="2400">
                <a:latin typeface="Times New Roman" panose="02020603050405020304" pitchFamily="18" charset="0"/>
                <a:ea typeface="楷体" panose="02010609060101010101" charset="-122"/>
                <a:cs typeface="Times New Roman" panose="02020603050405020304" pitchFamily="18" charset="0"/>
              </a:rPr>
              <a:t>具有传染性，它以计算机为载体，以网络为攻击对象。</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marL="342900" indent="-342900" fontAlgn="auto">
              <a:lnSpc>
                <a:spcPct val="130000"/>
              </a:lnSpc>
              <a:buFont typeface="Wingdings" panose="05000000000000000000" charset="0"/>
              <a:buChar char="Ø"/>
            </a:pPr>
            <a:r>
              <a:rPr lang="en-US" altLang="zh-CN" sz="2400">
                <a:latin typeface="Times New Roman" panose="02020603050405020304" pitchFamily="18" charset="0"/>
                <a:ea typeface="楷体" panose="02010609060101010101" charset="-122"/>
                <a:cs typeface="Times New Roman" panose="02020603050405020304" pitchFamily="18" charset="0"/>
              </a:rPr>
              <a:t>木马病毒是一种伪装潜伏的网络病毒</a:t>
            </a:r>
            <a:r>
              <a:rPr lang="zh-CN" altLang="en-US" sz="2400">
                <a:latin typeface="Times New Roman" panose="02020603050405020304" pitchFamily="18" charset="0"/>
                <a:ea typeface="楷体" panose="02010609060101010101" charset="-122"/>
                <a:cs typeface="Times New Roman" panose="02020603050405020304" pitchFamily="18" charset="0"/>
              </a:rPr>
              <a:t>，</a:t>
            </a:r>
            <a:r>
              <a:rPr lang="en-US" altLang="zh-CN" sz="2400">
                <a:latin typeface="Times New Roman" panose="02020603050405020304" pitchFamily="18" charset="0"/>
                <a:ea typeface="楷体" panose="02010609060101010101" charset="-122"/>
                <a:cs typeface="Times New Roman" panose="02020603050405020304" pitchFamily="18" charset="0"/>
              </a:rPr>
              <a:t>一般不会直接对计算机产生危害，主要以控制计算机为目的</a:t>
            </a:r>
            <a:r>
              <a:rPr lang="zh-CN" altLang="en-US" sz="2400">
                <a:latin typeface="Times New Roman" panose="02020603050405020304" pitchFamily="18" charset="0"/>
                <a:ea typeface="楷体" panose="02010609060101010101" charset="-122"/>
                <a:cs typeface="Times New Roman" panose="02020603050405020304" pitchFamily="18" charset="0"/>
              </a:rPr>
              <a:t>。</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
        <p:nvSpPr>
          <p:cNvPr id="5" name="文本框 4"/>
          <p:cNvSpPr txBox="1"/>
          <p:nvPr/>
        </p:nvSpPr>
        <p:spPr>
          <a:xfrm>
            <a:off x="1739265" y="264795"/>
            <a:ext cx="1935480" cy="460375"/>
          </a:xfrm>
          <a:prstGeom prst="rect">
            <a:avLst/>
          </a:prstGeom>
          <a:noFill/>
        </p:spPr>
        <p:txBody>
          <a:bodyPr wrap="none" rtlCol="0" anchor="t">
            <a:spAutoFit/>
          </a:bodyPr>
          <a:lstStyle/>
          <a:p>
            <a:r>
              <a:rPr lang="en-US" altLang="zh-CN" sz="2400">
                <a:latin typeface="Times New Roman" panose="02020603050405020304" pitchFamily="18" charset="0"/>
                <a:ea typeface="楷体" panose="02010609060101010101" charset="-122"/>
                <a:cs typeface="Times New Roman" panose="02020603050405020304" pitchFamily="18" charset="0"/>
                <a:sym typeface="+mn-ea"/>
              </a:rPr>
              <a:t>5.</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反病毒技术</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9170" y="677545"/>
            <a:ext cx="10424795" cy="5367020"/>
          </a:xfrm>
          <a:prstGeom prst="rect">
            <a:avLst/>
          </a:prstGeom>
          <a:noFill/>
        </p:spPr>
        <p:txBody>
          <a:bodyPr wrap="square" rtlCol="0" anchor="t">
            <a:spAutoFit/>
          </a:bodyPr>
          <a:lstStyle/>
          <a:p>
            <a:pPr indent="0" fontAlgn="auto">
              <a:lnSpc>
                <a:spcPct val="13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计算机病毒防治技术主要包括检测、清除、预防和免疫4个方面：</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病毒检测方法主要包括:特征代码法、校验和法、行为监测法以及软件模拟法等，这些方法依据的原理不同，实现时所需开销不同，检测范围不同，各有所长。</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清除病毒主要分为使用防病毒软件和手工清除病毒两种方法。防病毒软件对检测到的病毒一般采取三种处理方案，分别是清除、隔离和删除。</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预防</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病毒的方法：</a:t>
            </a:r>
            <a:r>
              <a:rPr lang="zh-CN" altLang="en-US" sz="2400">
                <a:latin typeface="Times New Roman" panose="02020603050405020304" pitchFamily="18" charset="0"/>
                <a:ea typeface="楷体" panose="02010609060101010101" charset="-122"/>
                <a:cs typeface="Times New Roman" panose="02020603050405020304" pitchFamily="18" charset="0"/>
              </a:rPr>
              <a:t>安装防毒软件、注意软盘、光盘以及U盘等存储媒介病毒扫描、关注下载安全、关注电子邮件安全、使用基于客户端的防火墙、警惕欺骗性的病毒和重要文件备份。</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zh-CN" altLang="en-US" sz="2400">
                <a:latin typeface="Times New Roman" panose="02020603050405020304" pitchFamily="18" charset="0"/>
                <a:ea typeface="楷体" panose="02010609060101010101" charset="-122"/>
                <a:cs typeface="Times New Roman" panose="02020603050405020304" pitchFamily="18" charset="0"/>
              </a:rPr>
              <a:t>免疫是提高计算机系统对计算机病毒的抵抗力，从而达到防止病毒侵害的目的。</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7910" y="1466850"/>
            <a:ext cx="10075545" cy="4515485"/>
          </a:xfrm>
          <a:prstGeom prst="rect">
            <a:avLst/>
          </a:prstGeom>
          <a:noFill/>
        </p:spPr>
        <p:txBody>
          <a:bodyPr wrap="square" rtlCol="0">
            <a:spAutoFit/>
          </a:bodyPr>
          <a:lstStyle/>
          <a:p>
            <a:pPr indent="0" algn="just" fontAlgn="auto">
              <a:lnSpc>
                <a:spcPct val="130000"/>
              </a:lnSpc>
              <a:spcBef>
                <a:spcPts val="600"/>
              </a:spcBef>
              <a:buFont typeface="Wingdings" panose="05000000000000000000" pitchFamily="2" charset="2"/>
              <a:buNone/>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人侵检测系统(Intrusion Detection System，IDS)是一种对网络传输进行即时监视，在发现可疑传输时发出警报或者采取主动反应措施的网络安全系统。</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indent="0" algn="just">
              <a:lnSpc>
                <a:spcPct val="114000"/>
              </a:lnSpc>
              <a:spcBef>
                <a:spcPts val="600"/>
              </a:spcBef>
              <a:buFont typeface="Wingdings" panose="05000000000000000000" pitchFamily="2" charset="2"/>
              <a:buNone/>
            </a:pPr>
            <a:r>
              <a:rPr lang="en-US" altLang="zh-CN" sz="2400" b="1" dirty="0">
                <a:solidFill>
                  <a:srgbClr val="002060"/>
                </a:solidFill>
                <a:latin typeface="微软雅黑" panose="020B0503020204020204" pitchFamily="34" charset="-122"/>
                <a:ea typeface="微软雅黑" panose="020B0503020204020204" pitchFamily="34" charset="-122"/>
                <a:sym typeface="+mn-ea"/>
              </a:rPr>
              <a:t>  </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入侵检测系统的功能：</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endPar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a:lnSpc>
                <a:spcPct val="114000"/>
              </a:lnSpc>
              <a:spcBef>
                <a:spcPts val="600"/>
              </a:spcBef>
              <a:buClr>
                <a:srgbClr val="ED7D31"/>
              </a:buClr>
              <a:buFont typeface="Wingdings" panose="05000000000000000000" pitchFamily="2" charset="2"/>
              <a:buChar char="Ø"/>
            </a:pP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监控</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分析用户和系统的活动</a:t>
            </a:r>
            <a:endPar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endParaRPr>
          </a:p>
          <a:p>
            <a:pPr marL="720090" lvl="1" indent="-323850" algn="just">
              <a:lnSpc>
                <a:spcPct val="114000"/>
              </a:lnSpc>
              <a:spcBef>
                <a:spcPts val="600"/>
              </a:spcBef>
              <a:buClr>
                <a:srgbClr val="ED7D31"/>
              </a:buClr>
              <a:buFont typeface="Wingdings" panose="05000000000000000000" pitchFamily="2" charset="2"/>
              <a:buChar char="Ø"/>
            </a:pPr>
            <a:r>
              <a:rPr lang="zh-CN" altLang="en-US" sz="2400" b="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发现入侵企图或异常现象</a:t>
            </a:r>
            <a:endParaRPr lang="en-US" altLang="zh-CN" sz="2400" b="1" dirty="0">
              <a:solidFill>
                <a:srgbClr val="0070C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a:lnSpc>
                <a:spcPct val="114000"/>
              </a:lnSpc>
              <a:spcBef>
                <a:spcPts val="600"/>
              </a:spcBef>
              <a:buClr>
                <a:srgbClr val="ED7D31"/>
              </a:buClr>
              <a:buFont typeface="Wingdings" panose="05000000000000000000" pitchFamily="2" charset="2"/>
              <a:buChar char="Ø"/>
            </a:pPr>
            <a:r>
              <a:rPr lang="zh-CN" altLang="en-US" sz="24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记录报警和响应</a:t>
            </a:r>
            <a:endParaRPr lang="zh-CN" altLang="en-US" sz="2400" b="1" dirty="0">
              <a:solidFill>
                <a:srgbClr val="00B05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a:lnSpc>
                <a:spcPct val="114000"/>
              </a:lnSpc>
              <a:spcBef>
                <a:spcPts val="600"/>
              </a:spcBef>
              <a:buClr>
                <a:srgbClr val="ED7D31"/>
              </a:buClr>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友好的用户界面</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indent="0" algn="just">
              <a:lnSpc>
                <a:spcPct val="114000"/>
              </a:lnSpc>
              <a:spcBef>
                <a:spcPts val="600"/>
              </a:spcBef>
              <a:buFont typeface="Wingdings" panose="05000000000000000000" pitchFamily="2" charset="2"/>
              <a:buNone/>
            </a:pP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
        <p:nvSpPr>
          <p:cNvPr id="5" name="文本框 4"/>
          <p:cNvSpPr txBox="1"/>
          <p:nvPr/>
        </p:nvSpPr>
        <p:spPr>
          <a:xfrm>
            <a:off x="1580515" y="711835"/>
            <a:ext cx="2240280" cy="460375"/>
          </a:xfrm>
          <a:prstGeom prst="rect">
            <a:avLst/>
          </a:prstGeom>
          <a:noFill/>
        </p:spPr>
        <p:txBody>
          <a:bodyPr wrap="none" rtlCol="0" anchor="t">
            <a:spAutoFit/>
          </a:bodyPr>
          <a:lstStyle/>
          <a:p>
            <a:pPr algn="l"/>
            <a:r>
              <a:rPr lang="en-US" altLang="zh-CN" sz="2400">
                <a:latin typeface="Times New Roman" panose="02020603050405020304" pitchFamily="18" charset="0"/>
                <a:ea typeface="楷体" panose="02010609060101010101" charset="-122"/>
                <a:cs typeface="Times New Roman" panose="02020603050405020304" pitchFamily="18" charset="0"/>
                <a:sym typeface="+mn-ea"/>
              </a:rPr>
              <a:t>6.</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入侵检测技术</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7910" y="725170"/>
            <a:ext cx="10075545" cy="2628900"/>
          </a:xfrm>
          <a:prstGeom prst="rect">
            <a:avLst/>
          </a:prstGeom>
          <a:noFill/>
        </p:spPr>
        <p:txBody>
          <a:bodyPr wrap="square" rtlCol="0">
            <a:spAutoFit/>
          </a:bodyPr>
          <a:lstStyle/>
          <a:p>
            <a:pPr indent="0" algn="just">
              <a:lnSpc>
                <a:spcPct val="114000"/>
              </a:lnSpc>
              <a:buFont typeface="Wingdings" panose="05000000000000000000" pitchFamily="2" charset="2"/>
              <a:buNone/>
            </a:pPr>
            <a:r>
              <a:rPr lang="en-US" altLang="zh-CN" sz="2400" b="1" dirty="0">
                <a:solidFill>
                  <a:prstClr val="black"/>
                </a:solidFill>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b="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数据加密的定义</a:t>
            </a:r>
            <a:r>
              <a:rPr lang="zh-CN" sz="2400" b="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把明文通过混拆、替换和重组等方式变换成对应的密文。密文需要按加密的逆过程解密成明文后，才能理解其含义。</a:t>
            </a:r>
            <a:endPar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indent="0" algn="just">
              <a:lnSpc>
                <a:spcPct val="114000"/>
              </a:lnSpc>
              <a:spcBef>
                <a:spcPts val="600"/>
              </a:spcBef>
              <a:buFont typeface="Wingdings" panose="05000000000000000000" pitchFamily="2" charset="2"/>
              <a:buNone/>
            </a:pPr>
            <a:r>
              <a:rPr lang="en-US" altLang="zh-CN" sz="2400" b="1" dirty="0">
                <a:solidFill>
                  <a:srgbClr val="002060"/>
                </a:solidFill>
                <a:latin typeface="微软雅黑" panose="020B0503020204020204" pitchFamily="34" charset="-122"/>
                <a:ea typeface="微软雅黑" panose="020B0503020204020204" pitchFamily="34" charset="-122"/>
                <a:sym typeface="+mn-ea"/>
              </a:rPr>
              <a:t>  </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b="1" dirty="0">
                <a:solidFill>
                  <a:schemeClr val="tx2"/>
                </a:solidFill>
                <a:latin typeface="Times New Roman" panose="02020603050405020304" pitchFamily="18" charset="0"/>
                <a:ea typeface="楷体" panose="02010609060101010101" charset="-122"/>
                <a:cs typeface="Times New Roman" panose="02020603050405020304" pitchFamily="18" charset="0"/>
                <a:sym typeface="+mn-ea"/>
              </a:rPr>
              <a:t>古典加密方法</a:t>
            </a:r>
            <a:endParaRPr lang="zh-CN" altLang="en-US" sz="2400" b="1" dirty="0">
              <a:solidFill>
                <a:schemeClr val="tx2"/>
              </a:solidFill>
              <a:latin typeface="Times New Roman" panose="02020603050405020304" pitchFamily="18" charset="0"/>
              <a:ea typeface="楷体" panose="02010609060101010101" charset="-122"/>
              <a:cs typeface="Times New Roman" panose="02020603050405020304" pitchFamily="18" charset="0"/>
            </a:endParaRPr>
          </a:p>
          <a:p>
            <a:pPr indent="0" algn="just">
              <a:lnSpc>
                <a:spcPct val="114000"/>
              </a:lnSpc>
              <a:buFont typeface="Wingdings" panose="05000000000000000000" pitchFamily="2" charset="2"/>
              <a:buNone/>
            </a:pP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0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恺撒密码</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：通过移位的方式实现对原始信息的加密，对不同位置的字符采用相同的移位方式。 </a:t>
            </a:r>
            <a:endPar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396240" lvl="1" indent="0" algn="just">
              <a:lnSpc>
                <a:spcPct val="114000"/>
              </a:lnSpc>
              <a:spcBef>
                <a:spcPts val="600"/>
              </a:spcBef>
              <a:buClr>
                <a:srgbClr val="ED7D31"/>
              </a:buClr>
              <a:buFont typeface="Georgia" panose="02040502050405020303" pitchFamily="18" charset="0"/>
              <a:buNone/>
            </a:pP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000" b="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示例</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：用恺撒密码对</a:t>
            </a:r>
            <a:r>
              <a:rPr lang="en-US" altLang="zh-CN"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computer</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进行加密。</a:t>
            </a:r>
            <a:endParaRPr lang="zh-CN" altLang="en-US" sz="2000">
              <a:latin typeface="Times New Roman" panose="02020603050405020304" pitchFamily="18" charset="0"/>
              <a:ea typeface="楷体" panose="02010609060101010101" charset="-122"/>
              <a:cs typeface="Times New Roman" panose="02020603050405020304" pitchFamily="18" charset="0"/>
            </a:endParaRPr>
          </a:p>
        </p:txBody>
      </p:sp>
      <p:sp>
        <p:nvSpPr>
          <p:cNvPr id="5" name="文本框 4"/>
          <p:cNvSpPr txBox="1"/>
          <p:nvPr/>
        </p:nvSpPr>
        <p:spPr>
          <a:xfrm>
            <a:off x="1580515" y="264795"/>
            <a:ext cx="2242820" cy="460375"/>
          </a:xfrm>
          <a:prstGeom prst="rect">
            <a:avLst/>
          </a:prstGeom>
          <a:noFill/>
        </p:spPr>
        <p:txBody>
          <a:bodyPr wrap="none" rtlCol="0" anchor="t">
            <a:spAutoFit/>
          </a:bodyPr>
          <a:lstStyle/>
          <a:p>
            <a:pPr algn="l"/>
            <a:r>
              <a:rPr lang="en-US" altLang="zh-CN" sz="2400" b="1" spc="-5"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sym typeface="+mn-ea"/>
              </a:rPr>
              <a:t>7.</a:t>
            </a:r>
            <a:r>
              <a:rPr lang="zh-CN" altLang="en-US" sz="2400" b="1" spc="-5"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sym typeface="+mn-ea"/>
              </a:rPr>
              <a:t>数据加密技术</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66620" y="3354070"/>
            <a:ext cx="4472940" cy="78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34365" y="4137025"/>
            <a:ext cx="10499090" cy="1647825"/>
          </a:xfrm>
          <a:prstGeom prst="rect">
            <a:avLst/>
          </a:prstGeom>
          <a:noFill/>
        </p:spPr>
        <p:txBody>
          <a:bodyPr wrap="square" rtlCol="0" anchor="t">
            <a:spAutoFit/>
          </a:bodyPr>
          <a:lstStyle/>
          <a:p>
            <a:pPr indent="0" algn="just">
              <a:lnSpc>
                <a:spcPct val="114000"/>
              </a:lnSpc>
              <a:buFont typeface="Wingdings" panose="05000000000000000000" pitchFamily="2" charset="2"/>
              <a:buNone/>
            </a:pPr>
            <a:r>
              <a:rPr lang="en-US" altLang="zh-CN" b="1" dirty="0">
                <a:solidFill>
                  <a:srgbClr val="C00000"/>
                </a:solidFill>
                <a:latin typeface="微软雅黑" panose="020B0503020204020204" pitchFamily="34" charset="-122"/>
                <a:ea typeface="微软雅黑" panose="020B0503020204020204" pitchFamily="34" charset="-122"/>
                <a:sym typeface="+mn-ea"/>
              </a:rPr>
              <a:t>         </a:t>
            </a:r>
            <a:r>
              <a:rPr lang="en-US" altLang="zh-CN" sz="20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0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多字符替换</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：不同位置的字符采用不同的替换方式。</a:t>
            </a:r>
            <a:endPar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396240" lvl="1" indent="0" algn="just">
              <a:lnSpc>
                <a:spcPct val="114000"/>
              </a:lnSpc>
              <a:spcBef>
                <a:spcPts val="600"/>
              </a:spcBef>
              <a:buClr>
                <a:srgbClr val="ED7D31"/>
              </a:buClr>
              <a:buFont typeface="Georgia" panose="02040502050405020303" pitchFamily="18" charset="0"/>
              <a:buNone/>
            </a:pPr>
            <a:r>
              <a:rPr lang="zh-CN" altLang="en-US" sz="2000" b="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示例</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：采用</a:t>
            </a:r>
            <a:r>
              <a:rPr lang="zh-CN" altLang="en-US"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000" b="1" dirty="0">
                <a:solidFill>
                  <a:srgbClr val="00B050"/>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的替换方式对</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computer</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加密。</a:t>
            </a:r>
            <a:endPar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396240" lvl="1" indent="0" algn="just">
              <a:lnSpc>
                <a:spcPct val="114000"/>
              </a:lnSpc>
              <a:spcBef>
                <a:spcPts val="600"/>
              </a:spcBef>
              <a:buClr>
                <a:srgbClr val="ED7D31"/>
              </a:buClr>
              <a:buFont typeface="Georgia" panose="02040502050405020303" pitchFamily="18" charset="0"/>
              <a:buNone/>
            </a:pP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对明文中的第</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个字符右移</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位，第</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个字符左移</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位，第</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3</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个字符右移</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位，第</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4</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个字符又是右移</a:t>
            </a:r>
            <a:r>
              <a:rPr lang="en-US" altLang="zh-CN"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b="1"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位，如此进行下去，完成明文中所有字符的替换。</a:t>
            </a:r>
            <a:endParaRPr lang="zh-CN" altLang="en-US" sz="2000">
              <a:latin typeface="Times New Roman" panose="02020603050405020304" pitchFamily="18" charset="0"/>
              <a:ea typeface="楷体" panose="02010609060101010101" charset="-122"/>
              <a:cs typeface="Times New Roman" panose="02020603050405020304"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6620" y="5880735"/>
            <a:ext cx="4369435" cy="72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descr="校徽"/>
          <p:cNvPicPr>
            <a:picLocks noChangeAspect="1"/>
          </p:cNvPicPr>
          <p:nvPr/>
        </p:nvPicPr>
        <p:blipFill>
          <a:blip r:embed="rId3">
            <a:alphaModFix amt="67000"/>
          </a:blip>
          <a:stretch>
            <a:fillRect/>
          </a:stretch>
        </p:blipFill>
        <p:spPr>
          <a:xfrm>
            <a:off x="21273" y="7937"/>
            <a:ext cx="129794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circle(in)">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1668145" y="495300"/>
            <a:ext cx="7956550" cy="561975"/>
          </a:xfrm>
        </p:spPr>
        <p:txBody>
          <a:bodyPr>
            <a:noAutofit/>
          </a:bodyPr>
          <a:lstStyle/>
          <a:p>
            <a:pPr marL="0" indent="0">
              <a:lnSpc>
                <a:spcPct val="100000"/>
              </a:lnSpc>
              <a:spcBef>
                <a:spcPts val="0"/>
              </a:spcBef>
              <a:buNone/>
            </a:pPr>
            <a:r>
              <a:rPr lang="zh-CN" altLang="en-US" sz="2400" b="1" dirty="0">
                <a:solidFill>
                  <a:schemeClr val="tx2"/>
                </a:solidFill>
                <a:latin typeface="楷体" panose="02010609060101010101" charset="-122"/>
                <a:ea typeface="楷体" panose="02010609060101010101" charset="-122"/>
              </a:rPr>
              <a:t>现代加密方法</a:t>
            </a:r>
            <a:endParaRPr lang="zh-CN" altLang="en-US" sz="2400" b="1" dirty="0">
              <a:solidFill>
                <a:schemeClr val="tx2"/>
              </a:solidFill>
              <a:latin typeface="楷体" panose="02010609060101010101" charset="-122"/>
              <a:ea typeface="楷体" panose="02010609060101010101" charset="-122"/>
            </a:endParaRPr>
          </a:p>
        </p:txBody>
      </p:sp>
      <p:sp>
        <p:nvSpPr>
          <p:cNvPr id="4" name="Text Box 5"/>
          <p:cNvSpPr txBox="1">
            <a:spLocks noChangeArrowheads="1"/>
          </p:cNvSpPr>
          <p:nvPr/>
        </p:nvSpPr>
        <p:spPr bwMode="auto">
          <a:xfrm>
            <a:off x="629920" y="1057275"/>
            <a:ext cx="1054671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buFont typeface="Wingdings" panose="05000000000000000000" pitchFamily="2" charset="2"/>
              <a:buNone/>
            </a:pPr>
            <a:r>
              <a:rPr lang="en-US" altLang="zh-CN" sz="2400" b="1" dirty="0">
                <a:solidFill>
                  <a:srgbClr val="C00000"/>
                </a:solidFill>
                <a:latin typeface="Times New Roman" panose="02020603050405020304" pitchFamily="18" charset="0"/>
                <a:ea typeface="楷体" panose="02010609060101010101" charset="-122"/>
              </a:rPr>
              <a:t>              </a:t>
            </a:r>
            <a:r>
              <a:rPr lang="zh-CN" altLang="en-US" sz="2400" b="1" dirty="0">
                <a:solidFill>
                  <a:srgbClr val="C00000"/>
                </a:solidFill>
                <a:latin typeface="Times New Roman" panose="02020603050405020304" pitchFamily="18" charset="0"/>
                <a:ea typeface="楷体" panose="02010609060101010101" charset="-122"/>
              </a:rPr>
              <a:t>私钥加密算法（对称加密算法）</a:t>
            </a:r>
            <a:r>
              <a:rPr lang="zh-CN" altLang="en-US" sz="2400" b="1" dirty="0">
                <a:solidFill>
                  <a:srgbClr val="002060"/>
                </a:solidFill>
                <a:latin typeface="Times New Roman" panose="02020603050405020304" pitchFamily="18" charset="0"/>
                <a:ea typeface="楷体" panose="02010609060101010101" charset="-122"/>
              </a:rPr>
              <a:t>：加密和解密使用同一个密钥。</a:t>
            </a:r>
            <a:endParaRPr lang="zh-CN" altLang="en-US" sz="2400" b="1" dirty="0">
              <a:solidFill>
                <a:srgbClr val="002060"/>
              </a:solidFill>
              <a:latin typeface="Times New Roman" panose="02020603050405020304" pitchFamily="18" charset="0"/>
              <a:ea typeface="楷体" panose="02010609060101010101" charset="-122"/>
            </a:endParaRPr>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33905" y="1943100"/>
            <a:ext cx="470154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p:cNvSpPr txBox="1">
            <a:spLocks noChangeArrowheads="1"/>
          </p:cNvSpPr>
          <p:nvPr/>
        </p:nvSpPr>
        <p:spPr bwMode="auto">
          <a:xfrm>
            <a:off x="935990" y="3769360"/>
            <a:ext cx="10240645" cy="275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buFont typeface="Wingdings" panose="05000000000000000000" pitchFamily="2" charset="2"/>
              <a:buNone/>
            </a:pPr>
            <a:r>
              <a:rPr lang="en-US" altLang="zh-CN" sz="2400" b="1" dirty="0">
                <a:solidFill>
                  <a:srgbClr val="C00000"/>
                </a:solidFill>
                <a:latin typeface="楷体" panose="02010609060101010101" charset="-122"/>
                <a:ea typeface="楷体" panose="02010609060101010101" charset="-122"/>
              </a:rPr>
              <a:t>    </a:t>
            </a:r>
            <a:r>
              <a:rPr lang="zh-CN" altLang="en-US" sz="2400" b="1" dirty="0">
                <a:solidFill>
                  <a:srgbClr val="C00000"/>
                </a:solidFill>
                <a:latin typeface="楷体" panose="02010609060101010101" charset="-122"/>
                <a:ea typeface="楷体" panose="02010609060101010101" charset="-122"/>
              </a:rPr>
              <a:t>公钥加密</a:t>
            </a:r>
            <a:r>
              <a:rPr lang="zh-CN" altLang="en-US" sz="2400" b="1" dirty="0">
                <a:solidFill>
                  <a:srgbClr val="C00000"/>
                </a:solidFill>
                <a:latin typeface="Times New Roman" panose="02020603050405020304" pitchFamily="18" charset="0"/>
                <a:ea typeface="楷体" panose="02010609060101010101" charset="-122"/>
                <a:sym typeface="+mn-ea"/>
              </a:rPr>
              <a:t>算法</a:t>
            </a:r>
            <a:r>
              <a:rPr lang="zh-CN" altLang="en-US" sz="2400" b="1" dirty="0">
                <a:solidFill>
                  <a:srgbClr val="002060"/>
                </a:solidFill>
                <a:latin typeface="楷体" panose="02010609060101010101" charset="-122"/>
                <a:ea typeface="楷体" panose="02010609060101010101" charset="-122"/>
              </a:rPr>
              <a:t>：加密和解密使用不同的密钥。加密通过加密算法和公钥对内容政者说明文)进行处理，得到密文。解密:通过解密</a:t>
            </a:r>
            <a:r>
              <a:rPr lang="zh-CN" altLang="en-US" sz="2400" b="1" dirty="0">
                <a:solidFill>
                  <a:srgbClr val="002060"/>
                </a:solidFill>
                <a:latin typeface="楷体" panose="02010609060101010101" charset="-122"/>
                <a:ea typeface="楷体" panose="02010609060101010101" charset="-122"/>
                <a:sym typeface="+mn-ea"/>
              </a:rPr>
              <a:t>算法</a:t>
            </a:r>
            <a:r>
              <a:rPr lang="zh-CN" altLang="en-US" sz="2400" b="1" dirty="0">
                <a:solidFill>
                  <a:srgbClr val="002060"/>
                </a:solidFill>
                <a:latin typeface="楷体" panose="02010609060101010101" charset="-122"/>
                <a:ea typeface="楷体" panose="02010609060101010101" charset="-122"/>
              </a:rPr>
              <a:t>和私</a:t>
            </a:r>
            <a:r>
              <a:rPr lang="zh-CN" altLang="en-US" sz="2400" b="1" dirty="0">
                <a:solidFill>
                  <a:srgbClr val="002060"/>
                </a:solidFill>
                <a:latin typeface="楷体" panose="02010609060101010101" charset="-122"/>
                <a:ea typeface="楷体" panose="02010609060101010101" charset="-122"/>
                <a:sym typeface="+mn-ea"/>
              </a:rPr>
              <a:t>钥</a:t>
            </a:r>
            <a:r>
              <a:rPr lang="zh-CN" altLang="en-US" sz="2400" b="1" dirty="0">
                <a:solidFill>
                  <a:srgbClr val="002060"/>
                </a:solidFill>
                <a:latin typeface="楷体" panose="02010609060101010101" charset="-122"/>
                <a:ea typeface="楷体" panose="02010609060101010101" charset="-122"/>
              </a:rPr>
              <a:t>对密文进行解密，得到明文。公钥密码体制的公钥和算法都是公开的，私钥是保密的。在实际的使用中，有需要的人会生成一对么钥和私钥，把公钥发布出去给别人使用，自己保留私钥。</a:t>
            </a:r>
            <a:endParaRPr lang="zh-CN" altLang="en-US" sz="2400" b="1" dirty="0">
              <a:solidFill>
                <a:srgbClr val="002060"/>
              </a:solidFill>
              <a:latin typeface="楷体" panose="02010609060101010101" charset="-122"/>
              <a:ea typeface="楷体" panose="02010609060101010101"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8595" y="5471795"/>
            <a:ext cx="3793490" cy="138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0424" name="图片 2270423"/>
          <p:cNvPicPr>
            <a:picLocks noChangeAspect="1"/>
          </p:cNvPicPr>
          <p:nvPr/>
        </p:nvPicPr>
        <p:blipFill>
          <a:blip r:embed="rId1">
            <a:clrChange>
              <a:clrFrom>
                <a:srgbClr val="FFFFFF"/>
              </a:clrFrom>
              <a:clrTo>
                <a:srgbClr val="FFFFFF">
                  <a:alpha val="0"/>
                </a:srgbClr>
              </a:clrTo>
            </a:clrChange>
          </a:blip>
          <a:stretch>
            <a:fillRect/>
          </a:stretch>
        </p:blipFill>
        <p:spPr>
          <a:xfrm>
            <a:off x="3557588" y="3994150"/>
            <a:ext cx="6732587" cy="2630488"/>
          </a:xfrm>
          <a:prstGeom prst="rect">
            <a:avLst/>
          </a:prstGeom>
          <a:noFill/>
          <a:ln w="9525">
            <a:noFill/>
          </a:ln>
        </p:spPr>
      </p:pic>
      <p:pic>
        <p:nvPicPr>
          <p:cNvPr id="2270423" name="图片 2270422"/>
          <p:cNvPicPr>
            <a:picLocks noChangeAspect="1"/>
          </p:cNvPicPr>
          <p:nvPr/>
        </p:nvPicPr>
        <p:blipFill>
          <a:blip r:embed="rId2">
            <a:clrChange>
              <a:clrFrom>
                <a:srgbClr val="FFFFFF"/>
              </a:clrFrom>
              <a:clrTo>
                <a:srgbClr val="FFFFFF">
                  <a:alpha val="0"/>
                </a:srgbClr>
              </a:clrTo>
            </a:clrChange>
          </a:blip>
          <a:stretch>
            <a:fillRect/>
          </a:stretch>
        </p:blipFill>
        <p:spPr>
          <a:xfrm>
            <a:off x="6567488" y="949325"/>
            <a:ext cx="2952750" cy="2705100"/>
          </a:xfrm>
          <a:prstGeom prst="rect">
            <a:avLst/>
          </a:prstGeom>
          <a:noFill/>
          <a:ln w="9525">
            <a:noFill/>
          </a:ln>
        </p:spPr>
      </p:pic>
      <p:sp>
        <p:nvSpPr>
          <p:cNvPr id="2270211" name="文本框 2270210"/>
          <p:cNvSpPr txBox="1"/>
          <p:nvPr/>
        </p:nvSpPr>
        <p:spPr>
          <a:xfrm>
            <a:off x="1747838" y="968375"/>
            <a:ext cx="640080" cy="368300"/>
          </a:xfrm>
          <a:prstGeom prst="rect">
            <a:avLst/>
          </a:prstGeom>
          <a:noFill/>
          <a:ln w="9525">
            <a:noFill/>
          </a:ln>
        </p:spPr>
        <p:txBody>
          <a:bodyPr wrap="none" anchor="t" anchorCtr="0">
            <a:spAutoFit/>
          </a:bodyPr>
          <a:lstStyle/>
          <a:p>
            <a:r>
              <a:rPr lang="zh-CN" altLang="en-US" dirty="0">
                <a:solidFill>
                  <a:schemeClr val="tx1"/>
                </a:solidFill>
                <a:latin typeface="Arial" panose="020B0604020202020204" pitchFamily="34" charset="0"/>
                <a:ea typeface="华文中宋" panose="02010600040101010101" pitchFamily="2" charset="-122"/>
              </a:rPr>
              <a:t>协议</a:t>
            </a:r>
            <a:endParaRPr lang="zh-CN" altLang="en-US" dirty="0">
              <a:solidFill>
                <a:schemeClr val="tx1"/>
              </a:solidFill>
              <a:latin typeface="Arial" panose="020B0604020202020204" pitchFamily="34" charset="0"/>
              <a:ea typeface="华文中宋" panose="02010600040101010101" pitchFamily="2" charset="-122"/>
            </a:endParaRPr>
          </a:p>
        </p:txBody>
      </p:sp>
      <p:sp>
        <p:nvSpPr>
          <p:cNvPr id="2270421" name="文本框 2270420"/>
          <p:cNvSpPr txBox="1"/>
          <p:nvPr/>
        </p:nvSpPr>
        <p:spPr>
          <a:xfrm>
            <a:off x="6199188" y="1814513"/>
            <a:ext cx="3852862" cy="645160"/>
          </a:xfrm>
          <a:prstGeom prst="rect">
            <a:avLst/>
          </a:prstGeom>
          <a:solidFill>
            <a:schemeClr val="tx1"/>
          </a:solidFill>
          <a:ln w="9525">
            <a:noFill/>
          </a:ln>
        </p:spPr>
        <p:txBody>
          <a:bodyPr>
            <a:spAutoFit/>
          </a:bodyPr>
          <a:lstStyle/>
          <a:p>
            <a:r>
              <a:rPr lang="zh-CN" altLang="en-US" dirty="0">
                <a:solidFill>
                  <a:schemeClr val="bg1"/>
                </a:solidFill>
                <a:latin typeface="Arial" panose="020B0604020202020204" pitchFamily="34" charset="0"/>
                <a:ea typeface="宋体" panose="02010600030101010101" pitchFamily="2" charset="-122"/>
              </a:rPr>
              <a:t>什么情况接收</a:t>
            </a:r>
            <a:r>
              <a:rPr lang="en-US" altLang="zh-CN">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什么情况转发</a:t>
            </a:r>
            <a:r>
              <a:rPr lang="en-US" altLang="zh-CN">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向哪台计算机转发</a:t>
            </a:r>
            <a:r>
              <a:rPr lang="en-US" altLang="zh-CN">
                <a:solidFill>
                  <a:schemeClr val="bg1"/>
                </a:solidFill>
                <a:latin typeface="Arial" panose="020B0604020202020204" pitchFamily="34" charset="0"/>
                <a:ea typeface="宋体" panose="02010600030101010101" pitchFamily="2" charset="-122"/>
              </a:rPr>
              <a:t>?</a:t>
            </a:r>
            <a:endParaRPr lang="en-US" altLang="zh-CN">
              <a:solidFill>
                <a:schemeClr val="bg1"/>
              </a:solidFill>
              <a:latin typeface="Arial" panose="020B0604020202020204" pitchFamily="34" charset="0"/>
              <a:ea typeface="宋体" panose="02010600030101010101" pitchFamily="2" charset="-122"/>
            </a:endParaRPr>
          </a:p>
        </p:txBody>
      </p:sp>
      <p:sp>
        <p:nvSpPr>
          <p:cNvPr id="2270422" name="文本框 2270421"/>
          <p:cNvSpPr txBox="1"/>
          <p:nvPr/>
        </p:nvSpPr>
        <p:spPr>
          <a:xfrm>
            <a:off x="3608388" y="4741863"/>
            <a:ext cx="6488112" cy="922020"/>
          </a:xfrm>
          <a:prstGeom prst="rect">
            <a:avLst/>
          </a:prstGeom>
          <a:solidFill>
            <a:schemeClr val="tx1"/>
          </a:solidFill>
          <a:ln w="9525">
            <a:noFill/>
          </a:ln>
        </p:spPr>
        <p:txBody>
          <a:bodyPr>
            <a:spAutoFit/>
          </a:bodyPr>
          <a:lstStyle/>
          <a:p>
            <a:r>
              <a:rPr lang="zh-CN" altLang="en-US" dirty="0">
                <a:solidFill>
                  <a:schemeClr val="bg1"/>
                </a:solidFill>
                <a:latin typeface="Arial" panose="020B0604020202020204" pitchFamily="34" charset="0"/>
                <a:ea typeface="宋体" panose="02010600030101010101" pitchFamily="2" charset="-122"/>
              </a:rPr>
              <a:t>信息怎样拆分</a:t>
            </a:r>
            <a:r>
              <a:rPr lang="en-US" altLang="zh-CN">
                <a:solidFill>
                  <a:schemeClr val="bg1"/>
                </a:solidFill>
                <a:latin typeface="Arial" panose="020B0604020202020204" pitchFamily="34" charset="0"/>
                <a:ea typeface="宋体" panose="02010600030101010101" pitchFamily="2" charset="-122"/>
              </a:rPr>
              <a:t>? </a:t>
            </a:r>
            <a:r>
              <a:rPr lang="zh-CN" altLang="en-US" dirty="0">
                <a:solidFill>
                  <a:schemeClr val="bg1"/>
                </a:solidFill>
                <a:latin typeface="Arial" panose="020B0604020202020204" pitchFamily="34" charset="0"/>
                <a:ea typeface="宋体" panose="02010600030101010101" pitchFamily="2" charset="-122"/>
              </a:rPr>
              <a:t>怎样打包</a:t>
            </a:r>
            <a:r>
              <a:rPr lang="en-US" altLang="zh-CN">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怎样选择路径传送</a:t>
            </a:r>
            <a:r>
              <a:rPr lang="en-US" altLang="zh-CN">
                <a:solidFill>
                  <a:schemeClr val="bg1"/>
                </a:solidFill>
                <a:latin typeface="Arial" panose="020B0604020202020204" pitchFamily="34" charset="0"/>
                <a:ea typeface="宋体" panose="02010600030101010101" pitchFamily="2" charset="-122"/>
              </a:rPr>
              <a:t>? </a:t>
            </a:r>
            <a:r>
              <a:rPr lang="zh-CN" altLang="en-US" dirty="0">
                <a:solidFill>
                  <a:schemeClr val="bg1"/>
                </a:solidFill>
                <a:latin typeface="Arial" panose="020B0604020202020204" pitchFamily="34" charset="0"/>
                <a:ea typeface="宋体" panose="02010600030101010101" pitchFamily="2" charset="-122"/>
              </a:rPr>
              <a:t>怎样接收</a:t>
            </a:r>
            <a:r>
              <a:rPr lang="en-US" altLang="zh-CN">
                <a:solidFill>
                  <a:schemeClr val="bg1"/>
                </a:solidFill>
                <a:latin typeface="Arial" panose="020B0604020202020204" pitchFamily="34" charset="0"/>
                <a:ea typeface="宋体" panose="02010600030101010101" pitchFamily="2" charset="-122"/>
              </a:rPr>
              <a:t>? </a:t>
            </a:r>
            <a:r>
              <a:rPr lang="zh-CN" altLang="en-US" dirty="0">
                <a:solidFill>
                  <a:schemeClr val="bg1"/>
                </a:solidFill>
                <a:latin typeface="Arial" panose="020B0604020202020204" pitchFamily="34" charset="0"/>
                <a:ea typeface="宋体" panose="02010600030101010101" pitchFamily="2" charset="-122"/>
              </a:rPr>
              <a:t>怎样合并</a:t>
            </a:r>
            <a:r>
              <a:rPr lang="en-US" altLang="zh-CN">
                <a:solidFill>
                  <a:schemeClr val="bg1"/>
                </a:solidFill>
                <a:latin typeface="Arial" panose="020B0604020202020204" pitchFamily="34" charset="0"/>
                <a:ea typeface="宋体" panose="02010600030101010101" pitchFamily="2" charset="-122"/>
              </a:rPr>
              <a:t>? </a:t>
            </a:r>
            <a:endParaRPr lang="en-US" altLang="zh-CN">
              <a:solidFill>
                <a:schemeClr val="bg1"/>
              </a:solidFill>
              <a:latin typeface="Arial" panose="020B0604020202020204" pitchFamily="34" charset="0"/>
              <a:ea typeface="宋体" panose="02010600030101010101" pitchFamily="2" charset="-122"/>
            </a:endParaRPr>
          </a:p>
          <a:p>
            <a:r>
              <a:rPr lang="zh-CN" altLang="en-US" dirty="0">
                <a:solidFill>
                  <a:schemeClr val="bg1"/>
                </a:solidFill>
                <a:latin typeface="Arial" panose="020B0604020202020204" pitchFamily="34" charset="0"/>
                <a:ea typeface="宋体" panose="02010600030101010101" pitchFamily="2" charset="-122"/>
              </a:rPr>
              <a:t>怎样保证信息传送正确性</a:t>
            </a:r>
            <a:r>
              <a:rPr lang="en-US" altLang="zh-CN">
                <a:solidFill>
                  <a:schemeClr val="bg1"/>
                </a:solidFill>
                <a:latin typeface="Arial" panose="020B0604020202020204" pitchFamily="34" charset="0"/>
                <a:ea typeface="宋体" panose="02010600030101010101" pitchFamily="2" charset="-122"/>
              </a:rPr>
              <a:t>? </a:t>
            </a:r>
            <a:r>
              <a:rPr lang="zh-CN" altLang="en-US" dirty="0">
                <a:solidFill>
                  <a:schemeClr val="bg1"/>
                </a:solidFill>
                <a:latin typeface="Arial" panose="020B0604020202020204" pitchFamily="34" charset="0"/>
                <a:ea typeface="宋体" panose="02010600030101010101" pitchFamily="2" charset="-122"/>
              </a:rPr>
              <a:t>怎样处理线路拥堵</a:t>
            </a:r>
            <a:r>
              <a:rPr lang="en-US" altLang="zh-CN">
                <a:solidFill>
                  <a:schemeClr val="bg1"/>
                </a:solidFill>
                <a:latin typeface="Arial" panose="020B0604020202020204" pitchFamily="34" charset="0"/>
                <a:ea typeface="宋体" panose="02010600030101010101" pitchFamily="2" charset="-122"/>
              </a:rPr>
              <a:t>?</a:t>
            </a:r>
            <a:endParaRPr lang="en-US" altLang="zh-CN">
              <a:solidFill>
                <a:schemeClr val="bg1"/>
              </a:solidFill>
              <a:latin typeface="Arial" panose="020B0604020202020204" pitchFamily="34" charset="0"/>
              <a:ea typeface="宋体" panose="02010600030101010101" pitchFamily="2" charset="-122"/>
            </a:endParaRPr>
          </a:p>
        </p:txBody>
      </p:sp>
      <p:sp>
        <p:nvSpPr>
          <p:cNvPr id="2270425" name="文本框 2270424"/>
          <p:cNvSpPr txBox="1"/>
          <p:nvPr/>
        </p:nvSpPr>
        <p:spPr>
          <a:xfrm>
            <a:off x="1736725" y="1454150"/>
            <a:ext cx="3622675" cy="1291590"/>
          </a:xfrm>
          <a:prstGeom prst="rect">
            <a:avLst/>
          </a:prstGeom>
          <a:noFill/>
          <a:ln w="9525">
            <a:noFill/>
          </a:ln>
        </p:spPr>
        <p:txBody>
          <a:bodyPr>
            <a:spAutoFit/>
          </a:bodyPr>
          <a:lstStyle/>
          <a:p>
            <a:pPr>
              <a:lnSpc>
                <a:spcPct val="130000"/>
              </a:lnSpc>
              <a:buFont typeface="Wingdings" panose="05000000000000000000" pitchFamily="2" charset="2"/>
              <a:buChar char="u"/>
            </a:pPr>
            <a:r>
              <a:rPr lang="zh-CN" altLang="en-US" sz="2000" b="0" dirty="0">
                <a:solidFill>
                  <a:schemeClr val="tx1"/>
                </a:solidFill>
                <a:latin typeface="Times New Roman" panose="02020603050405020304" pitchFamily="18" charset="0"/>
                <a:ea typeface="宋体" panose="02010600030101010101" pitchFamily="2" charset="-122"/>
              </a:rPr>
              <a:t>一般而言，“协议”是为双方能够正确实现信息交换而建立的一套规则、标准或约定。</a:t>
            </a:r>
            <a:endParaRPr lang="zh-CN" altLang="en-US" sz="2000" b="0">
              <a:solidFill>
                <a:schemeClr val="tx1"/>
              </a:solidFill>
              <a:latin typeface="Times New Roman" panose="02020603050405020304" pitchFamily="18" charset="0"/>
              <a:ea typeface="宋体" panose="02010600030101010101" pitchFamily="2" charset="-122"/>
            </a:endParaRPr>
          </a:p>
        </p:txBody>
      </p:sp>
      <p:pic>
        <p:nvPicPr>
          <p:cNvPr id="8" name="图片 7" descr="校徽"/>
          <p:cNvPicPr>
            <a:picLocks noChangeAspect="1"/>
          </p:cNvPicPr>
          <p:nvPr/>
        </p:nvPicPr>
        <p:blipFill>
          <a:blip r:embed="rId3">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70421"/>
                                        </p:tgtEl>
                                        <p:attrNameLst>
                                          <p:attrName>style.visibility</p:attrName>
                                        </p:attrNameLst>
                                      </p:cBhvr>
                                      <p:to>
                                        <p:strVal val="visible"/>
                                      </p:to>
                                    </p:set>
                                    <p:anim calcmode="lin" valueType="num">
                                      <p:cBhvr additive="base">
                                        <p:cTn id="7" dur="500" fill="hold"/>
                                        <p:tgtEl>
                                          <p:spTgt spid="2270421"/>
                                        </p:tgtEl>
                                        <p:attrNameLst>
                                          <p:attrName>ppt_x</p:attrName>
                                        </p:attrNameLst>
                                      </p:cBhvr>
                                      <p:tavLst>
                                        <p:tav tm="0">
                                          <p:val>
                                            <p:strVal val="#ppt_x"/>
                                          </p:val>
                                        </p:tav>
                                        <p:tav tm="100000">
                                          <p:val>
                                            <p:strVal val="#ppt_x"/>
                                          </p:val>
                                        </p:tav>
                                      </p:tavLst>
                                    </p:anim>
                                    <p:anim calcmode="lin" valueType="num">
                                      <p:cBhvr additive="base">
                                        <p:cTn id="8" dur="500" fill="hold"/>
                                        <p:tgtEl>
                                          <p:spTgt spid="22704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70424"/>
                                        </p:tgtEl>
                                        <p:attrNameLst>
                                          <p:attrName>style.visibility</p:attrName>
                                        </p:attrNameLst>
                                      </p:cBhvr>
                                      <p:to>
                                        <p:strVal val="visible"/>
                                      </p:to>
                                    </p:set>
                                    <p:anim calcmode="lin" valueType="num">
                                      <p:cBhvr additive="base">
                                        <p:cTn id="13" dur="500" fill="hold"/>
                                        <p:tgtEl>
                                          <p:spTgt spid="2270424"/>
                                        </p:tgtEl>
                                        <p:attrNameLst>
                                          <p:attrName>ppt_x</p:attrName>
                                        </p:attrNameLst>
                                      </p:cBhvr>
                                      <p:tavLst>
                                        <p:tav tm="0">
                                          <p:val>
                                            <p:strVal val="#ppt_x"/>
                                          </p:val>
                                        </p:tav>
                                        <p:tav tm="100000">
                                          <p:val>
                                            <p:strVal val="#ppt_x"/>
                                          </p:val>
                                        </p:tav>
                                      </p:tavLst>
                                    </p:anim>
                                    <p:anim calcmode="lin" valueType="num">
                                      <p:cBhvr additive="base">
                                        <p:cTn id="14" dur="500" fill="hold"/>
                                        <p:tgtEl>
                                          <p:spTgt spid="22704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70422"/>
                                        </p:tgtEl>
                                        <p:attrNameLst>
                                          <p:attrName>style.visibility</p:attrName>
                                        </p:attrNameLst>
                                      </p:cBhvr>
                                      <p:to>
                                        <p:strVal val="visible"/>
                                      </p:to>
                                    </p:set>
                                    <p:anim calcmode="lin" valueType="num">
                                      <p:cBhvr additive="base">
                                        <p:cTn id="19" dur="500" fill="hold"/>
                                        <p:tgtEl>
                                          <p:spTgt spid="2270422"/>
                                        </p:tgtEl>
                                        <p:attrNameLst>
                                          <p:attrName>ppt_x</p:attrName>
                                        </p:attrNameLst>
                                      </p:cBhvr>
                                      <p:tavLst>
                                        <p:tav tm="0">
                                          <p:val>
                                            <p:strVal val="#ppt_x"/>
                                          </p:val>
                                        </p:tav>
                                        <p:tav tm="100000">
                                          <p:val>
                                            <p:strVal val="#ppt_x"/>
                                          </p:val>
                                        </p:tav>
                                      </p:tavLst>
                                    </p:anim>
                                    <p:anim calcmode="lin" valueType="num">
                                      <p:cBhvr additive="base">
                                        <p:cTn id="20" dur="500" fill="hold"/>
                                        <p:tgtEl>
                                          <p:spTgt spid="2270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0421" grpId="0" bldLvl="0" animBg="1"/>
      <p:bldP spid="2270422"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6"/>
          <p:cNvSpPr txBox="1">
            <a:spLocks noGrp="1"/>
          </p:cNvSpPr>
          <p:nvPr>
            <p:ph type="dt" sz="half" idx="12"/>
          </p:nvPr>
        </p:nvSpPr>
        <p:spPr bwMode="auto"/>
        <p:txBody>
          <a:bodyPr vert="horz" wrap="non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65B49346-61C7-4F4E-8885-8B6E0328BFF4}" type="datetime1">
              <a:rPr kumimoji="1" lang="zh-CN" altLang="en-US" sz="1400" b="0" i="0" u="none" strike="noStrike" kern="1200" cap="none" spc="0" normalizeH="0" baseline="0" noProof="0" smtClean="0">
                <a:ln>
                  <a:noFill/>
                </a:ln>
                <a:solidFill>
                  <a:schemeClr val="tx1"/>
                </a:solidFill>
                <a:effectLst/>
                <a:uLnTx/>
                <a:uFillTx/>
                <a:latin typeface="+mn-lt"/>
                <a:ea typeface="+mn-ea"/>
                <a:cs typeface="+mn-cs"/>
              </a:rPr>
            </a:fld>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2442242" name="标题 3"/>
          <p:cNvSpPr/>
          <p:nvPr/>
        </p:nvSpPr>
        <p:spPr>
          <a:xfrm>
            <a:off x="2632710" y="2919095"/>
            <a:ext cx="642461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2" charset="-122"/>
              </a:rPr>
              <a:t>计算机安全</a:t>
            </a:r>
            <a:endParaRPr lang="zh-CN" altLang="zh-CN" sz="3600" b="1" dirty="0">
              <a:ea typeface="黑体" panose="02010609060101010101" pitchFamily="2" charset="-122"/>
            </a:endParaRPr>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38530" y="2087880"/>
            <a:ext cx="10072370" cy="2489200"/>
          </a:xfrm>
          <a:prstGeom prst="rect">
            <a:avLst/>
          </a:prstGeom>
          <a:noFill/>
          <a:ln w="9525">
            <a:noFill/>
          </a:ln>
        </p:spPr>
        <p:txBody>
          <a:bodyPr wrap="square">
            <a:spAutoFit/>
          </a:bodyPr>
          <a:lstStyle/>
          <a:p>
            <a:pPr indent="266700" fontAlgn="auto">
              <a:lnSpc>
                <a:spcPct val="130000"/>
              </a:lnSpc>
            </a:pPr>
            <a:r>
              <a:rPr lang="en-US" altLang="zh-CN" sz="2400" b="0">
                <a:latin typeface="Times New Roman" panose="02020603050405020304" pitchFamily="18" charset="0"/>
                <a:ea typeface="楷体" panose="02010609060101010101" charset="-122"/>
              </a:rPr>
              <a:t>   </a:t>
            </a:r>
            <a:r>
              <a:rPr lang="zh-CN" sz="2400" b="0">
                <a:latin typeface="Times New Roman" panose="02020603050405020304" pitchFamily="18" charset="0"/>
                <a:ea typeface="楷体" panose="02010609060101010101" charset="-122"/>
              </a:rPr>
              <a:t>在信息化社会中，计算机系统的存在总是和信息的加工、处理、存储、检索、识别、控制、分析和利用分不开的。计算机系统的安全问题意义重大，如何保证计算机系统的硬件、软件和数据受到保护，不因偶然或恶意的原因而遭到破坏、更改和泄露，使计算机系统得以连续正常地运行，这是计算机系统安全研究的范畴。</a:t>
            </a:r>
            <a:endParaRPr lang="zh-CN" altLang="en-US" sz="2400">
              <a:latin typeface="Times New Roman" panose="02020603050405020304" pitchFamily="18" charset="0"/>
              <a:ea typeface="楷体" panose="02010609060101010101" charset="-122"/>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880110" y="709295"/>
            <a:ext cx="10431780" cy="1029335"/>
          </a:xfrm>
          <a:prstGeom prst="rect">
            <a:avLst/>
          </a:prstGeom>
          <a:noFill/>
          <a:ln w="9525">
            <a:noFill/>
            <a:miter lim="800000"/>
          </a:ln>
          <a:effectLst/>
        </p:spPr>
        <p:txBody>
          <a:bodyPr/>
          <a:lstStyle/>
          <a:p>
            <a:pPr marL="0" marR="0" lvl="0" indent="0" algn="just" defTabSz="914400" rtl="0" fontAlgn="base">
              <a:lnSpc>
                <a:spcPct val="13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rPr>
              <a:t>  </a:t>
            </a:r>
            <a:r>
              <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    </a:t>
            </a:r>
            <a:r>
              <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charset="-122"/>
                <a:cs typeface="Times New Roman" panose="02020603050405020304" pitchFamily="18" charset="0"/>
              </a:rPr>
              <a:t>计算机系统根据设计的控制策略或访问权限，对登陆系统的访问者进行不同授权，使访问者只能访问系统指定的资源，这样一种机制就是访问控制。</a:t>
            </a:r>
            <a:r>
              <a:rPr kumimoji="1"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rPr>
              <a:t>        </a:t>
            </a:r>
            <a:endParaRPr kumimoji="1"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276483" name="Rectangle 3"/>
          <p:cNvSpPr>
            <a:spLocks noGrp="1" noChangeArrowheads="1"/>
          </p:cNvSpPr>
          <p:nvPr>
            <p:ph type="title"/>
          </p:nvPr>
        </p:nvSpPr>
        <p:spPr>
          <a:xfrm>
            <a:off x="1327150" y="174625"/>
            <a:ext cx="6624955" cy="598805"/>
          </a:xfrm>
        </p:spPr>
        <p:txBody>
          <a:bodyPr vert="horz" wrap="squar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1.</a:t>
            </a:r>
            <a:r>
              <a:rPr kumimoji="1" lang="zh-CN" altLang="en-US" sz="2400" b="0" i="0" u="none" strike="noStrike" kern="0" cap="none" spc="0" normalizeH="0" baseline="0" noProof="0">
                <a:ln>
                  <a:noFill/>
                </a:ln>
                <a:solidFill>
                  <a:schemeClr val="tx2"/>
                </a:solidFill>
                <a:effectLst/>
                <a:uLnTx/>
                <a:uFillTx/>
                <a:latin typeface="Times New Roman" panose="02020603050405020304" pitchFamily="18" charset="0"/>
                <a:ea typeface="楷体" panose="02010609060101010101" charset="-122"/>
                <a:cs typeface="Times New Roman" panose="02020603050405020304" pitchFamily="18" charset="0"/>
              </a:rPr>
              <a:t>访问控制技术</a:t>
            </a:r>
            <a:endParaRPr kumimoji="1" lang="zh-CN" altLang="en-US" sz="4400" b="0" i="0" u="none" strike="noStrike" kern="0" cap="none" spc="0" normalizeH="0" baseline="0" noProof="0">
              <a:ln>
                <a:noFill/>
              </a:ln>
              <a:solidFill>
                <a:schemeClr val="tx2"/>
              </a:solidFill>
              <a:effectLst/>
              <a:uLnTx/>
              <a:uFillTx/>
              <a:latin typeface="+mj-lt"/>
              <a:ea typeface="+mj-ea"/>
              <a:cs typeface="+mj-cs"/>
            </a:endParaRPr>
          </a:p>
        </p:txBody>
      </p:sp>
      <p:sp>
        <p:nvSpPr>
          <p:cNvPr id="2" name="文本框 1"/>
          <p:cNvSpPr txBox="1"/>
          <p:nvPr/>
        </p:nvSpPr>
        <p:spPr>
          <a:xfrm>
            <a:off x="1009650" y="1833245"/>
            <a:ext cx="10392410" cy="4965065"/>
          </a:xfrm>
          <a:prstGeom prst="rect">
            <a:avLst/>
          </a:prstGeom>
          <a:noFill/>
          <a:ln w="9525">
            <a:noFill/>
          </a:ln>
        </p:spPr>
        <p:txBody>
          <a:bodyPr wrap="square">
            <a:spAutoFit/>
          </a:bodyPr>
          <a:lstStyle/>
          <a:p>
            <a:pPr indent="266700" fontAlgn="auto">
              <a:lnSpc>
                <a:spcPct val="120000"/>
              </a:lnSpc>
            </a:pPr>
            <a:r>
              <a:rPr lang="en-US" altLang="zh-CN" sz="2400" b="0">
                <a:latin typeface="Times New Roman" panose="02020603050405020304" pitchFamily="18" charset="0"/>
                <a:ea typeface="楷体" panose="02010609060101010101" charset="-122"/>
                <a:cs typeface="Times New Roman" panose="02020603050405020304" pitchFamily="18" charset="0"/>
              </a:rPr>
              <a:t>  </a:t>
            </a:r>
            <a:r>
              <a:rPr lang="zh-CN" altLang="en-US" sz="2400" b="0">
                <a:latin typeface="Times New Roman" panose="02020603050405020304" pitchFamily="18" charset="0"/>
                <a:ea typeface="楷体" panose="02010609060101010101" charset="-122"/>
                <a:cs typeface="Times New Roman" panose="02020603050405020304" pitchFamily="18" charset="0"/>
              </a:rPr>
              <a:t>（</a:t>
            </a:r>
            <a:r>
              <a:rPr lang="en-US" sz="2400" b="0">
                <a:latin typeface="Times New Roman" panose="02020603050405020304" pitchFamily="18" charset="0"/>
                <a:ea typeface="楷体" panose="02010609060101010101" charset="-122"/>
                <a:cs typeface="Times New Roman" panose="02020603050405020304" pitchFamily="18" charset="0"/>
              </a:rPr>
              <a:t>1</a:t>
            </a:r>
            <a:r>
              <a:rPr lang="zh-CN" altLang="en-US" sz="2400" b="0">
                <a:latin typeface="Times New Roman" panose="02020603050405020304" pitchFamily="18" charset="0"/>
                <a:ea typeface="楷体" panose="02010609060101010101" charset="-122"/>
                <a:cs typeface="Times New Roman" panose="02020603050405020304" pitchFamily="18" charset="0"/>
              </a:rPr>
              <a:t>）</a:t>
            </a:r>
            <a:r>
              <a:rPr lang="en-US" sz="2400" b="0">
                <a:latin typeface="Times New Roman" panose="02020603050405020304" pitchFamily="18" charset="0"/>
                <a:ea typeface="楷体" panose="02010609060101010101" charset="-122"/>
                <a:cs typeface="Times New Roman" panose="02020603050405020304" pitchFamily="18" charset="0"/>
              </a:rPr>
              <a:t> </a:t>
            </a:r>
            <a:r>
              <a:rPr lang="zh-CN" sz="2400" b="0">
                <a:latin typeface="Times New Roman" panose="02020603050405020304" pitchFamily="18" charset="0"/>
                <a:ea typeface="楷体" panose="02010609060101010101" charset="-122"/>
                <a:cs typeface="Times New Roman" panose="02020603050405020304" pitchFamily="18" charset="0"/>
              </a:rPr>
              <a:t>访问控制的安全策略</a:t>
            </a:r>
            <a:endParaRPr lang="en-US" sz="2400" b="0">
              <a:latin typeface="Times New Roman" panose="02020603050405020304" pitchFamily="18" charset="0"/>
              <a:ea typeface="楷体" panose="02010609060101010101" charset="-122"/>
              <a:cs typeface="Times New Roman" panose="02020603050405020304" pitchFamily="18" charset="0"/>
            </a:endParaRPr>
          </a:p>
          <a:p>
            <a:pPr indent="266700" fontAlgn="auto">
              <a:lnSpc>
                <a:spcPct val="120000"/>
              </a:lnSpc>
            </a:pPr>
            <a:r>
              <a:rPr lang="en-US" sz="2400" b="0">
                <a:latin typeface="Times New Roman" panose="02020603050405020304" pitchFamily="18" charset="0"/>
                <a:ea typeface="楷体" panose="02010609060101010101" charset="-122"/>
                <a:cs typeface="Times New Roman" panose="02020603050405020304" pitchFamily="18" charset="0"/>
              </a:rPr>
              <a:t>     </a:t>
            </a:r>
            <a:r>
              <a:rPr lang="en-US" altLang="zh-CN" sz="2400" b="0">
                <a:latin typeface="Times New Roman" panose="02020603050405020304" pitchFamily="18" charset="0"/>
                <a:ea typeface="楷体" panose="02010609060101010101" charset="-122"/>
                <a:cs typeface="Times New Roman" panose="02020603050405020304" pitchFamily="18" charset="0"/>
              </a:rPr>
              <a:t>   1</a:t>
            </a:r>
            <a:r>
              <a:rPr lang="zh-CN" sz="2400" b="0">
                <a:latin typeface="Times New Roman" panose="02020603050405020304" pitchFamily="18" charset="0"/>
                <a:ea typeface="楷体" panose="02010609060101010101" charset="-122"/>
                <a:cs typeface="Times New Roman" panose="02020603050405020304" pitchFamily="18" charset="0"/>
              </a:rPr>
              <a:t>）基于身份的安全策略</a:t>
            </a:r>
            <a:endParaRPr lang="en-US" sz="2400" b="0">
              <a:latin typeface="Times New Roman" panose="02020603050405020304" pitchFamily="18" charset="0"/>
              <a:ea typeface="楷体" panose="02010609060101010101" charset="-122"/>
              <a:cs typeface="Times New Roman" panose="02020603050405020304" pitchFamily="18" charset="0"/>
            </a:endParaRPr>
          </a:p>
          <a:p>
            <a:pPr indent="266700" fontAlgn="auto">
              <a:lnSpc>
                <a:spcPct val="120000"/>
              </a:lnSpc>
            </a:pPr>
            <a:r>
              <a:rPr lang="en-US" sz="2400" b="0">
                <a:latin typeface="Times New Roman" panose="02020603050405020304" pitchFamily="18" charset="0"/>
                <a:ea typeface="楷体" panose="02010609060101010101" charset="-122"/>
                <a:cs typeface="Times New Roman" panose="02020603050405020304" pitchFamily="18" charset="0"/>
              </a:rPr>
              <a:t>        </a:t>
            </a:r>
            <a:r>
              <a:rPr lang="zh-CN" sz="2400" b="0">
                <a:latin typeface="Times New Roman" panose="02020603050405020304" pitchFamily="18" charset="0"/>
                <a:ea typeface="楷体" panose="02010609060101010101" charset="-122"/>
                <a:cs typeface="Times New Roman" panose="02020603050405020304" pitchFamily="18" charset="0"/>
              </a:rPr>
              <a:t>基于身份的访问控制策略，采用访问控制矩阵的形式授权不同的主体具备正常使用客体资源的资格，实现对数据或资源访问过滤的目的。基于身份的策略包括基于个人的策略和基于组的策略。</a:t>
            </a:r>
            <a:endParaRPr lang="zh-CN" sz="2400" b="0">
              <a:latin typeface="Times New Roman" panose="02020603050405020304" pitchFamily="18" charset="0"/>
              <a:ea typeface="楷体" panose="02010609060101010101" charset="-122"/>
              <a:cs typeface="Times New Roman" panose="02020603050405020304" pitchFamily="18" charset="0"/>
            </a:endParaRPr>
          </a:p>
          <a:p>
            <a:pPr indent="266700" fontAlgn="auto">
              <a:lnSpc>
                <a:spcPct val="120000"/>
              </a:lnSpc>
            </a:pPr>
            <a:r>
              <a:rPr lang="zh-CN" sz="2400" b="0">
                <a:latin typeface="Times New Roman" panose="02020603050405020304" pitchFamily="18" charset="0"/>
                <a:ea typeface="楷体" panose="02010609060101010101" charset="-122"/>
                <a:cs typeface="Times New Roman" panose="02020603050405020304" pitchFamily="18" charset="0"/>
              </a:rPr>
              <a:t> </a:t>
            </a:r>
            <a:r>
              <a:rPr lang="en-US" altLang="zh-CN" sz="2400" b="0">
                <a:latin typeface="Times New Roman" panose="02020603050405020304" pitchFamily="18" charset="0"/>
                <a:ea typeface="楷体" panose="02010609060101010101" charset="-122"/>
                <a:cs typeface="Times New Roman" panose="02020603050405020304" pitchFamily="18" charset="0"/>
              </a:rPr>
              <a:t>   2</a:t>
            </a:r>
            <a:r>
              <a:rPr lang="zh-CN" altLang="en-US" sz="2400" b="0">
                <a:latin typeface="Times New Roman" panose="02020603050405020304" pitchFamily="18" charset="0"/>
                <a:ea typeface="楷体" panose="02010609060101010101" charset="-122"/>
                <a:cs typeface="Times New Roman" panose="02020603050405020304" pitchFamily="18" charset="0"/>
              </a:rPr>
              <a:t>）</a:t>
            </a:r>
            <a:r>
              <a:rPr lang="zh-CN" sz="2400" b="0">
                <a:latin typeface="Times New Roman" panose="02020603050405020304" pitchFamily="18" charset="0"/>
                <a:ea typeface="楷体" panose="02010609060101010101" charset="-122"/>
                <a:cs typeface="Times New Roman" panose="02020603050405020304" pitchFamily="18" charset="0"/>
              </a:rPr>
              <a:t>基于规则的安全策略</a:t>
            </a:r>
            <a:endParaRPr lang="zh-CN" sz="2400" b="0">
              <a:latin typeface="Times New Roman" panose="02020603050405020304" pitchFamily="18" charset="0"/>
              <a:ea typeface="楷体" panose="02010609060101010101" charset="-122"/>
              <a:cs typeface="Times New Roman" panose="02020603050405020304" pitchFamily="18" charset="0"/>
            </a:endParaRPr>
          </a:p>
          <a:p>
            <a:pPr indent="266700"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基于规则的安全策略授权用户访问资源的资格通常依赖于敏感性。不同的计算机系统资源，具有价值、重要性、隐含脆弱性威胁等属性，这种属性反映资源的敏感性。在一个安全系统中，数据或资源标注要求的安全标记，代表用户进行活动的进程，可以得到其原发者被授予的安全标记级别。安全标记敏感性相符，用户方可访问资源。</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5" name="图片 4"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9330" y="1415415"/>
            <a:ext cx="10401935" cy="3891915"/>
          </a:xfrm>
          <a:prstGeom prst="rect">
            <a:avLst/>
          </a:prstGeom>
          <a:noFill/>
          <a:ln w="9525">
            <a:noFill/>
          </a:ln>
        </p:spPr>
        <p:txBody>
          <a:bodyPr wrap="square">
            <a:spAutoFit/>
          </a:bodyPr>
          <a:lstStyle/>
          <a:p>
            <a:pPr indent="266700" fontAlgn="auto">
              <a:lnSpc>
                <a:spcPct val="120000"/>
              </a:lnSpc>
            </a:pPr>
            <a:r>
              <a:rPr lang="en-US" altLang="zh-CN" sz="2400" b="0">
                <a:latin typeface="Times New Roman" panose="02020603050405020304" pitchFamily="18" charset="0"/>
                <a:ea typeface="楷体" panose="02010609060101010101" charset="-122"/>
                <a:cs typeface="Times New Roman" panose="02020603050405020304" pitchFamily="18" charset="0"/>
              </a:rPr>
              <a:t>  </a:t>
            </a:r>
            <a:r>
              <a:rPr lang="zh-CN" altLang="en-US"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2</a:t>
            </a:r>
            <a:r>
              <a:rPr lang="zh-CN"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 访问控制的授权行为</a:t>
            </a:r>
            <a:endParaRPr sz="2400" b="0">
              <a:latin typeface="Times New Roman" panose="02020603050405020304" pitchFamily="18" charset="0"/>
              <a:ea typeface="楷体" panose="02010609060101010101" charset="-122"/>
              <a:cs typeface="Times New Roman" panose="02020603050405020304" pitchFamily="18" charset="0"/>
            </a:endParaRPr>
          </a:p>
          <a:p>
            <a:pPr indent="266700" fontAlgn="auto">
              <a:lnSpc>
                <a:spcPct val="130000"/>
              </a:lnSpc>
            </a:pPr>
            <a:r>
              <a:rPr lang="en-US" sz="2400" b="0">
                <a:latin typeface="Times New Roman" panose="02020603050405020304" pitchFamily="18" charset="0"/>
                <a:ea typeface="楷体" panose="02010609060101010101" charset="-122"/>
                <a:cs typeface="Times New Roman" panose="02020603050405020304" pitchFamily="18" charset="0"/>
              </a:rPr>
              <a:t>   </a:t>
            </a:r>
            <a:r>
              <a:rPr sz="2400" b="0">
                <a:latin typeface="Times New Roman" panose="02020603050405020304" pitchFamily="18" charset="0"/>
                <a:ea typeface="楷体" panose="02010609060101010101" charset="-122"/>
                <a:cs typeface="Times New Roman" panose="02020603050405020304" pitchFamily="18" charset="0"/>
              </a:rPr>
              <a:t>授权是资源的所有者或者控制者准许他人访问这种资源，主体通过授权可以对客体执行某种行为，例如登陆、查看文件、修改数据、管理账户等，这是实现访问控制的前提。对于简单的个体和不太复杂的群体，可以考虑基于个人和组的授权。即便是这种实现，管理起来也有可能是困难的。当面临的对象是一个大型跨国集团时，如何通过正常的授权以便保证合法的用户使用公司公布的资源，而不合法的用户不能得到访问控制的权限，这是一个复杂的问题。</a:t>
            </a:r>
            <a:endParaRPr sz="2400" b="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5350" y="631825"/>
            <a:ext cx="10401935" cy="5846445"/>
          </a:xfrm>
          <a:prstGeom prst="rect">
            <a:avLst/>
          </a:prstGeom>
          <a:noFill/>
          <a:ln w="9525">
            <a:noFill/>
          </a:ln>
        </p:spPr>
        <p:txBody>
          <a:bodyPr wrap="square">
            <a:spAutoFit/>
          </a:bodyPr>
          <a:lstStyle/>
          <a:p>
            <a:pPr indent="0" fontAlgn="auto">
              <a:lnSpc>
                <a:spcPct val="130000"/>
              </a:lnSpc>
            </a:pPr>
            <a:r>
              <a:rPr lang="en-US" altLang="zh-CN" sz="2400" b="0">
                <a:latin typeface="Times New Roman" panose="02020603050405020304" pitchFamily="18" charset="0"/>
                <a:ea typeface="楷体" panose="02010609060101010101" charset="-122"/>
                <a:cs typeface="Times New Roman" panose="02020603050405020304" pitchFamily="18" charset="0"/>
              </a:rPr>
              <a:t>   2.</a:t>
            </a:r>
            <a:r>
              <a:rPr sz="2400" b="0">
                <a:latin typeface="Times New Roman" panose="02020603050405020304" pitchFamily="18" charset="0"/>
                <a:ea typeface="楷体" panose="02010609060101010101" charset="-122"/>
                <a:cs typeface="Times New Roman" panose="02020603050405020304" pitchFamily="18" charset="0"/>
              </a:rPr>
              <a:t>网络安全技术</a:t>
            </a:r>
            <a:endParaRPr sz="2400" b="0">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30000"/>
              </a:lnSpc>
            </a:pPr>
            <a:r>
              <a:rPr lang="en-US" sz="2400" b="0">
                <a:latin typeface="Times New Roman" panose="02020603050405020304" pitchFamily="18" charset="0"/>
                <a:ea typeface="楷体" panose="02010609060101010101" charset="-122"/>
                <a:cs typeface="Times New Roman" panose="02020603050405020304" pitchFamily="18" charset="0"/>
              </a:rPr>
              <a:t>   网络安全技术</a:t>
            </a:r>
            <a:r>
              <a:rPr lang="zh-CN" altLang="en-US" sz="2400" b="0">
                <a:latin typeface="Times New Roman" panose="02020603050405020304" pitchFamily="18" charset="0"/>
                <a:ea typeface="楷体" panose="02010609060101010101" charset="-122"/>
                <a:cs typeface="Times New Roman" panose="02020603050405020304" pitchFamily="18" charset="0"/>
              </a:rPr>
              <a:t>除了前面讲述的反病毒、入侵检测技术外，还有防火墙、</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VPN虚拟专用网和物理隔离等技术。</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a:p>
            <a:pPr marL="342900" indent="0" fontAlgn="auto">
              <a:lnSpc>
                <a:spcPct val="130000"/>
              </a:lnSpc>
              <a:buFont typeface="Wingdings" panose="05000000000000000000" charset="0"/>
              <a:buChar char="Ø"/>
            </a:pPr>
            <a:r>
              <a:rPr lang="zh-CN" altLang="en-US" sz="2400" b="0">
                <a:latin typeface="Times New Roman" panose="02020603050405020304" pitchFamily="18" charset="0"/>
                <a:ea typeface="楷体" panose="02010609060101010101" charset="-122"/>
                <a:cs typeface="Times New Roman" panose="02020603050405020304" pitchFamily="18" charset="0"/>
              </a:rPr>
              <a:t>防火墙由硬件或软件(或软件与硬件的组合)实现，它将内部网和外部网络(如Internet)隔离开来，监控网络边界的数字信息包的传输过程，</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保证只有经过授权的信息才可以传输。</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a:p>
            <a:pPr marL="342900" indent="0" fontAlgn="auto">
              <a:lnSpc>
                <a:spcPct val="130000"/>
              </a:lnSpc>
              <a:buFont typeface="Wingdings" panose="05000000000000000000" charset="0"/>
              <a:buChar char="Ø"/>
            </a:pPr>
            <a:r>
              <a:rPr lang="zh-CN" altLang="en-US" sz="2400" b="0">
                <a:latin typeface="Times New Roman" panose="02020603050405020304" pitchFamily="18" charset="0"/>
                <a:ea typeface="楷体" panose="02010609060101010101" charset="-122"/>
                <a:cs typeface="Times New Roman" panose="02020603050405020304" pitchFamily="18" charset="0"/>
              </a:rPr>
              <a:t>虚拟专用网借助隧道技术、加/解密技术、密钥管理技术、使用者与设备身份认证技术和访问控制技术，以极低的费用为远程用户提供能和专用网络相媲美的保密通信服务。</a:t>
            </a:r>
            <a:endParaRPr lang="zh-CN" altLang="en-US" sz="2400" b="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zh-CN" altLang="en-US" sz="2400" b="0">
                <a:latin typeface="Times New Roman" panose="02020603050405020304" pitchFamily="18" charset="0"/>
                <a:ea typeface="楷体" panose="02010609060101010101" charset="-122"/>
                <a:cs typeface="Times New Roman" panose="02020603050405020304" pitchFamily="18" charset="0"/>
              </a:rPr>
              <a:t>内外网物理隔离技术就是要使内部网络和外部网络在物理上没有互通的网络通道，使内部网络和外部网络相互独立。内外网物理隔离的目的是要消除外部网络的黑客、病毒等的威胁，保证内部网络的安全运行。</a:t>
            </a:r>
            <a:endParaRPr lang="zh-CN" altLang="en-US" sz="2400" b="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5350" y="1012825"/>
            <a:ext cx="10401935" cy="4887595"/>
          </a:xfrm>
          <a:prstGeom prst="rect">
            <a:avLst/>
          </a:prstGeom>
          <a:noFill/>
          <a:ln w="9525">
            <a:noFill/>
          </a:ln>
        </p:spPr>
        <p:txBody>
          <a:bodyPr wrap="square">
            <a:spAutoFit/>
          </a:bodyPr>
          <a:lstStyle/>
          <a:p>
            <a:pPr indent="0" fontAlgn="auto">
              <a:lnSpc>
                <a:spcPct val="130000"/>
              </a:lnSpc>
            </a:pPr>
            <a:r>
              <a:rPr lang="en-US" altLang="zh-CN" sz="2400" b="0">
                <a:latin typeface="Times New Roman" panose="02020603050405020304" pitchFamily="18" charset="0"/>
                <a:ea typeface="楷体" panose="02010609060101010101" charset="-122"/>
                <a:cs typeface="Times New Roman" panose="02020603050405020304" pitchFamily="18" charset="0"/>
              </a:rPr>
              <a:t>       3.</a:t>
            </a:r>
            <a:r>
              <a:rPr sz="2400" b="0">
                <a:latin typeface="Times New Roman" panose="02020603050405020304" pitchFamily="18" charset="0"/>
                <a:ea typeface="楷体" panose="02010609060101010101" charset="-122"/>
                <a:cs typeface="Times New Roman" panose="02020603050405020304" pitchFamily="18" charset="0"/>
              </a:rPr>
              <a:t>计算机系统灾难恢复规划</a:t>
            </a:r>
            <a:endParaRPr sz="2400" b="0">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30000"/>
              </a:lnSpc>
            </a:pPr>
            <a:r>
              <a:rPr lang="en-US" sz="2400" b="0">
                <a:latin typeface="Times New Roman" panose="02020603050405020304" pitchFamily="18" charset="0"/>
                <a:ea typeface="楷体" panose="02010609060101010101" charset="-122"/>
                <a:cs typeface="Times New Roman" panose="02020603050405020304" pitchFamily="18" charset="0"/>
              </a:rPr>
              <a:t>       </a:t>
            </a:r>
            <a:r>
              <a:rPr sz="2400" b="0">
                <a:latin typeface="Times New Roman" panose="02020603050405020304" pitchFamily="18" charset="0"/>
                <a:ea typeface="楷体" panose="02010609060101010101" charset="-122"/>
                <a:cs typeface="Times New Roman" panose="02020603050405020304" pitchFamily="18" charset="0"/>
              </a:rPr>
              <a:t>计算机系统灾难恢复规划包括一整套的行为规划，采用技术的、单位行政干预的、法规的和社会组织的手段，减少灾难事件的可能性以及限制灾难对关键业务流程所造成的影响。 </a:t>
            </a:r>
            <a:endParaRPr sz="2400" b="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sz="2400" b="0">
                <a:latin typeface="Times New Roman" panose="02020603050405020304" pitchFamily="18" charset="0"/>
                <a:ea typeface="楷体" panose="02010609060101010101" charset="-122"/>
                <a:cs typeface="Times New Roman" panose="02020603050405020304" pitchFamily="18" charset="0"/>
              </a:rPr>
              <a:t>  </a:t>
            </a:r>
            <a:r>
              <a:rPr lang="zh-CN" sz="2400" b="0">
                <a:latin typeface="Times New Roman" panose="02020603050405020304" pitchFamily="18" charset="0"/>
                <a:ea typeface="楷体" panose="02010609060101010101" charset="-122"/>
                <a:cs typeface="Times New Roman" panose="02020603050405020304" pitchFamily="18" charset="0"/>
              </a:rPr>
              <a:t>提供</a:t>
            </a:r>
            <a:r>
              <a:rPr sz="2400" b="0">
                <a:latin typeface="Times New Roman" panose="02020603050405020304" pitchFamily="18" charset="0"/>
                <a:ea typeface="楷体" panose="02010609060101010101" charset="-122"/>
                <a:cs typeface="Times New Roman" panose="02020603050405020304" pitchFamily="18" charset="0"/>
              </a:rPr>
              <a:t>计算机系统设备保护</a:t>
            </a:r>
            <a:r>
              <a:rPr lang="zh-CN" sz="2400" b="0">
                <a:latin typeface="Times New Roman" panose="02020603050405020304" pitchFamily="18" charset="0"/>
                <a:ea typeface="楷体" panose="02010609060101010101" charset="-122"/>
                <a:cs typeface="Times New Roman" panose="02020603050405020304" pitchFamily="18" charset="0"/>
              </a:rPr>
              <a:t>：</a:t>
            </a:r>
            <a:r>
              <a:rPr sz="2400">
                <a:latin typeface="Times New Roman" panose="02020603050405020304" pitchFamily="18" charset="0"/>
                <a:ea typeface="楷体" panose="02010609060101010101" charset="-122"/>
                <a:cs typeface="Times New Roman" panose="02020603050405020304" pitchFamily="18" charset="0"/>
                <a:sym typeface="+mn-ea"/>
              </a:rPr>
              <a:t>配置水灾探测系统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r>
              <a:rPr sz="2400">
                <a:latin typeface="Times New Roman" panose="02020603050405020304" pitchFamily="18" charset="0"/>
                <a:ea typeface="楷体" panose="02010609060101010101" charset="-122"/>
                <a:cs typeface="Times New Roman" panose="02020603050405020304" pitchFamily="18" charset="0"/>
                <a:sym typeface="+mn-ea"/>
              </a:rPr>
              <a:t>添加可燃气体探测系统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r>
              <a:rPr sz="2400">
                <a:latin typeface="Times New Roman" panose="02020603050405020304" pitchFamily="18" charset="0"/>
                <a:ea typeface="楷体" panose="02010609060101010101" charset="-122"/>
                <a:cs typeface="Times New Roman" panose="02020603050405020304" pitchFamily="18" charset="0"/>
                <a:sym typeface="+mn-ea"/>
              </a:rPr>
              <a:t>配备空气污染级别探测系统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r>
              <a:rPr sz="2400">
                <a:latin typeface="Times New Roman" panose="02020603050405020304" pitchFamily="18" charset="0"/>
                <a:ea typeface="楷体" panose="02010609060101010101" charset="-122"/>
                <a:cs typeface="Times New Roman" panose="02020603050405020304" pitchFamily="18" charset="0"/>
                <a:sym typeface="+mn-ea"/>
              </a:rPr>
              <a:t>增强消防系统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r>
              <a:rPr sz="2400">
                <a:latin typeface="Times New Roman" panose="02020603050405020304" pitchFamily="18" charset="0"/>
                <a:ea typeface="楷体" panose="02010609060101010101" charset="-122"/>
                <a:cs typeface="Times New Roman" panose="02020603050405020304" pitchFamily="18" charset="0"/>
                <a:sym typeface="+mn-ea"/>
              </a:rPr>
              <a:t>重视后备电力系统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r>
              <a:rPr sz="2400">
                <a:latin typeface="Times New Roman" panose="02020603050405020304" pitchFamily="18" charset="0"/>
                <a:ea typeface="楷体" panose="02010609060101010101" charset="-122"/>
                <a:cs typeface="Times New Roman" panose="02020603050405020304" pitchFamily="18" charset="0"/>
                <a:sym typeface="+mn-ea"/>
              </a:rPr>
              <a:t>加强物理保障系统</a:t>
            </a:r>
            <a:r>
              <a:rPr lang="zh-CN" sz="2400">
                <a:latin typeface="Times New Roman" panose="02020603050405020304" pitchFamily="18" charset="0"/>
                <a:ea typeface="楷体" panose="02010609060101010101" charset="-122"/>
                <a:cs typeface="Times New Roman" panose="02020603050405020304" pitchFamily="18" charset="0"/>
                <a:sym typeface="+mn-ea"/>
              </a:rPr>
              <a:t>。</a:t>
            </a:r>
            <a:endParaRPr sz="2400" b="0">
              <a:latin typeface="Times New Roman" panose="02020603050405020304" pitchFamily="18" charset="0"/>
              <a:ea typeface="楷体" panose="02010609060101010101" charset="-122"/>
              <a:cs typeface="Times New Roman" panose="02020603050405020304" pitchFamily="18" charset="0"/>
            </a:endParaRPr>
          </a:p>
          <a:p>
            <a:pPr marL="342900" indent="0" fontAlgn="auto">
              <a:lnSpc>
                <a:spcPct val="130000"/>
              </a:lnSpc>
              <a:buFont typeface="Wingdings" panose="05000000000000000000" charset="0"/>
              <a:buChar char="Ø"/>
            </a:pPr>
            <a:r>
              <a:rPr lang="en-US" sz="2400" b="0">
                <a:latin typeface="Times New Roman" panose="02020603050405020304" pitchFamily="18" charset="0"/>
                <a:ea typeface="楷体" panose="02010609060101010101" charset="-122"/>
                <a:cs typeface="Times New Roman" panose="02020603050405020304" pitchFamily="18" charset="0"/>
              </a:rPr>
              <a:t> </a:t>
            </a:r>
            <a:r>
              <a:rPr lang="zh-CN" altLang="en-US" sz="2400" b="0">
                <a:latin typeface="Times New Roman" panose="02020603050405020304" pitchFamily="18" charset="0"/>
                <a:ea typeface="楷体" panose="02010609060101010101" charset="-122"/>
                <a:cs typeface="Times New Roman" panose="02020603050405020304" pitchFamily="18" charset="0"/>
              </a:rPr>
              <a:t>制定</a:t>
            </a:r>
            <a:r>
              <a:rPr sz="2400" b="0">
                <a:latin typeface="Times New Roman" panose="02020603050405020304" pitchFamily="18" charset="0"/>
                <a:ea typeface="楷体" panose="02010609060101010101" charset="-122"/>
                <a:cs typeface="Times New Roman" panose="02020603050405020304" pitchFamily="18" charset="0"/>
              </a:rPr>
              <a:t>数据恢复规划</a:t>
            </a:r>
            <a:r>
              <a:rPr lang="zh-CN"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成功的灾难恢复总是归结为如何在最短的时间内恢复对数据的访问能力。</a:t>
            </a:r>
            <a:r>
              <a:rPr sz="2400">
                <a:latin typeface="Times New Roman" panose="02020603050405020304" pitchFamily="18" charset="0"/>
                <a:ea typeface="楷体" panose="02010609060101010101" charset="-122"/>
                <a:cs typeface="Times New Roman" panose="02020603050405020304" pitchFamily="18" charset="0"/>
                <a:sym typeface="+mn-ea"/>
              </a:rPr>
              <a:t>数据恢复</a:t>
            </a:r>
            <a:r>
              <a:rPr sz="2400" b="0">
                <a:latin typeface="Times New Roman" panose="02020603050405020304" pitchFamily="18" charset="0"/>
                <a:ea typeface="楷体" panose="02010609060101010101" charset="-122"/>
                <a:cs typeface="Times New Roman" panose="02020603050405020304" pitchFamily="18" charset="0"/>
              </a:rPr>
              <a:t>相应措施</a:t>
            </a:r>
            <a:r>
              <a:rPr lang="zh-CN" sz="2400" b="0">
                <a:latin typeface="Times New Roman" panose="02020603050405020304" pitchFamily="18" charset="0"/>
                <a:ea typeface="楷体" panose="02010609060101010101" charset="-122"/>
                <a:cs typeface="Times New Roman" panose="02020603050405020304" pitchFamily="18" charset="0"/>
              </a:rPr>
              <a:t>包括：</a:t>
            </a:r>
            <a:r>
              <a:rPr sz="2400" b="0">
                <a:latin typeface="Times New Roman" panose="02020603050405020304" pitchFamily="18" charset="0"/>
                <a:ea typeface="楷体" panose="02010609060101010101" charset="-122"/>
                <a:cs typeface="Times New Roman" panose="02020603050405020304" pitchFamily="18" charset="0"/>
              </a:rPr>
              <a:t>存储合并</a:t>
            </a:r>
            <a:r>
              <a:rPr lang="zh-CN"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磁带备份</a:t>
            </a:r>
            <a:r>
              <a:rPr lang="zh-CN"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电子备份</a:t>
            </a:r>
            <a:r>
              <a:rPr lang="zh-CN" sz="2400" b="0">
                <a:latin typeface="Times New Roman" panose="02020603050405020304" pitchFamily="18" charset="0"/>
                <a:ea typeface="楷体" panose="02010609060101010101" charset="-122"/>
                <a:cs typeface="Times New Roman" panose="02020603050405020304" pitchFamily="18" charset="0"/>
              </a:rPr>
              <a:t>、</a:t>
            </a:r>
            <a:r>
              <a:rPr sz="2400" b="0">
                <a:latin typeface="Times New Roman" panose="02020603050405020304" pitchFamily="18" charset="0"/>
                <a:ea typeface="楷体" panose="02010609060101010101" charset="-122"/>
                <a:cs typeface="Times New Roman" panose="02020603050405020304" pitchFamily="18" charset="0"/>
              </a:rPr>
              <a:t>远程镜像</a:t>
            </a:r>
            <a:r>
              <a:rPr lang="zh-CN" sz="2400" b="0">
                <a:latin typeface="Times New Roman" panose="02020603050405020304" pitchFamily="18" charset="0"/>
                <a:ea typeface="楷体" panose="02010609060101010101" charset="-122"/>
                <a:cs typeface="Times New Roman" panose="02020603050405020304" pitchFamily="18" charset="0"/>
              </a:rPr>
              <a:t>。</a:t>
            </a:r>
            <a:endParaRPr sz="2400" b="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b="1" spc="1200" dirty="0">
                <a:solidFill>
                  <a:srgbClr val="002060"/>
                </a:solidFill>
                <a:latin typeface="微软雅黑" panose="020B0503020204020204" pitchFamily="34" charset="-122"/>
                <a:ea typeface="微软雅黑" panose="020B0503020204020204" pitchFamily="34" charset="-122"/>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pic>
        <p:nvPicPr>
          <p:cNvPr id="4" name="图片 3"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271" name="文本框 2267270"/>
          <p:cNvSpPr txBox="1"/>
          <p:nvPr/>
        </p:nvSpPr>
        <p:spPr>
          <a:xfrm>
            <a:off x="1747838" y="968375"/>
            <a:ext cx="4297680" cy="368300"/>
          </a:xfrm>
          <a:prstGeom prst="rect">
            <a:avLst/>
          </a:prstGeom>
          <a:noFill/>
          <a:ln w="9525">
            <a:noFill/>
          </a:ln>
        </p:spPr>
        <p:txBody>
          <a:bodyPr wrap="none" anchor="t" anchorCtr="0">
            <a:spAutoFit/>
          </a:bodyPr>
          <a:lstStyle/>
          <a:p>
            <a:r>
              <a:rPr lang="zh-CN" altLang="en-US" dirty="0">
                <a:solidFill>
                  <a:schemeClr val="tx1"/>
                </a:solidFill>
                <a:latin typeface="Arial" panose="020B0604020202020204" pitchFamily="34" charset="0"/>
                <a:ea typeface="华文中宋" panose="02010600040101010101" pitchFamily="2" charset="-122"/>
              </a:rPr>
              <a:t>分层制定协议</a:t>
            </a:r>
            <a:r>
              <a:rPr lang="en-US" altLang="zh-CN">
                <a:solidFill>
                  <a:schemeClr val="tx1"/>
                </a:solidFill>
                <a:latin typeface="Arial" panose="020B0604020202020204" pitchFamily="34" charset="0"/>
                <a:ea typeface="华文中宋" panose="02010600040101010101" pitchFamily="2" charset="-122"/>
              </a:rPr>
              <a:t>---</a:t>
            </a:r>
            <a:r>
              <a:rPr lang="zh-CN" altLang="en-US" dirty="0">
                <a:solidFill>
                  <a:schemeClr val="tx1"/>
                </a:solidFill>
                <a:latin typeface="Arial" panose="020B0604020202020204" pitchFamily="34" charset="0"/>
                <a:ea typeface="华文中宋" panose="02010600040101010101" pitchFamily="2" charset="-122"/>
              </a:rPr>
              <a:t>化复杂为简单的重要思想</a:t>
            </a:r>
            <a:endParaRPr lang="zh-CN" altLang="en-US" dirty="0">
              <a:solidFill>
                <a:schemeClr val="tx1"/>
              </a:solidFill>
              <a:latin typeface="Arial" panose="020B0604020202020204" pitchFamily="34" charset="0"/>
              <a:ea typeface="华文中宋" panose="02010600040101010101" pitchFamily="2" charset="-122"/>
            </a:endParaRPr>
          </a:p>
        </p:txBody>
      </p:sp>
      <p:sp>
        <p:nvSpPr>
          <p:cNvPr id="2267273" name="文本框 2267272"/>
          <p:cNvSpPr txBox="1"/>
          <p:nvPr/>
        </p:nvSpPr>
        <p:spPr>
          <a:xfrm>
            <a:off x="3830638" y="2952750"/>
            <a:ext cx="1238250"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用中文表达的信息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274" name="文本框 2267273"/>
          <p:cNvSpPr txBox="1"/>
          <p:nvPr/>
        </p:nvSpPr>
        <p:spPr>
          <a:xfrm>
            <a:off x="3830638" y="3987800"/>
            <a:ext cx="1238250"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用英文表达的信息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275" name="文本框 2267274"/>
          <p:cNvSpPr txBox="1"/>
          <p:nvPr/>
        </p:nvSpPr>
        <p:spPr>
          <a:xfrm>
            <a:off x="3900488" y="6057900"/>
            <a:ext cx="1096962" cy="33718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物理信号</a:t>
            </a:r>
            <a:endParaRPr lang="zh-CN" altLang="en-US" sz="1600" dirty="0">
              <a:solidFill>
                <a:schemeClr val="tx1"/>
              </a:solidFill>
              <a:latin typeface="Times New Roman" panose="02020603050405020304" pitchFamily="18" charset="0"/>
              <a:ea typeface="宋体" panose="02010600030101010101" pitchFamily="2" charset="-122"/>
            </a:endParaRPr>
          </a:p>
        </p:txBody>
      </p:sp>
      <p:grpSp>
        <p:nvGrpSpPr>
          <p:cNvPr id="2267276" name="组合 2267275"/>
          <p:cNvGrpSpPr/>
          <p:nvPr/>
        </p:nvGrpSpPr>
        <p:grpSpPr>
          <a:xfrm>
            <a:off x="3162300" y="1920875"/>
            <a:ext cx="954088" cy="996950"/>
            <a:chOff x="389" y="1004"/>
            <a:chExt cx="1204" cy="2326"/>
          </a:xfrm>
        </p:grpSpPr>
        <p:sp>
          <p:nvSpPr>
            <p:cNvPr id="2267277" name="任意多边形 2267276"/>
            <p:cNvSpPr/>
            <p:nvPr/>
          </p:nvSpPr>
          <p:spPr>
            <a:xfrm>
              <a:off x="681" y="2100"/>
              <a:ext cx="135" cy="158"/>
            </a:xfrm>
            <a:custGeom>
              <a:avLst/>
              <a:gdLst/>
              <a:ahLst/>
              <a:cxnLst/>
              <a:rect l="0" t="0" r="0" b="0"/>
              <a:pathLst>
                <a:path w="135" h="158">
                  <a:moveTo>
                    <a:pt x="126" y="5"/>
                  </a:moveTo>
                  <a:lnTo>
                    <a:pt x="118" y="2"/>
                  </a:lnTo>
                  <a:lnTo>
                    <a:pt x="111" y="0"/>
                  </a:lnTo>
                  <a:lnTo>
                    <a:pt x="102" y="2"/>
                  </a:lnTo>
                  <a:lnTo>
                    <a:pt x="95" y="7"/>
                  </a:lnTo>
                  <a:lnTo>
                    <a:pt x="88" y="16"/>
                  </a:lnTo>
                  <a:lnTo>
                    <a:pt x="78" y="29"/>
                  </a:lnTo>
                  <a:lnTo>
                    <a:pt x="68" y="40"/>
                  </a:lnTo>
                  <a:lnTo>
                    <a:pt x="58" y="51"/>
                  </a:lnTo>
                  <a:lnTo>
                    <a:pt x="48" y="64"/>
                  </a:lnTo>
                  <a:lnTo>
                    <a:pt x="37" y="76"/>
                  </a:lnTo>
                  <a:lnTo>
                    <a:pt x="24" y="91"/>
                  </a:lnTo>
                  <a:lnTo>
                    <a:pt x="17" y="98"/>
                  </a:lnTo>
                  <a:lnTo>
                    <a:pt x="9" y="104"/>
                  </a:lnTo>
                  <a:lnTo>
                    <a:pt x="4" y="109"/>
                  </a:lnTo>
                  <a:lnTo>
                    <a:pt x="0" y="118"/>
                  </a:lnTo>
                  <a:lnTo>
                    <a:pt x="6" y="125"/>
                  </a:lnTo>
                  <a:lnTo>
                    <a:pt x="13" y="131"/>
                  </a:lnTo>
                  <a:lnTo>
                    <a:pt x="24" y="136"/>
                  </a:lnTo>
                  <a:lnTo>
                    <a:pt x="37" y="142"/>
                  </a:lnTo>
                  <a:lnTo>
                    <a:pt x="53" y="147"/>
                  </a:lnTo>
                  <a:lnTo>
                    <a:pt x="68" y="153"/>
                  </a:lnTo>
                  <a:lnTo>
                    <a:pt x="80" y="156"/>
                  </a:lnTo>
                  <a:lnTo>
                    <a:pt x="91" y="158"/>
                  </a:lnTo>
                  <a:lnTo>
                    <a:pt x="98" y="158"/>
                  </a:lnTo>
                  <a:lnTo>
                    <a:pt x="106" y="156"/>
                  </a:lnTo>
                  <a:lnTo>
                    <a:pt x="111" y="151"/>
                  </a:lnTo>
                  <a:lnTo>
                    <a:pt x="117" y="144"/>
                  </a:lnTo>
                  <a:lnTo>
                    <a:pt x="118" y="136"/>
                  </a:lnTo>
                  <a:lnTo>
                    <a:pt x="122" y="118"/>
                  </a:lnTo>
                  <a:lnTo>
                    <a:pt x="128" y="85"/>
                  </a:lnTo>
                  <a:lnTo>
                    <a:pt x="131" y="55"/>
                  </a:lnTo>
                  <a:lnTo>
                    <a:pt x="135" y="36"/>
                  </a:lnTo>
                  <a:lnTo>
                    <a:pt x="135" y="29"/>
                  </a:lnTo>
                  <a:lnTo>
                    <a:pt x="133" y="20"/>
                  </a:lnTo>
                  <a:lnTo>
                    <a:pt x="129" y="13"/>
                  </a:lnTo>
                  <a:lnTo>
                    <a:pt x="126" y="5"/>
                  </a:lnTo>
                  <a:close/>
                </a:path>
              </a:pathLst>
            </a:custGeom>
            <a:solidFill>
              <a:srgbClr val="D6ADA3"/>
            </a:solidFill>
            <a:ln w="9525">
              <a:noFill/>
            </a:ln>
          </p:spPr>
          <p:txBody>
            <a:bodyPr/>
            <a:lstStyle/>
            <a:p>
              <a:endParaRPr lang="zh-CN" altLang="en-US"/>
            </a:p>
          </p:txBody>
        </p:sp>
        <p:sp>
          <p:nvSpPr>
            <p:cNvPr id="2267278" name="任意多边形 2267277"/>
            <p:cNvSpPr/>
            <p:nvPr/>
          </p:nvSpPr>
          <p:spPr>
            <a:xfrm>
              <a:off x="778" y="2105"/>
              <a:ext cx="31" cy="30"/>
            </a:xfrm>
            <a:custGeom>
              <a:avLst/>
              <a:gdLst/>
              <a:ahLst/>
              <a:cxnLst/>
              <a:rect l="0" t="0" r="0" b="0"/>
              <a:pathLst>
                <a:path w="31" h="30">
                  <a:moveTo>
                    <a:pt x="5" y="26"/>
                  </a:moveTo>
                  <a:lnTo>
                    <a:pt x="11" y="30"/>
                  </a:lnTo>
                  <a:lnTo>
                    <a:pt x="16" y="30"/>
                  </a:lnTo>
                  <a:lnTo>
                    <a:pt x="21" y="30"/>
                  </a:lnTo>
                  <a:lnTo>
                    <a:pt x="27" y="26"/>
                  </a:lnTo>
                  <a:lnTo>
                    <a:pt x="31" y="20"/>
                  </a:lnTo>
                  <a:lnTo>
                    <a:pt x="31" y="15"/>
                  </a:lnTo>
                  <a:lnTo>
                    <a:pt x="29" y="10"/>
                  </a:lnTo>
                  <a:lnTo>
                    <a:pt x="25" y="4"/>
                  </a:lnTo>
                  <a:lnTo>
                    <a:pt x="20" y="0"/>
                  </a:lnTo>
                  <a:lnTo>
                    <a:pt x="14" y="0"/>
                  </a:lnTo>
                  <a:lnTo>
                    <a:pt x="9" y="0"/>
                  </a:lnTo>
                  <a:lnTo>
                    <a:pt x="3" y="4"/>
                  </a:lnTo>
                  <a:lnTo>
                    <a:pt x="0" y="10"/>
                  </a:lnTo>
                  <a:lnTo>
                    <a:pt x="0" y="15"/>
                  </a:lnTo>
                  <a:lnTo>
                    <a:pt x="1" y="20"/>
                  </a:lnTo>
                  <a:lnTo>
                    <a:pt x="5" y="26"/>
                  </a:lnTo>
                  <a:close/>
                </a:path>
              </a:pathLst>
            </a:custGeom>
            <a:solidFill>
              <a:srgbClr val="D6ADA3"/>
            </a:solidFill>
            <a:ln w="9525">
              <a:noFill/>
            </a:ln>
          </p:spPr>
          <p:txBody>
            <a:bodyPr/>
            <a:lstStyle/>
            <a:p>
              <a:endParaRPr lang="zh-CN" altLang="en-US"/>
            </a:p>
          </p:txBody>
        </p:sp>
        <p:sp>
          <p:nvSpPr>
            <p:cNvPr id="2267279" name="任意多边形 2267278"/>
            <p:cNvSpPr/>
            <p:nvPr/>
          </p:nvSpPr>
          <p:spPr>
            <a:xfrm>
              <a:off x="754" y="1395"/>
              <a:ext cx="334" cy="743"/>
            </a:xfrm>
            <a:custGeom>
              <a:avLst/>
              <a:gdLst/>
              <a:ahLst/>
              <a:cxnLst/>
              <a:rect l="0" t="0" r="0" b="0"/>
              <a:pathLst>
                <a:path w="334" h="743">
                  <a:moveTo>
                    <a:pt x="300" y="9"/>
                  </a:moveTo>
                  <a:lnTo>
                    <a:pt x="285" y="3"/>
                  </a:lnTo>
                  <a:lnTo>
                    <a:pt x="271" y="0"/>
                  </a:lnTo>
                  <a:lnTo>
                    <a:pt x="254" y="0"/>
                  </a:lnTo>
                  <a:lnTo>
                    <a:pt x="238" y="3"/>
                  </a:lnTo>
                  <a:lnTo>
                    <a:pt x="223" y="13"/>
                  </a:lnTo>
                  <a:lnTo>
                    <a:pt x="207" y="27"/>
                  </a:lnTo>
                  <a:lnTo>
                    <a:pt x="193" y="49"/>
                  </a:lnTo>
                  <a:lnTo>
                    <a:pt x="180" y="76"/>
                  </a:lnTo>
                  <a:lnTo>
                    <a:pt x="169" y="100"/>
                  </a:lnTo>
                  <a:lnTo>
                    <a:pt x="158" y="120"/>
                  </a:lnTo>
                  <a:lnTo>
                    <a:pt x="147" y="140"/>
                  </a:lnTo>
                  <a:lnTo>
                    <a:pt x="138" y="154"/>
                  </a:lnTo>
                  <a:lnTo>
                    <a:pt x="133" y="165"/>
                  </a:lnTo>
                  <a:lnTo>
                    <a:pt x="124" y="182"/>
                  </a:lnTo>
                  <a:lnTo>
                    <a:pt x="111" y="205"/>
                  </a:lnTo>
                  <a:lnTo>
                    <a:pt x="98" y="229"/>
                  </a:lnTo>
                  <a:lnTo>
                    <a:pt x="85" y="252"/>
                  </a:lnTo>
                  <a:lnTo>
                    <a:pt x="74" y="274"/>
                  </a:lnTo>
                  <a:lnTo>
                    <a:pt x="67" y="291"/>
                  </a:lnTo>
                  <a:lnTo>
                    <a:pt x="64" y="300"/>
                  </a:lnTo>
                  <a:lnTo>
                    <a:pt x="60" y="311"/>
                  </a:lnTo>
                  <a:lnTo>
                    <a:pt x="53" y="322"/>
                  </a:lnTo>
                  <a:lnTo>
                    <a:pt x="47" y="334"/>
                  </a:lnTo>
                  <a:lnTo>
                    <a:pt x="44" y="349"/>
                  </a:lnTo>
                  <a:lnTo>
                    <a:pt x="42" y="367"/>
                  </a:lnTo>
                  <a:lnTo>
                    <a:pt x="36" y="389"/>
                  </a:lnTo>
                  <a:lnTo>
                    <a:pt x="29" y="412"/>
                  </a:lnTo>
                  <a:lnTo>
                    <a:pt x="22" y="436"/>
                  </a:lnTo>
                  <a:lnTo>
                    <a:pt x="15" y="460"/>
                  </a:lnTo>
                  <a:lnTo>
                    <a:pt x="5" y="487"/>
                  </a:lnTo>
                  <a:lnTo>
                    <a:pt x="0" y="521"/>
                  </a:lnTo>
                  <a:lnTo>
                    <a:pt x="0" y="560"/>
                  </a:lnTo>
                  <a:lnTo>
                    <a:pt x="5" y="607"/>
                  </a:lnTo>
                  <a:lnTo>
                    <a:pt x="11" y="656"/>
                  </a:lnTo>
                  <a:lnTo>
                    <a:pt x="15" y="698"/>
                  </a:lnTo>
                  <a:lnTo>
                    <a:pt x="18" y="721"/>
                  </a:lnTo>
                  <a:lnTo>
                    <a:pt x="25" y="738"/>
                  </a:lnTo>
                  <a:lnTo>
                    <a:pt x="38" y="743"/>
                  </a:lnTo>
                  <a:lnTo>
                    <a:pt x="51" y="740"/>
                  </a:lnTo>
                  <a:lnTo>
                    <a:pt x="60" y="725"/>
                  </a:lnTo>
                  <a:lnTo>
                    <a:pt x="65" y="698"/>
                  </a:lnTo>
                  <a:lnTo>
                    <a:pt x="73" y="669"/>
                  </a:lnTo>
                  <a:lnTo>
                    <a:pt x="80" y="638"/>
                  </a:lnTo>
                  <a:lnTo>
                    <a:pt x="89" y="609"/>
                  </a:lnTo>
                  <a:lnTo>
                    <a:pt x="98" y="581"/>
                  </a:lnTo>
                  <a:lnTo>
                    <a:pt x="105" y="556"/>
                  </a:lnTo>
                  <a:lnTo>
                    <a:pt x="114" y="534"/>
                  </a:lnTo>
                  <a:lnTo>
                    <a:pt x="120" y="516"/>
                  </a:lnTo>
                  <a:lnTo>
                    <a:pt x="129" y="481"/>
                  </a:lnTo>
                  <a:lnTo>
                    <a:pt x="131" y="458"/>
                  </a:lnTo>
                  <a:lnTo>
                    <a:pt x="129" y="440"/>
                  </a:lnTo>
                  <a:lnTo>
                    <a:pt x="127" y="420"/>
                  </a:lnTo>
                  <a:lnTo>
                    <a:pt x="129" y="400"/>
                  </a:lnTo>
                  <a:lnTo>
                    <a:pt x="134" y="387"/>
                  </a:lnTo>
                  <a:lnTo>
                    <a:pt x="140" y="376"/>
                  </a:lnTo>
                  <a:lnTo>
                    <a:pt x="147" y="365"/>
                  </a:lnTo>
                  <a:lnTo>
                    <a:pt x="158" y="352"/>
                  </a:lnTo>
                  <a:lnTo>
                    <a:pt x="171" y="336"/>
                  </a:lnTo>
                  <a:lnTo>
                    <a:pt x="183" y="320"/>
                  </a:lnTo>
                  <a:lnTo>
                    <a:pt x="200" y="302"/>
                  </a:lnTo>
                  <a:lnTo>
                    <a:pt x="211" y="287"/>
                  </a:lnTo>
                  <a:lnTo>
                    <a:pt x="222" y="271"/>
                  </a:lnTo>
                  <a:lnTo>
                    <a:pt x="231" y="254"/>
                  </a:lnTo>
                  <a:lnTo>
                    <a:pt x="240" y="236"/>
                  </a:lnTo>
                  <a:lnTo>
                    <a:pt x="247" y="220"/>
                  </a:lnTo>
                  <a:lnTo>
                    <a:pt x="254" y="205"/>
                  </a:lnTo>
                  <a:lnTo>
                    <a:pt x="260" y="194"/>
                  </a:lnTo>
                  <a:lnTo>
                    <a:pt x="265" y="189"/>
                  </a:lnTo>
                  <a:lnTo>
                    <a:pt x="274" y="182"/>
                  </a:lnTo>
                  <a:lnTo>
                    <a:pt x="287" y="171"/>
                  </a:lnTo>
                  <a:lnTo>
                    <a:pt x="302" y="156"/>
                  </a:lnTo>
                  <a:lnTo>
                    <a:pt x="314" y="138"/>
                  </a:lnTo>
                  <a:lnTo>
                    <a:pt x="331" y="96"/>
                  </a:lnTo>
                  <a:lnTo>
                    <a:pt x="334" y="60"/>
                  </a:lnTo>
                  <a:lnTo>
                    <a:pt x="325" y="31"/>
                  </a:lnTo>
                  <a:lnTo>
                    <a:pt x="300" y="9"/>
                  </a:lnTo>
                  <a:close/>
                </a:path>
              </a:pathLst>
            </a:custGeom>
            <a:solidFill>
              <a:srgbClr val="D6ADA3"/>
            </a:solidFill>
            <a:ln w="9525">
              <a:noFill/>
            </a:ln>
          </p:spPr>
          <p:txBody>
            <a:bodyPr/>
            <a:lstStyle/>
            <a:p>
              <a:endParaRPr lang="zh-CN" altLang="en-US"/>
            </a:p>
          </p:txBody>
        </p:sp>
        <p:sp>
          <p:nvSpPr>
            <p:cNvPr id="2267280" name="任意多边形 2267279"/>
            <p:cNvSpPr/>
            <p:nvPr/>
          </p:nvSpPr>
          <p:spPr>
            <a:xfrm>
              <a:off x="778" y="2105"/>
              <a:ext cx="31" cy="31"/>
            </a:xfrm>
            <a:custGeom>
              <a:avLst/>
              <a:gdLst/>
              <a:ahLst/>
              <a:cxnLst/>
              <a:rect l="0" t="0" r="0" b="0"/>
              <a:pathLst>
                <a:path w="31" h="31">
                  <a:moveTo>
                    <a:pt x="9" y="30"/>
                  </a:moveTo>
                  <a:lnTo>
                    <a:pt x="14" y="31"/>
                  </a:lnTo>
                  <a:lnTo>
                    <a:pt x="20" y="30"/>
                  </a:lnTo>
                  <a:lnTo>
                    <a:pt x="25" y="28"/>
                  </a:lnTo>
                  <a:lnTo>
                    <a:pt x="29" y="22"/>
                  </a:lnTo>
                  <a:lnTo>
                    <a:pt x="31" y="17"/>
                  </a:lnTo>
                  <a:lnTo>
                    <a:pt x="29" y="11"/>
                  </a:lnTo>
                  <a:lnTo>
                    <a:pt x="27" y="6"/>
                  </a:lnTo>
                  <a:lnTo>
                    <a:pt x="21" y="2"/>
                  </a:lnTo>
                  <a:lnTo>
                    <a:pt x="16" y="0"/>
                  </a:lnTo>
                  <a:lnTo>
                    <a:pt x="11" y="0"/>
                  </a:lnTo>
                  <a:lnTo>
                    <a:pt x="5" y="4"/>
                  </a:lnTo>
                  <a:lnTo>
                    <a:pt x="1" y="8"/>
                  </a:lnTo>
                  <a:lnTo>
                    <a:pt x="0" y="13"/>
                  </a:lnTo>
                  <a:lnTo>
                    <a:pt x="0" y="19"/>
                  </a:lnTo>
                  <a:lnTo>
                    <a:pt x="3" y="24"/>
                  </a:lnTo>
                  <a:lnTo>
                    <a:pt x="9" y="30"/>
                  </a:lnTo>
                  <a:close/>
                </a:path>
              </a:pathLst>
            </a:custGeom>
            <a:solidFill>
              <a:srgbClr val="D6ADA3"/>
            </a:solidFill>
            <a:ln w="9525">
              <a:noFill/>
            </a:ln>
          </p:spPr>
          <p:txBody>
            <a:bodyPr/>
            <a:lstStyle/>
            <a:p>
              <a:endParaRPr lang="zh-CN" altLang="en-US"/>
            </a:p>
          </p:txBody>
        </p:sp>
        <p:sp>
          <p:nvSpPr>
            <p:cNvPr id="2267281" name="任意多边形 2267280"/>
            <p:cNvSpPr/>
            <p:nvPr/>
          </p:nvSpPr>
          <p:spPr>
            <a:xfrm>
              <a:off x="992" y="1455"/>
              <a:ext cx="31" cy="31"/>
            </a:xfrm>
            <a:custGeom>
              <a:avLst/>
              <a:gdLst/>
              <a:ahLst/>
              <a:cxnLst/>
              <a:rect l="0" t="0" r="0" b="0"/>
              <a:pathLst>
                <a:path w="31" h="31">
                  <a:moveTo>
                    <a:pt x="7" y="29"/>
                  </a:moveTo>
                  <a:lnTo>
                    <a:pt x="13" y="31"/>
                  </a:lnTo>
                  <a:lnTo>
                    <a:pt x="18" y="31"/>
                  </a:lnTo>
                  <a:lnTo>
                    <a:pt x="24" y="27"/>
                  </a:lnTo>
                  <a:lnTo>
                    <a:pt x="29" y="22"/>
                  </a:lnTo>
                  <a:lnTo>
                    <a:pt x="31" y="16"/>
                  </a:lnTo>
                  <a:lnTo>
                    <a:pt x="29" y="11"/>
                  </a:lnTo>
                  <a:lnTo>
                    <a:pt x="27" y="5"/>
                  </a:lnTo>
                  <a:lnTo>
                    <a:pt x="22" y="2"/>
                  </a:lnTo>
                  <a:lnTo>
                    <a:pt x="16" y="0"/>
                  </a:lnTo>
                  <a:lnTo>
                    <a:pt x="11" y="2"/>
                  </a:lnTo>
                  <a:lnTo>
                    <a:pt x="5" y="3"/>
                  </a:lnTo>
                  <a:lnTo>
                    <a:pt x="2" y="9"/>
                  </a:lnTo>
                  <a:lnTo>
                    <a:pt x="0" y="14"/>
                  </a:lnTo>
                  <a:lnTo>
                    <a:pt x="0" y="20"/>
                  </a:lnTo>
                  <a:lnTo>
                    <a:pt x="2" y="25"/>
                  </a:lnTo>
                  <a:lnTo>
                    <a:pt x="7" y="29"/>
                  </a:lnTo>
                  <a:close/>
                </a:path>
              </a:pathLst>
            </a:custGeom>
            <a:solidFill>
              <a:srgbClr val="D6ADA3"/>
            </a:solidFill>
            <a:ln w="9525">
              <a:noFill/>
            </a:ln>
          </p:spPr>
          <p:txBody>
            <a:bodyPr/>
            <a:lstStyle/>
            <a:p>
              <a:endParaRPr lang="zh-CN" altLang="en-US"/>
            </a:p>
          </p:txBody>
        </p:sp>
        <p:sp>
          <p:nvSpPr>
            <p:cNvPr id="2267282" name="任意多边形 2267281"/>
            <p:cNvSpPr/>
            <p:nvPr/>
          </p:nvSpPr>
          <p:spPr>
            <a:xfrm>
              <a:off x="719" y="1373"/>
              <a:ext cx="387" cy="738"/>
            </a:xfrm>
            <a:custGeom>
              <a:avLst/>
              <a:gdLst/>
              <a:ahLst/>
              <a:cxnLst/>
              <a:rect l="0" t="0" r="0" b="0"/>
              <a:pathLst>
                <a:path w="387" h="738">
                  <a:moveTo>
                    <a:pt x="189" y="434"/>
                  </a:moveTo>
                  <a:lnTo>
                    <a:pt x="197" y="416"/>
                  </a:lnTo>
                  <a:lnTo>
                    <a:pt x="206" y="402"/>
                  </a:lnTo>
                  <a:lnTo>
                    <a:pt x="215" y="389"/>
                  </a:lnTo>
                  <a:lnTo>
                    <a:pt x="224" y="376"/>
                  </a:lnTo>
                  <a:lnTo>
                    <a:pt x="233" y="364"/>
                  </a:lnTo>
                  <a:lnTo>
                    <a:pt x="244" y="353"/>
                  </a:lnTo>
                  <a:lnTo>
                    <a:pt x="253" y="342"/>
                  </a:lnTo>
                  <a:lnTo>
                    <a:pt x="260" y="331"/>
                  </a:lnTo>
                  <a:lnTo>
                    <a:pt x="271" y="314"/>
                  </a:lnTo>
                  <a:lnTo>
                    <a:pt x="284" y="294"/>
                  </a:lnTo>
                  <a:lnTo>
                    <a:pt x="300" y="269"/>
                  </a:lnTo>
                  <a:lnTo>
                    <a:pt x="317" y="244"/>
                  </a:lnTo>
                  <a:lnTo>
                    <a:pt x="333" y="216"/>
                  </a:lnTo>
                  <a:lnTo>
                    <a:pt x="347" y="193"/>
                  </a:lnTo>
                  <a:lnTo>
                    <a:pt x="360" y="173"/>
                  </a:lnTo>
                  <a:lnTo>
                    <a:pt x="367" y="158"/>
                  </a:lnTo>
                  <a:lnTo>
                    <a:pt x="378" y="135"/>
                  </a:lnTo>
                  <a:lnTo>
                    <a:pt x="387" y="111"/>
                  </a:lnTo>
                  <a:lnTo>
                    <a:pt x="387" y="84"/>
                  </a:lnTo>
                  <a:lnTo>
                    <a:pt x="375" y="56"/>
                  </a:lnTo>
                  <a:lnTo>
                    <a:pt x="364" y="42"/>
                  </a:lnTo>
                  <a:lnTo>
                    <a:pt x="351" y="29"/>
                  </a:lnTo>
                  <a:lnTo>
                    <a:pt x="338" y="18"/>
                  </a:lnTo>
                  <a:lnTo>
                    <a:pt x="324" y="9"/>
                  </a:lnTo>
                  <a:lnTo>
                    <a:pt x="309" y="2"/>
                  </a:lnTo>
                  <a:lnTo>
                    <a:pt x="293" y="0"/>
                  </a:lnTo>
                  <a:lnTo>
                    <a:pt x="278" y="2"/>
                  </a:lnTo>
                  <a:lnTo>
                    <a:pt x="264" y="7"/>
                  </a:lnTo>
                  <a:lnTo>
                    <a:pt x="248" y="22"/>
                  </a:lnTo>
                  <a:lnTo>
                    <a:pt x="231" y="45"/>
                  </a:lnTo>
                  <a:lnTo>
                    <a:pt x="213" y="76"/>
                  </a:lnTo>
                  <a:lnTo>
                    <a:pt x="195" y="111"/>
                  </a:lnTo>
                  <a:lnTo>
                    <a:pt x="177" y="145"/>
                  </a:lnTo>
                  <a:lnTo>
                    <a:pt x="160" y="178"/>
                  </a:lnTo>
                  <a:lnTo>
                    <a:pt x="148" y="205"/>
                  </a:lnTo>
                  <a:lnTo>
                    <a:pt x="139" y="224"/>
                  </a:lnTo>
                  <a:lnTo>
                    <a:pt x="129" y="240"/>
                  </a:lnTo>
                  <a:lnTo>
                    <a:pt x="119" y="258"/>
                  </a:lnTo>
                  <a:lnTo>
                    <a:pt x="108" y="280"/>
                  </a:lnTo>
                  <a:lnTo>
                    <a:pt x="97" y="300"/>
                  </a:lnTo>
                  <a:lnTo>
                    <a:pt x="86" y="322"/>
                  </a:lnTo>
                  <a:lnTo>
                    <a:pt x="77" y="342"/>
                  </a:lnTo>
                  <a:lnTo>
                    <a:pt x="70" y="360"/>
                  </a:lnTo>
                  <a:lnTo>
                    <a:pt x="66" y="373"/>
                  </a:lnTo>
                  <a:lnTo>
                    <a:pt x="62" y="391"/>
                  </a:lnTo>
                  <a:lnTo>
                    <a:pt x="53" y="423"/>
                  </a:lnTo>
                  <a:lnTo>
                    <a:pt x="42" y="467"/>
                  </a:lnTo>
                  <a:lnTo>
                    <a:pt x="31" y="514"/>
                  </a:lnTo>
                  <a:lnTo>
                    <a:pt x="20" y="567"/>
                  </a:lnTo>
                  <a:lnTo>
                    <a:pt x="10" y="616"/>
                  </a:lnTo>
                  <a:lnTo>
                    <a:pt x="2" y="662"/>
                  </a:lnTo>
                  <a:lnTo>
                    <a:pt x="0" y="700"/>
                  </a:lnTo>
                  <a:lnTo>
                    <a:pt x="15" y="709"/>
                  </a:lnTo>
                  <a:lnTo>
                    <a:pt x="31" y="718"/>
                  </a:lnTo>
                  <a:lnTo>
                    <a:pt x="46" y="723"/>
                  </a:lnTo>
                  <a:lnTo>
                    <a:pt x="60" y="729"/>
                  </a:lnTo>
                  <a:lnTo>
                    <a:pt x="75" y="732"/>
                  </a:lnTo>
                  <a:lnTo>
                    <a:pt x="90" y="736"/>
                  </a:lnTo>
                  <a:lnTo>
                    <a:pt x="102" y="738"/>
                  </a:lnTo>
                  <a:lnTo>
                    <a:pt x="115" y="738"/>
                  </a:lnTo>
                  <a:lnTo>
                    <a:pt x="124" y="707"/>
                  </a:lnTo>
                  <a:lnTo>
                    <a:pt x="133" y="672"/>
                  </a:lnTo>
                  <a:lnTo>
                    <a:pt x="144" y="638"/>
                  </a:lnTo>
                  <a:lnTo>
                    <a:pt x="155" y="602"/>
                  </a:lnTo>
                  <a:lnTo>
                    <a:pt x="164" y="569"/>
                  </a:lnTo>
                  <a:lnTo>
                    <a:pt x="171" y="540"/>
                  </a:lnTo>
                  <a:lnTo>
                    <a:pt x="177" y="516"/>
                  </a:lnTo>
                  <a:lnTo>
                    <a:pt x="179" y="502"/>
                  </a:lnTo>
                  <a:lnTo>
                    <a:pt x="180" y="482"/>
                  </a:lnTo>
                  <a:lnTo>
                    <a:pt x="182" y="463"/>
                  </a:lnTo>
                  <a:lnTo>
                    <a:pt x="186" y="447"/>
                  </a:lnTo>
                  <a:lnTo>
                    <a:pt x="189" y="434"/>
                  </a:lnTo>
                  <a:close/>
                </a:path>
              </a:pathLst>
            </a:custGeom>
            <a:solidFill>
              <a:srgbClr val="004CB2"/>
            </a:solidFill>
            <a:ln w="9525">
              <a:noFill/>
            </a:ln>
          </p:spPr>
          <p:txBody>
            <a:bodyPr/>
            <a:lstStyle/>
            <a:p>
              <a:endParaRPr lang="zh-CN" altLang="en-US"/>
            </a:p>
          </p:txBody>
        </p:sp>
        <p:sp>
          <p:nvSpPr>
            <p:cNvPr id="2267283" name="任意多边形 2267282"/>
            <p:cNvSpPr/>
            <p:nvPr/>
          </p:nvSpPr>
          <p:spPr>
            <a:xfrm>
              <a:off x="736" y="2084"/>
              <a:ext cx="91" cy="56"/>
            </a:xfrm>
            <a:custGeom>
              <a:avLst/>
              <a:gdLst/>
              <a:ahLst/>
              <a:cxnLst/>
              <a:rect l="0" t="0" r="0" b="0"/>
              <a:pathLst>
                <a:path w="91" h="56">
                  <a:moveTo>
                    <a:pt x="91" y="25"/>
                  </a:moveTo>
                  <a:lnTo>
                    <a:pt x="82" y="25"/>
                  </a:lnTo>
                  <a:lnTo>
                    <a:pt x="71" y="23"/>
                  </a:lnTo>
                  <a:lnTo>
                    <a:pt x="60" y="21"/>
                  </a:lnTo>
                  <a:lnTo>
                    <a:pt x="49" y="20"/>
                  </a:lnTo>
                  <a:lnTo>
                    <a:pt x="38" y="16"/>
                  </a:lnTo>
                  <a:lnTo>
                    <a:pt x="25" y="11"/>
                  </a:lnTo>
                  <a:lnTo>
                    <a:pt x="14" y="5"/>
                  </a:lnTo>
                  <a:lnTo>
                    <a:pt x="2" y="0"/>
                  </a:lnTo>
                  <a:lnTo>
                    <a:pt x="2" y="11"/>
                  </a:lnTo>
                  <a:lnTo>
                    <a:pt x="0" y="21"/>
                  </a:lnTo>
                  <a:lnTo>
                    <a:pt x="2" y="31"/>
                  </a:lnTo>
                  <a:lnTo>
                    <a:pt x="5" y="36"/>
                  </a:lnTo>
                  <a:lnTo>
                    <a:pt x="11" y="38"/>
                  </a:lnTo>
                  <a:lnTo>
                    <a:pt x="18" y="41"/>
                  </a:lnTo>
                  <a:lnTo>
                    <a:pt x="27" y="45"/>
                  </a:lnTo>
                  <a:lnTo>
                    <a:pt x="40" y="49"/>
                  </a:lnTo>
                  <a:lnTo>
                    <a:pt x="53" y="52"/>
                  </a:lnTo>
                  <a:lnTo>
                    <a:pt x="65" y="54"/>
                  </a:lnTo>
                  <a:lnTo>
                    <a:pt x="78" y="56"/>
                  </a:lnTo>
                  <a:lnTo>
                    <a:pt x="89" y="54"/>
                  </a:lnTo>
                  <a:lnTo>
                    <a:pt x="91" y="25"/>
                  </a:lnTo>
                  <a:close/>
                </a:path>
              </a:pathLst>
            </a:custGeom>
            <a:solidFill>
              <a:srgbClr val="D8D8D8"/>
            </a:solidFill>
            <a:ln w="9525">
              <a:noFill/>
            </a:ln>
          </p:spPr>
          <p:txBody>
            <a:bodyPr/>
            <a:lstStyle/>
            <a:p>
              <a:endParaRPr lang="zh-CN" altLang="en-US"/>
            </a:p>
          </p:txBody>
        </p:sp>
        <p:sp>
          <p:nvSpPr>
            <p:cNvPr id="2267284" name="任意多边形 2267283"/>
            <p:cNvSpPr/>
            <p:nvPr/>
          </p:nvSpPr>
          <p:spPr>
            <a:xfrm>
              <a:off x="389" y="2169"/>
              <a:ext cx="527" cy="422"/>
            </a:xfrm>
            <a:custGeom>
              <a:avLst/>
              <a:gdLst/>
              <a:ahLst/>
              <a:cxnLst/>
              <a:rect l="0" t="0" r="0" b="0"/>
              <a:pathLst>
                <a:path w="527" h="422">
                  <a:moveTo>
                    <a:pt x="414" y="422"/>
                  </a:moveTo>
                  <a:lnTo>
                    <a:pt x="420" y="422"/>
                  </a:lnTo>
                  <a:lnTo>
                    <a:pt x="425" y="420"/>
                  </a:lnTo>
                  <a:lnTo>
                    <a:pt x="429" y="418"/>
                  </a:lnTo>
                  <a:lnTo>
                    <a:pt x="430" y="414"/>
                  </a:lnTo>
                  <a:lnTo>
                    <a:pt x="527" y="182"/>
                  </a:lnTo>
                  <a:lnTo>
                    <a:pt x="527" y="178"/>
                  </a:lnTo>
                  <a:lnTo>
                    <a:pt x="527" y="173"/>
                  </a:lnTo>
                  <a:lnTo>
                    <a:pt x="523" y="169"/>
                  </a:lnTo>
                  <a:lnTo>
                    <a:pt x="519" y="165"/>
                  </a:lnTo>
                  <a:lnTo>
                    <a:pt x="112" y="0"/>
                  </a:lnTo>
                  <a:lnTo>
                    <a:pt x="109" y="0"/>
                  </a:lnTo>
                  <a:lnTo>
                    <a:pt x="103" y="0"/>
                  </a:lnTo>
                  <a:lnTo>
                    <a:pt x="100" y="4"/>
                  </a:lnTo>
                  <a:lnTo>
                    <a:pt x="96" y="7"/>
                  </a:lnTo>
                  <a:lnTo>
                    <a:pt x="0" y="236"/>
                  </a:lnTo>
                  <a:lnTo>
                    <a:pt x="0" y="242"/>
                  </a:lnTo>
                  <a:lnTo>
                    <a:pt x="2" y="247"/>
                  </a:lnTo>
                  <a:lnTo>
                    <a:pt x="3" y="251"/>
                  </a:lnTo>
                  <a:lnTo>
                    <a:pt x="7" y="253"/>
                  </a:lnTo>
                  <a:lnTo>
                    <a:pt x="414" y="422"/>
                  </a:lnTo>
                  <a:close/>
                </a:path>
              </a:pathLst>
            </a:custGeom>
            <a:solidFill>
              <a:srgbClr val="000000"/>
            </a:solidFill>
            <a:ln w="9525">
              <a:noFill/>
            </a:ln>
          </p:spPr>
          <p:txBody>
            <a:bodyPr/>
            <a:lstStyle/>
            <a:p>
              <a:endParaRPr lang="zh-CN" altLang="en-US"/>
            </a:p>
          </p:txBody>
        </p:sp>
        <p:sp>
          <p:nvSpPr>
            <p:cNvPr id="2267285" name="任意多边形 2267284"/>
            <p:cNvSpPr/>
            <p:nvPr/>
          </p:nvSpPr>
          <p:spPr>
            <a:xfrm>
              <a:off x="494" y="2162"/>
              <a:ext cx="443" cy="423"/>
            </a:xfrm>
            <a:custGeom>
              <a:avLst/>
              <a:gdLst/>
              <a:ahLst/>
              <a:cxnLst/>
              <a:rect l="0" t="0" r="0" b="0"/>
              <a:pathLst>
                <a:path w="443" h="423">
                  <a:moveTo>
                    <a:pt x="284" y="105"/>
                  </a:moveTo>
                  <a:lnTo>
                    <a:pt x="29" y="2"/>
                  </a:lnTo>
                  <a:lnTo>
                    <a:pt x="27" y="0"/>
                  </a:lnTo>
                  <a:lnTo>
                    <a:pt x="27" y="0"/>
                  </a:lnTo>
                  <a:lnTo>
                    <a:pt x="26" y="0"/>
                  </a:lnTo>
                  <a:lnTo>
                    <a:pt x="24" y="0"/>
                  </a:lnTo>
                  <a:lnTo>
                    <a:pt x="22" y="0"/>
                  </a:lnTo>
                  <a:lnTo>
                    <a:pt x="18" y="2"/>
                  </a:lnTo>
                  <a:lnTo>
                    <a:pt x="9" y="3"/>
                  </a:lnTo>
                  <a:lnTo>
                    <a:pt x="0" y="7"/>
                  </a:lnTo>
                  <a:lnTo>
                    <a:pt x="2" y="5"/>
                  </a:lnTo>
                  <a:lnTo>
                    <a:pt x="4" y="5"/>
                  </a:lnTo>
                  <a:lnTo>
                    <a:pt x="6" y="5"/>
                  </a:lnTo>
                  <a:lnTo>
                    <a:pt x="7" y="7"/>
                  </a:lnTo>
                  <a:lnTo>
                    <a:pt x="414" y="172"/>
                  </a:lnTo>
                  <a:lnTo>
                    <a:pt x="418" y="176"/>
                  </a:lnTo>
                  <a:lnTo>
                    <a:pt x="422" y="180"/>
                  </a:lnTo>
                  <a:lnTo>
                    <a:pt x="422" y="185"/>
                  </a:lnTo>
                  <a:lnTo>
                    <a:pt x="422" y="189"/>
                  </a:lnTo>
                  <a:lnTo>
                    <a:pt x="325" y="423"/>
                  </a:lnTo>
                  <a:lnTo>
                    <a:pt x="353" y="400"/>
                  </a:lnTo>
                  <a:lnTo>
                    <a:pt x="443" y="183"/>
                  </a:lnTo>
                  <a:lnTo>
                    <a:pt x="443" y="178"/>
                  </a:lnTo>
                  <a:lnTo>
                    <a:pt x="443" y="172"/>
                  </a:lnTo>
                  <a:lnTo>
                    <a:pt x="440" y="169"/>
                  </a:lnTo>
                  <a:lnTo>
                    <a:pt x="436" y="167"/>
                  </a:lnTo>
                  <a:lnTo>
                    <a:pt x="307" y="116"/>
                  </a:lnTo>
                  <a:lnTo>
                    <a:pt x="309" y="111"/>
                  </a:lnTo>
                  <a:lnTo>
                    <a:pt x="309" y="107"/>
                  </a:lnTo>
                  <a:lnTo>
                    <a:pt x="309" y="103"/>
                  </a:lnTo>
                  <a:lnTo>
                    <a:pt x="305" y="102"/>
                  </a:lnTo>
                  <a:lnTo>
                    <a:pt x="311" y="85"/>
                  </a:lnTo>
                  <a:lnTo>
                    <a:pt x="313" y="74"/>
                  </a:lnTo>
                  <a:lnTo>
                    <a:pt x="309" y="67"/>
                  </a:lnTo>
                  <a:lnTo>
                    <a:pt x="298" y="60"/>
                  </a:lnTo>
                  <a:lnTo>
                    <a:pt x="289" y="56"/>
                  </a:lnTo>
                  <a:lnTo>
                    <a:pt x="278" y="52"/>
                  </a:lnTo>
                  <a:lnTo>
                    <a:pt x="267" y="47"/>
                  </a:lnTo>
                  <a:lnTo>
                    <a:pt x="255" y="43"/>
                  </a:lnTo>
                  <a:lnTo>
                    <a:pt x="242" y="38"/>
                  </a:lnTo>
                  <a:lnTo>
                    <a:pt x="231" y="34"/>
                  </a:lnTo>
                  <a:lnTo>
                    <a:pt x="222" y="29"/>
                  </a:lnTo>
                  <a:lnTo>
                    <a:pt x="216" y="27"/>
                  </a:lnTo>
                  <a:lnTo>
                    <a:pt x="207" y="23"/>
                  </a:lnTo>
                  <a:lnTo>
                    <a:pt x="200" y="23"/>
                  </a:lnTo>
                  <a:lnTo>
                    <a:pt x="195" y="25"/>
                  </a:lnTo>
                  <a:lnTo>
                    <a:pt x="189" y="32"/>
                  </a:lnTo>
                  <a:lnTo>
                    <a:pt x="186" y="42"/>
                  </a:lnTo>
                  <a:lnTo>
                    <a:pt x="182" y="47"/>
                  </a:lnTo>
                  <a:lnTo>
                    <a:pt x="180" y="49"/>
                  </a:lnTo>
                  <a:lnTo>
                    <a:pt x="178" y="51"/>
                  </a:lnTo>
                  <a:lnTo>
                    <a:pt x="173" y="49"/>
                  </a:lnTo>
                  <a:lnTo>
                    <a:pt x="169" y="51"/>
                  </a:lnTo>
                  <a:lnTo>
                    <a:pt x="167" y="52"/>
                  </a:lnTo>
                  <a:lnTo>
                    <a:pt x="166" y="56"/>
                  </a:lnTo>
                  <a:lnTo>
                    <a:pt x="193" y="69"/>
                  </a:lnTo>
                  <a:lnTo>
                    <a:pt x="196" y="62"/>
                  </a:lnTo>
                  <a:lnTo>
                    <a:pt x="200" y="56"/>
                  </a:lnTo>
                  <a:lnTo>
                    <a:pt x="200" y="52"/>
                  </a:lnTo>
                  <a:lnTo>
                    <a:pt x="202" y="49"/>
                  </a:lnTo>
                  <a:lnTo>
                    <a:pt x="204" y="47"/>
                  </a:lnTo>
                  <a:lnTo>
                    <a:pt x="205" y="45"/>
                  </a:lnTo>
                  <a:lnTo>
                    <a:pt x="209" y="45"/>
                  </a:lnTo>
                  <a:lnTo>
                    <a:pt x="213" y="47"/>
                  </a:lnTo>
                  <a:lnTo>
                    <a:pt x="216" y="49"/>
                  </a:lnTo>
                  <a:lnTo>
                    <a:pt x="225" y="52"/>
                  </a:lnTo>
                  <a:lnTo>
                    <a:pt x="236" y="56"/>
                  </a:lnTo>
                  <a:lnTo>
                    <a:pt x="249" y="62"/>
                  </a:lnTo>
                  <a:lnTo>
                    <a:pt x="262" y="67"/>
                  </a:lnTo>
                  <a:lnTo>
                    <a:pt x="273" y="71"/>
                  </a:lnTo>
                  <a:lnTo>
                    <a:pt x="282" y="74"/>
                  </a:lnTo>
                  <a:lnTo>
                    <a:pt x="287" y="76"/>
                  </a:lnTo>
                  <a:lnTo>
                    <a:pt x="289" y="78"/>
                  </a:lnTo>
                  <a:lnTo>
                    <a:pt x="289" y="80"/>
                  </a:lnTo>
                  <a:lnTo>
                    <a:pt x="289" y="83"/>
                  </a:lnTo>
                  <a:lnTo>
                    <a:pt x="289" y="85"/>
                  </a:lnTo>
                  <a:lnTo>
                    <a:pt x="289" y="89"/>
                  </a:lnTo>
                  <a:lnTo>
                    <a:pt x="287" y="94"/>
                  </a:lnTo>
                  <a:lnTo>
                    <a:pt x="285" y="102"/>
                  </a:lnTo>
                  <a:lnTo>
                    <a:pt x="284" y="105"/>
                  </a:lnTo>
                  <a:close/>
                </a:path>
              </a:pathLst>
            </a:custGeom>
            <a:solidFill>
              <a:srgbClr val="000000"/>
            </a:solidFill>
            <a:ln w="9525">
              <a:noFill/>
            </a:ln>
          </p:spPr>
          <p:txBody>
            <a:bodyPr/>
            <a:lstStyle/>
            <a:p>
              <a:endParaRPr lang="zh-CN" altLang="en-US"/>
            </a:p>
          </p:txBody>
        </p:sp>
        <p:sp>
          <p:nvSpPr>
            <p:cNvPr id="2267286" name="任意多边形 2267285"/>
            <p:cNvSpPr/>
            <p:nvPr/>
          </p:nvSpPr>
          <p:spPr>
            <a:xfrm>
              <a:off x="963" y="1004"/>
              <a:ext cx="260" cy="396"/>
            </a:xfrm>
            <a:custGeom>
              <a:avLst/>
              <a:gdLst/>
              <a:ahLst/>
              <a:cxnLst/>
              <a:rect l="0" t="0" r="0" b="0"/>
              <a:pathLst>
                <a:path w="260" h="396">
                  <a:moveTo>
                    <a:pt x="87" y="15"/>
                  </a:moveTo>
                  <a:lnTo>
                    <a:pt x="100" y="7"/>
                  </a:lnTo>
                  <a:lnTo>
                    <a:pt x="114" y="4"/>
                  </a:lnTo>
                  <a:lnTo>
                    <a:pt x="129" y="0"/>
                  </a:lnTo>
                  <a:lnTo>
                    <a:pt x="145" y="2"/>
                  </a:lnTo>
                  <a:lnTo>
                    <a:pt x="162" y="6"/>
                  </a:lnTo>
                  <a:lnTo>
                    <a:pt x="180" y="11"/>
                  </a:lnTo>
                  <a:lnTo>
                    <a:pt x="200" y="24"/>
                  </a:lnTo>
                  <a:lnTo>
                    <a:pt x="220" y="38"/>
                  </a:lnTo>
                  <a:lnTo>
                    <a:pt x="238" y="55"/>
                  </a:lnTo>
                  <a:lnTo>
                    <a:pt x="252" y="75"/>
                  </a:lnTo>
                  <a:lnTo>
                    <a:pt x="260" y="100"/>
                  </a:lnTo>
                  <a:lnTo>
                    <a:pt x="260" y="131"/>
                  </a:lnTo>
                  <a:lnTo>
                    <a:pt x="258" y="142"/>
                  </a:lnTo>
                  <a:lnTo>
                    <a:pt x="256" y="153"/>
                  </a:lnTo>
                  <a:lnTo>
                    <a:pt x="254" y="165"/>
                  </a:lnTo>
                  <a:lnTo>
                    <a:pt x="252" y="173"/>
                  </a:lnTo>
                  <a:lnTo>
                    <a:pt x="249" y="178"/>
                  </a:lnTo>
                  <a:lnTo>
                    <a:pt x="247" y="184"/>
                  </a:lnTo>
                  <a:lnTo>
                    <a:pt x="245" y="189"/>
                  </a:lnTo>
                  <a:lnTo>
                    <a:pt x="245" y="196"/>
                  </a:lnTo>
                  <a:lnTo>
                    <a:pt x="249" y="205"/>
                  </a:lnTo>
                  <a:lnTo>
                    <a:pt x="251" y="218"/>
                  </a:lnTo>
                  <a:lnTo>
                    <a:pt x="254" y="229"/>
                  </a:lnTo>
                  <a:lnTo>
                    <a:pt x="254" y="235"/>
                  </a:lnTo>
                  <a:lnTo>
                    <a:pt x="254" y="238"/>
                  </a:lnTo>
                  <a:lnTo>
                    <a:pt x="252" y="240"/>
                  </a:lnTo>
                  <a:lnTo>
                    <a:pt x="251" y="244"/>
                  </a:lnTo>
                  <a:lnTo>
                    <a:pt x="249" y="245"/>
                  </a:lnTo>
                  <a:lnTo>
                    <a:pt x="245" y="245"/>
                  </a:lnTo>
                  <a:lnTo>
                    <a:pt x="243" y="245"/>
                  </a:lnTo>
                  <a:lnTo>
                    <a:pt x="240" y="245"/>
                  </a:lnTo>
                  <a:lnTo>
                    <a:pt x="236" y="245"/>
                  </a:lnTo>
                  <a:lnTo>
                    <a:pt x="234" y="245"/>
                  </a:lnTo>
                  <a:lnTo>
                    <a:pt x="231" y="247"/>
                  </a:lnTo>
                  <a:lnTo>
                    <a:pt x="231" y="251"/>
                  </a:lnTo>
                  <a:lnTo>
                    <a:pt x="231" y="255"/>
                  </a:lnTo>
                  <a:lnTo>
                    <a:pt x="231" y="256"/>
                  </a:lnTo>
                  <a:lnTo>
                    <a:pt x="231" y="260"/>
                  </a:lnTo>
                  <a:lnTo>
                    <a:pt x="231" y="262"/>
                  </a:lnTo>
                  <a:lnTo>
                    <a:pt x="229" y="264"/>
                  </a:lnTo>
                  <a:lnTo>
                    <a:pt x="227" y="264"/>
                  </a:lnTo>
                  <a:lnTo>
                    <a:pt x="223" y="264"/>
                  </a:lnTo>
                  <a:lnTo>
                    <a:pt x="222" y="264"/>
                  </a:lnTo>
                  <a:lnTo>
                    <a:pt x="218" y="262"/>
                  </a:lnTo>
                  <a:lnTo>
                    <a:pt x="211" y="258"/>
                  </a:lnTo>
                  <a:lnTo>
                    <a:pt x="203" y="256"/>
                  </a:lnTo>
                  <a:lnTo>
                    <a:pt x="196" y="253"/>
                  </a:lnTo>
                  <a:lnTo>
                    <a:pt x="193" y="253"/>
                  </a:lnTo>
                  <a:lnTo>
                    <a:pt x="191" y="253"/>
                  </a:lnTo>
                  <a:lnTo>
                    <a:pt x="189" y="255"/>
                  </a:lnTo>
                  <a:lnTo>
                    <a:pt x="189" y="258"/>
                  </a:lnTo>
                  <a:lnTo>
                    <a:pt x="189" y="258"/>
                  </a:lnTo>
                  <a:lnTo>
                    <a:pt x="193" y="262"/>
                  </a:lnTo>
                  <a:lnTo>
                    <a:pt x="200" y="265"/>
                  </a:lnTo>
                  <a:lnTo>
                    <a:pt x="205" y="271"/>
                  </a:lnTo>
                  <a:lnTo>
                    <a:pt x="211" y="275"/>
                  </a:lnTo>
                  <a:lnTo>
                    <a:pt x="212" y="278"/>
                  </a:lnTo>
                  <a:lnTo>
                    <a:pt x="214" y="284"/>
                  </a:lnTo>
                  <a:lnTo>
                    <a:pt x="212" y="287"/>
                  </a:lnTo>
                  <a:lnTo>
                    <a:pt x="211" y="289"/>
                  </a:lnTo>
                  <a:lnTo>
                    <a:pt x="205" y="291"/>
                  </a:lnTo>
                  <a:lnTo>
                    <a:pt x="202" y="295"/>
                  </a:lnTo>
                  <a:lnTo>
                    <a:pt x="200" y="298"/>
                  </a:lnTo>
                  <a:lnTo>
                    <a:pt x="200" y="304"/>
                  </a:lnTo>
                  <a:lnTo>
                    <a:pt x="198" y="313"/>
                  </a:lnTo>
                  <a:lnTo>
                    <a:pt x="193" y="322"/>
                  </a:lnTo>
                  <a:lnTo>
                    <a:pt x="182" y="327"/>
                  </a:lnTo>
                  <a:lnTo>
                    <a:pt x="165" y="325"/>
                  </a:lnTo>
                  <a:lnTo>
                    <a:pt x="160" y="324"/>
                  </a:lnTo>
                  <a:lnTo>
                    <a:pt x="154" y="322"/>
                  </a:lnTo>
                  <a:lnTo>
                    <a:pt x="151" y="320"/>
                  </a:lnTo>
                  <a:lnTo>
                    <a:pt x="147" y="318"/>
                  </a:lnTo>
                  <a:lnTo>
                    <a:pt x="145" y="318"/>
                  </a:lnTo>
                  <a:lnTo>
                    <a:pt x="142" y="318"/>
                  </a:lnTo>
                  <a:lnTo>
                    <a:pt x="140" y="322"/>
                  </a:lnTo>
                  <a:lnTo>
                    <a:pt x="138" y="324"/>
                  </a:lnTo>
                  <a:lnTo>
                    <a:pt x="129" y="338"/>
                  </a:lnTo>
                  <a:lnTo>
                    <a:pt x="120" y="353"/>
                  </a:lnTo>
                  <a:lnTo>
                    <a:pt x="107" y="367"/>
                  </a:lnTo>
                  <a:lnTo>
                    <a:pt x="94" y="380"/>
                  </a:lnTo>
                  <a:lnTo>
                    <a:pt x="78" y="391"/>
                  </a:lnTo>
                  <a:lnTo>
                    <a:pt x="62" y="396"/>
                  </a:lnTo>
                  <a:lnTo>
                    <a:pt x="45" y="396"/>
                  </a:lnTo>
                  <a:lnTo>
                    <a:pt x="25" y="391"/>
                  </a:lnTo>
                  <a:lnTo>
                    <a:pt x="9" y="378"/>
                  </a:lnTo>
                  <a:lnTo>
                    <a:pt x="2" y="362"/>
                  </a:lnTo>
                  <a:lnTo>
                    <a:pt x="0" y="340"/>
                  </a:lnTo>
                  <a:lnTo>
                    <a:pt x="5" y="318"/>
                  </a:lnTo>
                  <a:lnTo>
                    <a:pt x="16" y="289"/>
                  </a:lnTo>
                  <a:lnTo>
                    <a:pt x="29" y="260"/>
                  </a:lnTo>
                  <a:lnTo>
                    <a:pt x="38" y="231"/>
                  </a:lnTo>
                  <a:lnTo>
                    <a:pt x="38" y="209"/>
                  </a:lnTo>
                  <a:lnTo>
                    <a:pt x="31" y="185"/>
                  </a:lnTo>
                  <a:lnTo>
                    <a:pt x="25" y="160"/>
                  </a:lnTo>
                  <a:lnTo>
                    <a:pt x="24" y="135"/>
                  </a:lnTo>
                  <a:lnTo>
                    <a:pt x="25" y="107"/>
                  </a:lnTo>
                  <a:lnTo>
                    <a:pt x="33" y="80"/>
                  </a:lnTo>
                  <a:lnTo>
                    <a:pt x="44" y="56"/>
                  </a:lnTo>
                  <a:lnTo>
                    <a:pt x="62" y="33"/>
                  </a:lnTo>
                  <a:lnTo>
                    <a:pt x="87" y="15"/>
                  </a:lnTo>
                  <a:close/>
                </a:path>
              </a:pathLst>
            </a:custGeom>
            <a:solidFill>
              <a:srgbClr val="D6ADA3"/>
            </a:solidFill>
            <a:ln w="9525">
              <a:noFill/>
            </a:ln>
          </p:spPr>
          <p:txBody>
            <a:bodyPr/>
            <a:lstStyle/>
            <a:p>
              <a:endParaRPr lang="zh-CN" altLang="en-US"/>
            </a:p>
          </p:txBody>
        </p:sp>
        <p:sp>
          <p:nvSpPr>
            <p:cNvPr id="2267287" name="任意多边形 2267286"/>
            <p:cNvSpPr/>
            <p:nvPr/>
          </p:nvSpPr>
          <p:spPr>
            <a:xfrm>
              <a:off x="1001" y="1338"/>
              <a:ext cx="31" cy="31"/>
            </a:xfrm>
            <a:custGeom>
              <a:avLst/>
              <a:gdLst/>
              <a:ahLst/>
              <a:cxnLst/>
              <a:rect l="0" t="0" r="0" b="0"/>
              <a:pathLst>
                <a:path w="31" h="31">
                  <a:moveTo>
                    <a:pt x="9" y="31"/>
                  </a:moveTo>
                  <a:lnTo>
                    <a:pt x="15" y="31"/>
                  </a:lnTo>
                  <a:lnTo>
                    <a:pt x="20" y="31"/>
                  </a:lnTo>
                  <a:lnTo>
                    <a:pt x="26" y="28"/>
                  </a:lnTo>
                  <a:lnTo>
                    <a:pt x="29" y="22"/>
                  </a:lnTo>
                  <a:lnTo>
                    <a:pt x="31" y="17"/>
                  </a:lnTo>
                  <a:lnTo>
                    <a:pt x="29" y="11"/>
                  </a:lnTo>
                  <a:lnTo>
                    <a:pt x="27" y="6"/>
                  </a:lnTo>
                  <a:lnTo>
                    <a:pt x="22" y="2"/>
                  </a:lnTo>
                  <a:lnTo>
                    <a:pt x="15" y="0"/>
                  </a:lnTo>
                  <a:lnTo>
                    <a:pt x="9" y="2"/>
                  </a:lnTo>
                  <a:lnTo>
                    <a:pt x="4" y="4"/>
                  </a:lnTo>
                  <a:lnTo>
                    <a:pt x="0" y="10"/>
                  </a:lnTo>
                  <a:lnTo>
                    <a:pt x="0" y="17"/>
                  </a:lnTo>
                  <a:lnTo>
                    <a:pt x="2" y="22"/>
                  </a:lnTo>
                  <a:lnTo>
                    <a:pt x="4" y="28"/>
                  </a:lnTo>
                  <a:lnTo>
                    <a:pt x="9" y="31"/>
                  </a:lnTo>
                  <a:close/>
                </a:path>
              </a:pathLst>
            </a:custGeom>
            <a:solidFill>
              <a:srgbClr val="D6ADA3"/>
            </a:solidFill>
            <a:ln w="9525">
              <a:noFill/>
            </a:ln>
          </p:spPr>
          <p:txBody>
            <a:bodyPr/>
            <a:lstStyle/>
            <a:p>
              <a:endParaRPr lang="zh-CN" altLang="en-US"/>
            </a:p>
          </p:txBody>
        </p:sp>
        <p:sp>
          <p:nvSpPr>
            <p:cNvPr id="2267288" name="任意多边形 2267287"/>
            <p:cNvSpPr/>
            <p:nvPr/>
          </p:nvSpPr>
          <p:spPr>
            <a:xfrm>
              <a:off x="1023" y="1091"/>
              <a:ext cx="31" cy="31"/>
            </a:xfrm>
            <a:custGeom>
              <a:avLst/>
              <a:gdLst/>
              <a:ahLst/>
              <a:cxnLst/>
              <a:rect l="0" t="0" r="0" b="0"/>
              <a:pathLst>
                <a:path w="31" h="31">
                  <a:moveTo>
                    <a:pt x="9" y="29"/>
                  </a:moveTo>
                  <a:lnTo>
                    <a:pt x="16" y="31"/>
                  </a:lnTo>
                  <a:lnTo>
                    <a:pt x="22" y="29"/>
                  </a:lnTo>
                  <a:lnTo>
                    <a:pt x="25" y="28"/>
                  </a:lnTo>
                  <a:lnTo>
                    <a:pt x="29" y="22"/>
                  </a:lnTo>
                  <a:lnTo>
                    <a:pt x="31" y="15"/>
                  </a:lnTo>
                  <a:lnTo>
                    <a:pt x="29" y="9"/>
                  </a:lnTo>
                  <a:lnTo>
                    <a:pt x="27" y="4"/>
                  </a:lnTo>
                  <a:lnTo>
                    <a:pt x="22" y="2"/>
                  </a:lnTo>
                  <a:lnTo>
                    <a:pt x="16" y="0"/>
                  </a:lnTo>
                  <a:lnTo>
                    <a:pt x="11" y="2"/>
                  </a:lnTo>
                  <a:lnTo>
                    <a:pt x="5" y="4"/>
                  </a:lnTo>
                  <a:lnTo>
                    <a:pt x="2" y="9"/>
                  </a:lnTo>
                  <a:lnTo>
                    <a:pt x="0" y="15"/>
                  </a:lnTo>
                  <a:lnTo>
                    <a:pt x="2" y="20"/>
                  </a:lnTo>
                  <a:lnTo>
                    <a:pt x="4" y="26"/>
                  </a:lnTo>
                  <a:lnTo>
                    <a:pt x="9" y="29"/>
                  </a:lnTo>
                  <a:close/>
                </a:path>
              </a:pathLst>
            </a:custGeom>
            <a:solidFill>
              <a:srgbClr val="D6ADA3"/>
            </a:solidFill>
            <a:ln w="9525">
              <a:noFill/>
            </a:ln>
          </p:spPr>
          <p:txBody>
            <a:bodyPr/>
            <a:lstStyle/>
            <a:p>
              <a:endParaRPr lang="zh-CN" altLang="en-US"/>
            </a:p>
          </p:txBody>
        </p:sp>
        <p:sp>
          <p:nvSpPr>
            <p:cNvPr id="2267289" name="任意多边形 2267288"/>
            <p:cNvSpPr/>
            <p:nvPr/>
          </p:nvSpPr>
          <p:spPr>
            <a:xfrm>
              <a:off x="1152" y="1257"/>
              <a:ext cx="29" cy="22"/>
            </a:xfrm>
            <a:custGeom>
              <a:avLst/>
              <a:gdLst/>
              <a:ahLst/>
              <a:cxnLst/>
              <a:rect l="0" t="0" r="0" b="0"/>
              <a:pathLst>
                <a:path w="29" h="22">
                  <a:moveTo>
                    <a:pt x="22" y="22"/>
                  </a:moveTo>
                  <a:lnTo>
                    <a:pt x="16" y="18"/>
                  </a:lnTo>
                  <a:lnTo>
                    <a:pt x="11" y="12"/>
                  </a:lnTo>
                  <a:lnTo>
                    <a:pt x="4" y="9"/>
                  </a:lnTo>
                  <a:lnTo>
                    <a:pt x="0" y="5"/>
                  </a:lnTo>
                  <a:lnTo>
                    <a:pt x="0" y="5"/>
                  </a:lnTo>
                  <a:lnTo>
                    <a:pt x="0" y="2"/>
                  </a:lnTo>
                  <a:lnTo>
                    <a:pt x="2" y="0"/>
                  </a:lnTo>
                  <a:lnTo>
                    <a:pt x="4" y="0"/>
                  </a:lnTo>
                  <a:lnTo>
                    <a:pt x="7" y="0"/>
                  </a:lnTo>
                  <a:lnTo>
                    <a:pt x="14" y="3"/>
                  </a:lnTo>
                  <a:lnTo>
                    <a:pt x="22" y="5"/>
                  </a:lnTo>
                  <a:lnTo>
                    <a:pt x="29" y="9"/>
                  </a:lnTo>
                  <a:lnTo>
                    <a:pt x="27" y="12"/>
                  </a:lnTo>
                  <a:lnTo>
                    <a:pt x="25" y="16"/>
                  </a:lnTo>
                  <a:lnTo>
                    <a:pt x="23" y="20"/>
                  </a:lnTo>
                  <a:lnTo>
                    <a:pt x="22" y="22"/>
                  </a:lnTo>
                  <a:close/>
                </a:path>
              </a:pathLst>
            </a:custGeom>
            <a:solidFill>
              <a:srgbClr val="FFFFFF"/>
            </a:solidFill>
            <a:ln w="9525">
              <a:noFill/>
            </a:ln>
          </p:spPr>
          <p:txBody>
            <a:bodyPr/>
            <a:lstStyle/>
            <a:p>
              <a:endParaRPr lang="zh-CN" altLang="en-US"/>
            </a:p>
          </p:txBody>
        </p:sp>
        <p:sp>
          <p:nvSpPr>
            <p:cNvPr id="2267290" name="任意多边形 2267289"/>
            <p:cNvSpPr/>
            <p:nvPr/>
          </p:nvSpPr>
          <p:spPr>
            <a:xfrm>
              <a:off x="1161" y="1159"/>
              <a:ext cx="49" cy="16"/>
            </a:xfrm>
            <a:custGeom>
              <a:avLst/>
              <a:gdLst/>
              <a:ahLst/>
              <a:cxnLst/>
              <a:rect l="0" t="0" r="0" b="0"/>
              <a:pathLst>
                <a:path w="49" h="16">
                  <a:moveTo>
                    <a:pt x="5" y="7"/>
                  </a:moveTo>
                  <a:lnTo>
                    <a:pt x="2" y="7"/>
                  </a:lnTo>
                  <a:lnTo>
                    <a:pt x="0" y="7"/>
                  </a:lnTo>
                  <a:lnTo>
                    <a:pt x="2" y="5"/>
                  </a:lnTo>
                  <a:lnTo>
                    <a:pt x="4" y="5"/>
                  </a:lnTo>
                  <a:lnTo>
                    <a:pt x="7" y="3"/>
                  </a:lnTo>
                  <a:lnTo>
                    <a:pt x="13" y="1"/>
                  </a:lnTo>
                  <a:lnTo>
                    <a:pt x="18" y="1"/>
                  </a:lnTo>
                  <a:lnTo>
                    <a:pt x="27" y="0"/>
                  </a:lnTo>
                  <a:lnTo>
                    <a:pt x="36" y="0"/>
                  </a:lnTo>
                  <a:lnTo>
                    <a:pt x="42" y="1"/>
                  </a:lnTo>
                  <a:lnTo>
                    <a:pt x="47" y="5"/>
                  </a:lnTo>
                  <a:lnTo>
                    <a:pt x="49" y="9"/>
                  </a:lnTo>
                  <a:lnTo>
                    <a:pt x="49" y="10"/>
                  </a:lnTo>
                  <a:lnTo>
                    <a:pt x="47" y="14"/>
                  </a:lnTo>
                  <a:lnTo>
                    <a:pt x="45" y="16"/>
                  </a:lnTo>
                  <a:lnTo>
                    <a:pt x="44" y="16"/>
                  </a:lnTo>
                  <a:lnTo>
                    <a:pt x="42" y="16"/>
                  </a:lnTo>
                  <a:lnTo>
                    <a:pt x="42" y="14"/>
                  </a:lnTo>
                  <a:lnTo>
                    <a:pt x="40" y="12"/>
                  </a:lnTo>
                  <a:lnTo>
                    <a:pt x="38" y="10"/>
                  </a:lnTo>
                  <a:lnTo>
                    <a:pt x="33" y="7"/>
                  </a:lnTo>
                  <a:lnTo>
                    <a:pt x="25" y="5"/>
                  </a:lnTo>
                  <a:lnTo>
                    <a:pt x="16" y="5"/>
                  </a:lnTo>
                  <a:lnTo>
                    <a:pt x="5" y="7"/>
                  </a:lnTo>
                  <a:close/>
                </a:path>
              </a:pathLst>
            </a:custGeom>
            <a:solidFill>
              <a:srgbClr val="000000"/>
            </a:solidFill>
            <a:ln w="9525">
              <a:noFill/>
            </a:ln>
          </p:spPr>
          <p:txBody>
            <a:bodyPr/>
            <a:lstStyle/>
            <a:p>
              <a:endParaRPr lang="zh-CN" altLang="en-US"/>
            </a:p>
          </p:txBody>
        </p:sp>
        <p:sp>
          <p:nvSpPr>
            <p:cNvPr id="2267291" name="任意多边形 2267290"/>
            <p:cNvSpPr/>
            <p:nvPr/>
          </p:nvSpPr>
          <p:spPr>
            <a:xfrm>
              <a:off x="1163" y="1184"/>
              <a:ext cx="34" cy="16"/>
            </a:xfrm>
            <a:custGeom>
              <a:avLst/>
              <a:gdLst/>
              <a:ahLst/>
              <a:cxnLst/>
              <a:rect l="0" t="0" r="0" b="0"/>
              <a:pathLst>
                <a:path w="34" h="16">
                  <a:moveTo>
                    <a:pt x="12" y="4"/>
                  </a:moveTo>
                  <a:lnTo>
                    <a:pt x="14" y="4"/>
                  </a:lnTo>
                  <a:lnTo>
                    <a:pt x="20" y="4"/>
                  </a:lnTo>
                  <a:lnTo>
                    <a:pt x="23" y="4"/>
                  </a:lnTo>
                  <a:lnTo>
                    <a:pt x="29" y="4"/>
                  </a:lnTo>
                  <a:lnTo>
                    <a:pt x="31" y="4"/>
                  </a:lnTo>
                  <a:lnTo>
                    <a:pt x="32" y="4"/>
                  </a:lnTo>
                  <a:lnTo>
                    <a:pt x="34" y="4"/>
                  </a:lnTo>
                  <a:lnTo>
                    <a:pt x="34" y="4"/>
                  </a:lnTo>
                  <a:lnTo>
                    <a:pt x="34" y="5"/>
                  </a:lnTo>
                  <a:lnTo>
                    <a:pt x="32" y="5"/>
                  </a:lnTo>
                  <a:lnTo>
                    <a:pt x="29" y="7"/>
                  </a:lnTo>
                  <a:lnTo>
                    <a:pt x="25" y="9"/>
                  </a:lnTo>
                  <a:lnTo>
                    <a:pt x="23" y="11"/>
                  </a:lnTo>
                  <a:lnTo>
                    <a:pt x="23" y="11"/>
                  </a:lnTo>
                  <a:lnTo>
                    <a:pt x="23" y="13"/>
                  </a:lnTo>
                  <a:lnTo>
                    <a:pt x="23" y="15"/>
                  </a:lnTo>
                  <a:lnTo>
                    <a:pt x="23" y="16"/>
                  </a:lnTo>
                  <a:lnTo>
                    <a:pt x="23" y="16"/>
                  </a:lnTo>
                  <a:lnTo>
                    <a:pt x="23" y="16"/>
                  </a:lnTo>
                  <a:lnTo>
                    <a:pt x="22" y="15"/>
                  </a:lnTo>
                  <a:lnTo>
                    <a:pt x="20" y="13"/>
                  </a:lnTo>
                  <a:lnTo>
                    <a:pt x="16" y="11"/>
                  </a:lnTo>
                  <a:lnTo>
                    <a:pt x="11" y="9"/>
                  </a:lnTo>
                  <a:lnTo>
                    <a:pt x="7" y="7"/>
                  </a:lnTo>
                  <a:lnTo>
                    <a:pt x="5" y="5"/>
                  </a:lnTo>
                  <a:lnTo>
                    <a:pt x="5" y="5"/>
                  </a:lnTo>
                  <a:lnTo>
                    <a:pt x="3" y="4"/>
                  </a:lnTo>
                  <a:lnTo>
                    <a:pt x="2" y="4"/>
                  </a:lnTo>
                  <a:lnTo>
                    <a:pt x="0" y="2"/>
                  </a:lnTo>
                  <a:lnTo>
                    <a:pt x="2" y="0"/>
                  </a:lnTo>
                  <a:lnTo>
                    <a:pt x="2" y="0"/>
                  </a:lnTo>
                  <a:lnTo>
                    <a:pt x="5" y="2"/>
                  </a:lnTo>
                  <a:lnTo>
                    <a:pt x="7" y="2"/>
                  </a:lnTo>
                  <a:lnTo>
                    <a:pt x="9" y="2"/>
                  </a:lnTo>
                  <a:lnTo>
                    <a:pt x="11" y="4"/>
                  </a:lnTo>
                  <a:lnTo>
                    <a:pt x="12" y="4"/>
                  </a:lnTo>
                  <a:close/>
                </a:path>
              </a:pathLst>
            </a:custGeom>
            <a:solidFill>
              <a:srgbClr val="000000"/>
            </a:solidFill>
            <a:ln w="9525">
              <a:noFill/>
            </a:ln>
          </p:spPr>
          <p:txBody>
            <a:bodyPr/>
            <a:lstStyle/>
            <a:p>
              <a:endParaRPr lang="zh-CN" altLang="en-US"/>
            </a:p>
          </p:txBody>
        </p:sp>
        <p:sp>
          <p:nvSpPr>
            <p:cNvPr id="2267292" name="任意多边形 2267291"/>
            <p:cNvSpPr/>
            <p:nvPr/>
          </p:nvSpPr>
          <p:spPr>
            <a:xfrm>
              <a:off x="1146" y="1244"/>
              <a:ext cx="53" cy="33"/>
            </a:xfrm>
            <a:custGeom>
              <a:avLst/>
              <a:gdLst/>
              <a:ahLst/>
              <a:cxnLst/>
              <a:rect l="0" t="0" r="0" b="0"/>
              <a:pathLst>
                <a:path w="53" h="33">
                  <a:moveTo>
                    <a:pt x="8" y="0"/>
                  </a:moveTo>
                  <a:lnTo>
                    <a:pt x="2" y="2"/>
                  </a:lnTo>
                  <a:lnTo>
                    <a:pt x="0" y="5"/>
                  </a:lnTo>
                  <a:lnTo>
                    <a:pt x="0" y="9"/>
                  </a:lnTo>
                  <a:lnTo>
                    <a:pt x="8" y="13"/>
                  </a:lnTo>
                  <a:lnTo>
                    <a:pt x="17" y="16"/>
                  </a:lnTo>
                  <a:lnTo>
                    <a:pt x="26" y="20"/>
                  </a:lnTo>
                  <a:lnTo>
                    <a:pt x="33" y="25"/>
                  </a:lnTo>
                  <a:lnTo>
                    <a:pt x="37" y="31"/>
                  </a:lnTo>
                  <a:lnTo>
                    <a:pt x="40" y="33"/>
                  </a:lnTo>
                  <a:lnTo>
                    <a:pt x="44" y="33"/>
                  </a:lnTo>
                  <a:lnTo>
                    <a:pt x="46" y="31"/>
                  </a:lnTo>
                  <a:lnTo>
                    <a:pt x="49" y="25"/>
                  </a:lnTo>
                  <a:lnTo>
                    <a:pt x="51" y="20"/>
                  </a:lnTo>
                  <a:lnTo>
                    <a:pt x="53" y="13"/>
                  </a:lnTo>
                  <a:lnTo>
                    <a:pt x="51" y="7"/>
                  </a:lnTo>
                  <a:lnTo>
                    <a:pt x="46" y="4"/>
                  </a:lnTo>
                  <a:lnTo>
                    <a:pt x="39" y="2"/>
                  </a:lnTo>
                  <a:lnTo>
                    <a:pt x="29" y="0"/>
                  </a:lnTo>
                  <a:lnTo>
                    <a:pt x="19" y="0"/>
                  </a:lnTo>
                  <a:lnTo>
                    <a:pt x="8" y="0"/>
                  </a:lnTo>
                  <a:close/>
                </a:path>
              </a:pathLst>
            </a:custGeom>
            <a:solidFill>
              <a:srgbClr val="705E5E"/>
            </a:solidFill>
            <a:ln w="9525">
              <a:noFill/>
            </a:ln>
          </p:spPr>
          <p:txBody>
            <a:bodyPr/>
            <a:lstStyle/>
            <a:p>
              <a:endParaRPr lang="zh-CN" altLang="en-US"/>
            </a:p>
          </p:txBody>
        </p:sp>
        <p:sp>
          <p:nvSpPr>
            <p:cNvPr id="2267293" name="任意多边形 2267292"/>
            <p:cNvSpPr/>
            <p:nvPr/>
          </p:nvSpPr>
          <p:spPr>
            <a:xfrm>
              <a:off x="1023" y="1091"/>
              <a:ext cx="31" cy="31"/>
            </a:xfrm>
            <a:custGeom>
              <a:avLst/>
              <a:gdLst/>
              <a:ahLst/>
              <a:cxnLst/>
              <a:rect l="0" t="0" r="0" b="0"/>
              <a:pathLst>
                <a:path w="31" h="31">
                  <a:moveTo>
                    <a:pt x="9" y="29"/>
                  </a:moveTo>
                  <a:lnTo>
                    <a:pt x="14" y="31"/>
                  </a:lnTo>
                  <a:lnTo>
                    <a:pt x="20" y="29"/>
                  </a:lnTo>
                  <a:lnTo>
                    <a:pt x="25" y="28"/>
                  </a:lnTo>
                  <a:lnTo>
                    <a:pt x="29" y="22"/>
                  </a:lnTo>
                  <a:lnTo>
                    <a:pt x="31" y="17"/>
                  </a:lnTo>
                  <a:lnTo>
                    <a:pt x="31" y="11"/>
                  </a:lnTo>
                  <a:lnTo>
                    <a:pt x="27" y="6"/>
                  </a:lnTo>
                  <a:lnTo>
                    <a:pt x="22" y="2"/>
                  </a:lnTo>
                  <a:lnTo>
                    <a:pt x="16" y="0"/>
                  </a:lnTo>
                  <a:lnTo>
                    <a:pt x="11" y="0"/>
                  </a:lnTo>
                  <a:lnTo>
                    <a:pt x="5" y="4"/>
                  </a:lnTo>
                  <a:lnTo>
                    <a:pt x="2" y="9"/>
                  </a:lnTo>
                  <a:lnTo>
                    <a:pt x="0" y="15"/>
                  </a:lnTo>
                  <a:lnTo>
                    <a:pt x="2" y="20"/>
                  </a:lnTo>
                  <a:lnTo>
                    <a:pt x="4" y="26"/>
                  </a:lnTo>
                  <a:lnTo>
                    <a:pt x="9" y="29"/>
                  </a:lnTo>
                  <a:close/>
                </a:path>
              </a:pathLst>
            </a:custGeom>
            <a:solidFill>
              <a:srgbClr val="705E5E"/>
            </a:solidFill>
            <a:ln w="9525">
              <a:noFill/>
            </a:ln>
          </p:spPr>
          <p:txBody>
            <a:bodyPr/>
            <a:lstStyle/>
            <a:p>
              <a:endParaRPr lang="zh-CN" altLang="en-US"/>
            </a:p>
          </p:txBody>
        </p:sp>
        <p:sp>
          <p:nvSpPr>
            <p:cNvPr id="2267294" name="任意多边形 2267293"/>
            <p:cNvSpPr/>
            <p:nvPr/>
          </p:nvSpPr>
          <p:spPr>
            <a:xfrm>
              <a:off x="972" y="1048"/>
              <a:ext cx="138" cy="185"/>
            </a:xfrm>
            <a:custGeom>
              <a:avLst/>
              <a:gdLst/>
              <a:ahLst/>
              <a:cxnLst/>
              <a:rect l="0" t="0" r="0" b="0"/>
              <a:pathLst>
                <a:path w="138" h="185">
                  <a:moveTo>
                    <a:pt x="42" y="2"/>
                  </a:moveTo>
                  <a:lnTo>
                    <a:pt x="20" y="20"/>
                  </a:lnTo>
                  <a:lnTo>
                    <a:pt x="5" y="49"/>
                  </a:lnTo>
                  <a:lnTo>
                    <a:pt x="0" y="83"/>
                  </a:lnTo>
                  <a:lnTo>
                    <a:pt x="4" y="112"/>
                  </a:lnTo>
                  <a:lnTo>
                    <a:pt x="11" y="134"/>
                  </a:lnTo>
                  <a:lnTo>
                    <a:pt x="15" y="151"/>
                  </a:lnTo>
                  <a:lnTo>
                    <a:pt x="16" y="161"/>
                  </a:lnTo>
                  <a:lnTo>
                    <a:pt x="18" y="169"/>
                  </a:lnTo>
                  <a:lnTo>
                    <a:pt x="16" y="176"/>
                  </a:lnTo>
                  <a:lnTo>
                    <a:pt x="16" y="181"/>
                  </a:lnTo>
                  <a:lnTo>
                    <a:pt x="18" y="185"/>
                  </a:lnTo>
                  <a:lnTo>
                    <a:pt x="29" y="183"/>
                  </a:lnTo>
                  <a:lnTo>
                    <a:pt x="36" y="181"/>
                  </a:lnTo>
                  <a:lnTo>
                    <a:pt x="44" y="180"/>
                  </a:lnTo>
                  <a:lnTo>
                    <a:pt x="49" y="178"/>
                  </a:lnTo>
                  <a:lnTo>
                    <a:pt x="55" y="176"/>
                  </a:lnTo>
                  <a:lnTo>
                    <a:pt x="58" y="176"/>
                  </a:lnTo>
                  <a:lnTo>
                    <a:pt x="62" y="172"/>
                  </a:lnTo>
                  <a:lnTo>
                    <a:pt x="64" y="169"/>
                  </a:lnTo>
                  <a:lnTo>
                    <a:pt x="64" y="161"/>
                  </a:lnTo>
                  <a:lnTo>
                    <a:pt x="62" y="151"/>
                  </a:lnTo>
                  <a:lnTo>
                    <a:pt x="64" y="136"/>
                  </a:lnTo>
                  <a:lnTo>
                    <a:pt x="69" y="123"/>
                  </a:lnTo>
                  <a:lnTo>
                    <a:pt x="76" y="114"/>
                  </a:lnTo>
                  <a:lnTo>
                    <a:pt x="87" y="112"/>
                  </a:lnTo>
                  <a:lnTo>
                    <a:pt x="96" y="116"/>
                  </a:lnTo>
                  <a:lnTo>
                    <a:pt x="104" y="125"/>
                  </a:lnTo>
                  <a:lnTo>
                    <a:pt x="104" y="136"/>
                  </a:lnTo>
                  <a:lnTo>
                    <a:pt x="104" y="143"/>
                  </a:lnTo>
                  <a:lnTo>
                    <a:pt x="107" y="149"/>
                  </a:lnTo>
                  <a:lnTo>
                    <a:pt x="113" y="149"/>
                  </a:lnTo>
                  <a:lnTo>
                    <a:pt x="120" y="145"/>
                  </a:lnTo>
                  <a:lnTo>
                    <a:pt x="127" y="134"/>
                  </a:lnTo>
                  <a:lnTo>
                    <a:pt x="134" y="118"/>
                  </a:lnTo>
                  <a:lnTo>
                    <a:pt x="138" y="98"/>
                  </a:lnTo>
                  <a:lnTo>
                    <a:pt x="136" y="80"/>
                  </a:lnTo>
                  <a:lnTo>
                    <a:pt x="131" y="72"/>
                  </a:lnTo>
                  <a:lnTo>
                    <a:pt x="124" y="67"/>
                  </a:lnTo>
                  <a:lnTo>
                    <a:pt x="113" y="60"/>
                  </a:lnTo>
                  <a:lnTo>
                    <a:pt x="102" y="52"/>
                  </a:lnTo>
                  <a:lnTo>
                    <a:pt x="89" y="47"/>
                  </a:lnTo>
                  <a:lnTo>
                    <a:pt x="78" y="40"/>
                  </a:lnTo>
                  <a:lnTo>
                    <a:pt x="69" y="34"/>
                  </a:lnTo>
                  <a:lnTo>
                    <a:pt x="62" y="29"/>
                  </a:lnTo>
                  <a:lnTo>
                    <a:pt x="56" y="23"/>
                  </a:lnTo>
                  <a:lnTo>
                    <a:pt x="51" y="18"/>
                  </a:lnTo>
                  <a:lnTo>
                    <a:pt x="49" y="12"/>
                  </a:lnTo>
                  <a:lnTo>
                    <a:pt x="49" y="9"/>
                  </a:lnTo>
                  <a:lnTo>
                    <a:pt x="51" y="5"/>
                  </a:lnTo>
                  <a:lnTo>
                    <a:pt x="53" y="2"/>
                  </a:lnTo>
                  <a:lnTo>
                    <a:pt x="51" y="0"/>
                  </a:lnTo>
                  <a:lnTo>
                    <a:pt x="42" y="2"/>
                  </a:lnTo>
                  <a:close/>
                </a:path>
              </a:pathLst>
            </a:custGeom>
            <a:solidFill>
              <a:srgbClr val="705E5E"/>
            </a:solidFill>
            <a:ln w="9525">
              <a:noFill/>
            </a:ln>
          </p:spPr>
          <p:txBody>
            <a:bodyPr/>
            <a:lstStyle/>
            <a:p>
              <a:endParaRPr lang="zh-CN" altLang="en-US"/>
            </a:p>
          </p:txBody>
        </p:sp>
        <p:sp>
          <p:nvSpPr>
            <p:cNvPr id="2267295" name="任意多边形 2267294"/>
            <p:cNvSpPr/>
            <p:nvPr/>
          </p:nvSpPr>
          <p:spPr>
            <a:xfrm>
              <a:off x="634" y="2075"/>
              <a:ext cx="509" cy="1103"/>
            </a:xfrm>
            <a:custGeom>
              <a:avLst/>
              <a:gdLst/>
              <a:ahLst/>
              <a:cxnLst/>
              <a:rect l="0" t="0" r="0" b="0"/>
              <a:pathLst>
                <a:path w="509" h="1103">
                  <a:moveTo>
                    <a:pt x="398" y="1"/>
                  </a:moveTo>
                  <a:lnTo>
                    <a:pt x="382" y="0"/>
                  </a:lnTo>
                  <a:lnTo>
                    <a:pt x="363" y="3"/>
                  </a:lnTo>
                  <a:lnTo>
                    <a:pt x="345" y="9"/>
                  </a:lnTo>
                  <a:lnTo>
                    <a:pt x="327" y="18"/>
                  </a:lnTo>
                  <a:lnTo>
                    <a:pt x="311" y="29"/>
                  </a:lnTo>
                  <a:lnTo>
                    <a:pt x="296" y="43"/>
                  </a:lnTo>
                  <a:lnTo>
                    <a:pt x="285" y="61"/>
                  </a:lnTo>
                  <a:lnTo>
                    <a:pt x="280" y="83"/>
                  </a:lnTo>
                  <a:lnTo>
                    <a:pt x="278" y="123"/>
                  </a:lnTo>
                  <a:lnTo>
                    <a:pt x="282" y="170"/>
                  </a:lnTo>
                  <a:lnTo>
                    <a:pt x="285" y="214"/>
                  </a:lnTo>
                  <a:lnTo>
                    <a:pt x="287" y="243"/>
                  </a:lnTo>
                  <a:lnTo>
                    <a:pt x="287" y="290"/>
                  </a:lnTo>
                  <a:lnTo>
                    <a:pt x="287" y="374"/>
                  </a:lnTo>
                  <a:lnTo>
                    <a:pt x="287" y="459"/>
                  </a:lnTo>
                  <a:lnTo>
                    <a:pt x="285" y="508"/>
                  </a:lnTo>
                  <a:lnTo>
                    <a:pt x="284" y="530"/>
                  </a:lnTo>
                  <a:lnTo>
                    <a:pt x="282" y="554"/>
                  </a:lnTo>
                  <a:lnTo>
                    <a:pt x="278" y="572"/>
                  </a:lnTo>
                  <a:lnTo>
                    <a:pt x="273" y="583"/>
                  </a:lnTo>
                  <a:lnTo>
                    <a:pt x="267" y="588"/>
                  </a:lnTo>
                  <a:lnTo>
                    <a:pt x="254" y="597"/>
                  </a:lnTo>
                  <a:lnTo>
                    <a:pt x="240" y="610"/>
                  </a:lnTo>
                  <a:lnTo>
                    <a:pt x="222" y="625"/>
                  </a:lnTo>
                  <a:lnTo>
                    <a:pt x="204" y="641"/>
                  </a:lnTo>
                  <a:lnTo>
                    <a:pt x="185" y="657"/>
                  </a:lnTo>
                  <a:lnTo>
                    <a:pt x="169" y="674"/>
                  </a:lnTo>
                  <a:lnTo>
                    <a:pt x="158" y="687"/>
                  </a:lnTo>
                  <a:lnTo>
                    <a:pt x="144" y="708"/>
                  </a:lnTo>
                  <a:lnTo>
                    <a:pt x="131" y="734"/>
                  </a:lnTo>
                  <a:lnTo>
                    <a:pt x="120" y="761"/>
                  </a:lnTo>
                  <a:lnTo>
                    <a:pt x="111" y="788"/>
                  </a:lnTo>
                  <a:lnTo>
                    <a:pt x="102" y="814"/>
                  </a:lnTo>
                  <a:lnTo>
                    <a:pt x="96" y="834"/>
                  </a:lnTo>
                  <a:lnTo>
                    <a:pt x="91" y="850"/>
                  </a:lnTo>
                  <a:lnTo>
                    <a:pt x="89" y="859"/>
                  </a:lnTo>
                  <a:lnTo>
                    <a:pt x="84" y="874"/>
                  </a:lnTo>
                  <a:lnTo>
                    <a:pt x="73" y="896"/>
                  </a:lnTo>
                  <a:lnTo>
                    <a:pt x="58" y="923"/>
                  </a:lnTo>
                  <a:lnTo>
                    <a:pt x="44" y="950"/>
                  </a:lnTo>
                  <a:lnTo>
                    <a:pt x="29" y="979"/>
                  </a:lnTo>
                  <a:lnTo>
                    <a:pt x="16" y="1005"/>
                  </a:lnTo>
                  <a:lnTo>
                    <a:pt x="6" y="1028"/>
                  </a:lnTo>
                  <a:lnTo>
                    <a:pt x="2" y="1045"/>
                  </a:lnTo>
                  <a:lnTo>
                    <a:pt x="0" y="1068"/>
                  </a:lnTo>
                  <a:lnTo>
                    <a:pt x="0" y="1086"/>
                  </a:lnTo>
                  <a:lnTo>
                    <a:pt x="6" y="1097"/>
                  </a:lnTo>
                  <a:lnTo>
                    <a:pt x="15" y="1103"/>
                  </a:lnTo>
                  <a:lnTo>
                    <a:pt x="20" y="1101"/>
                  </a:lnTo>
                  <a:lnTo>
                    <a:pt x="27" y="1095"/>
                  </a:lnTo>
                  <a:lnTo>
                    <a:pt x="36" y="1085"/>
                  </a:lnTo>
                  <a:lnTo>
                    <a:pt x="44" y="1074"/>
                  </a:lnTo>
                  <a:lnTo>
                    <a:pt x="53" y="1061"/>
                  </a:lnTo>
                  <a:lnTo>
                    <a:pt x="69" y="1037"/>
                  </a:lnTo>
                  <a:lnTo>
                    <a:pt x="91" y="1008"/>
                  </a:lnTo>
                  <a:lnTo>
                    <a:pt x="116" y="974"/>
                  </a:lnTo>
                  <a:lnTo>
                    <a:pt x="144" y="939"/>
                  </a:lnTo>
                  <a:lnTo>
                    <a:pt x="167" y="908"/>
                  </a:lnTo>
                  <a:lnTo>
                    <a:pt x="185" y="885"/>
                  </a:lnTo>
                  <a:lnTo>
                    <a:pt x="198" y="870"/>
                  </a:lnTo>
                  <a:lnTo>
                    <a:pt x="207" y="861"/>
                  </a:lnTo>
                  <a:lnTo>
                    <a:pt x="218" y="848"/>
                  </a:lnTo>
                  <a:lnTo>
                    <a:pt x="231" y="832"/>
                  </a:lnTo>
                  <a:lnTo>
                    <a:pt x="244" y="817"/>
                  </a:lnTo>
                  <a:lnTo>
                    <a:pt x="256" y="801"/>
                  </a:lnTo>
                  <a:lnTo>
                    <a:pt x="269" y="786"/>
                  </a:lnTo>
                  <a:lnTo>
                    <a:pt x="278" y="772"/>
                  </a:lnTo>
                  <a:lnTo>
                    <a:pt x="287" y="761"/>
                  </a:lnTo>
                  <a:lnTo>
                    <a:pt x="294" y="750"/>
                  </a:lnTo>
                  <a:lnTo>
                    <a:pt x="302" y="739"/>
                  </a:lnTo>
                  <a:lnTo>
                    <a:pt x="311" y="727"/>
                  </a:lnTo>
                  <a:lnTo>
                    <a:pt x="318" y="716"/>
                  </a:lnTo>
                  <a:lnTo>
                    <a:pt x="325" y="705"/>
                  </a:lnTo>
                  <a:lnTo>
                    <a:pt x="333" y="696"/>
                  </a:lnTo>
                  <a:lnTo>
                    <a:pt x="340" y="687"/>
                  </a:lnTo>
                  <a:lnTo>
                    <a:pt x="345" y="681"/>
                  </a:lnTo>
                  <a:lnTo>
                    <a:pt x="351" y="676"/>
                  </a:lnTo>
                  <a:lnTo>
                    <a:pt x="360" y="670"/>
                  </a:lnTo>
                  <a:lnTo>
                    <a:pt x="369" y="663"/>
                  </a:lnTo>
                  <a:lnTo>
                    <a:pt x="380" y="656"/>
                  </a:lnTo>
                  <a:lnTo>
                    <a:pt x="389" y="647"/>
                  </a:lnTo>
                  <a:lnTo>
                    <a:pt x="400" y="636"/>
                  </a:lnTo>
                  <a:lnTo>
                    <a:pt x="407" y="625"/>
                  </a:lnTo>
                  <a:lnTo>
                    <a:pt x="411" y="614"/>
                  </a:lnTo>
                  <a:lnTo>
                    <a:pt x="420" y="579"/>
                  </a:lnTo>
                  <a:lnTo>
                    <a:pt x="432" y="527"/>
                  </a:lnTo>
                  <a:lnTo>
                    <a:pt x="447" y="472"/>
                  </a:lnTo>
                  <a:lnTo>
                    <a:pt x="460" y="430"/>
                  </a:lnTo>
                  <a:lnTo>
                    <a:pt x="471" y="396"/>
                  </a:lnTo>
                  <a:lnTo>
                    <a:pt x="483" y="354"/>
                  </a:lnTo>
                  <a:lnTo>
                    <a:pt x="494" y="308"/>
                  </a:lnTo>
                  <a:lnTo>
                    <a:pt x="502" y="265"/>
                  </a:lnTo>
                  <a:lnTo>
                    <a:pt x="509" y="207"/>
                  </a:lnTo>
                  <a:lnTo>
                    <a:pt x="509" y="156"/>
                  </a:lnTo>
                  <a:lnTo>
                    <a:pt x="502" y="112"/>
                  </a:lnTo>
                  <a:lnTo>
                    <a:pt x="491" y="76"/>
                  </a:lnTo>
                  <a:lnTo>
                    <a:pt x="472" y="47"/>
                  </a:lnTo>
                  <a:lnTo>
                    <a:pt x="452" y="25"/>
                  </a:lnTo>
                  <a:lnTo>
                    <a:pt x="427" y="9"/>
                  </a:lnTo>
                  <a:lnTo>
                    <a:pt x="398" y="1"/>
                  </a:lnTo>
                  <a:close/>
                </a:path>
              </a:pathLst>
            </a:custGeom>
            <a:solidFill>
              <a:srgbClr val="D6ADA3"/>
            </a:solidFill>
            <a:ln w="9525">
              <a:noFill/>
            </a:ln>
          </p:spPr>
          <p:txBody>
            <a:bodyPr/>
            <a:lstStyle/>
            <a:p>
              <a:endParaRPr lang="zh-CN" altLang="en-US"/>
            </a:p>
          </p:txBody>
        </p:sp>
        <p:sp>
          <p:nvSpPr>
            <p:cNvPr id="2267296" name="任意多边形 2267295"/>
            <p:cNvSpPr/>
            <p:nvPr/>
          </p:nvSpPr>
          <p:spPr>
            <a:xfrm>
              <a:off x="1014" y="2140"/>
              <a:ext cx="31" cy="29"/>
            </a:xfrm>
            <a:custGeom>
              <a:avLst/>
              <a:gdLst/>
              <a:ahLst/>
              <a:cxnLst/>
              <a:rect l="0" t="0" r="0" b="0"/>
              <a:pathLst>
                <a:path w="31" h="29">
                  <a:moveTo>
                    <a:pt x="13" y="29"/>
                  </a:moveTo>
                  <a:lnTo>
                    <a:pt x="20" y="29"/>
                  </a:lnTo>
                  <a:lnTo>
                    <a:pt x="25" y="27"/>
                  </a:lnTo>
                  <a:lnTo>
                    <a:pt x="29" y="22"/>
                  </a:lnTo>
                  <a:lnTo>
                    <a:pt x="31" y="16"/>
                  </a:lnTo>
                  <a:lnTo>
                    <a:pt x="29" y="11"/>
                  </a:lnTo>
                  <a:lnTo>
                    <a:pt x="27" y="5"/>
                  </a:lnTo>
                  <a:lnTo>
                    <a:pt x="23" y="2"/>
                  </a:lnTo>
                  <a:lnTo>
                    <a:pt x="18" y="0"/>
                  </a:lnTo>
                  <a:lnTo>
                    <a:pt x="11" y="0"/>
                  </a:lnTo>
                  <a:lnTo>
                    <a:pt x="7" y="2"/>
                  </a:lnTo>
                  <a:lnTo>
                    <a:pt x="2" y="7"/>
                  </a:lnTo>
                  <a:lnTo>
                    <a:pt x="0" y="13"/>
                  </a:lnTo>
                  <a:lnTo>
                    <a:pt x="0" y="18"/>
                  </a:lnTo>
                  <a:lnTo>
                    <a:pt x="3" y="24"/>
                  </a:lnTo>
                  <a:lnTo>
                    <a:pt x="7" y="27"/>
                  </a:lnTo>
                  <a:lnTo>
                    <a:pt x="13" y="29"/>
                  </a:lnTo>
                  <a:close/>
                </a:path>
              </a:pathLst>
            </a:custGeom>
            <a:solidFill>
              <a:srgbClr val="D6ADA3"/>
            </a:solidFill>
            <a:ln w="9525">
              <a:noFill/>
            </a:ln>
          </p:spPr>
          <p:txBody>
            <a:bodyPr/>
            <a:lstStyle/>
            <a:p>
              <a:endParaRPr lang="zh-CN" altLang="en-US"/>
            </a:p>
          </p:txBody>
        </p:sp>
        <p:sp>
          <p:nvSpPr>
            <p:cNvPr id="2267297" name="任意多边形 2267296"/>
            <p:cNvSpPr/>
            <p:nvPr/>
          </p:nvSpPr>
          <p:spPr>
            <a:xfrm>
              <a:off x="650" y="3103"/>
              <a:ext cx="30" cy="31"/>
            </a:xfrm>
            <a:custGeom>
              <a:avLst/>
              <a:gdLst/>
              <a:ahLst/>
              <a:cxnLst/>
              <a:rect l="0" t="0" r="0" b="0"/>
              <a:pathLst>
                <a:path w="30" h="31">
                  <a:moveTo>
                    <a:pt x="13" y="31"/>
                  </a:moveTo>
                  <a:lnTo>
                    <a:pt x="19" y="31"/>
                  </a:lnTo>
                  <a:lnTo>
                    <a:pt x="24" y="29"/>
                  </a:lnTo>
                  <a:lnTo>
                    <a:pt x="28" y="24"/>
                  </a:lnTo>
                  <a:lnTo>
                    <a:pt x="30" y="18"/>
                  </a:lnTo>
                  <a:lnTo>
                    <a:pt x="30" y="11"/>
                  </a:lnTo>
                  <a:lnTo>
                    <a:pt x="28" y="6"/>
                  </a:lnTo>
                  <a:lnTo>
                    <a:pt x="22" y="2"/>
                  </a:lnTo>
                  <a:lnTo>
                    <a:pt x="17" y="0"/>
                  </a:lnTo>
                  <a:lnTo>
                    <a:pt x="11" y="2"/>
                  </a:lnTo>
                  <a:lnTo>
                    <a:pt x="6" y="4"/>
                  </a:lnTo>
                  <a:lnTo>
                    <a:pt x="2" y="9"/>
                  </a:lnTo>
                  <a:lnTo>
                    <a:pt x="0" y="15"/>
                  </a:lnTo>
                  <a:lnTo>
                    <a:pt x="0" y="20"/>
                  </a:lnTo>
                  <a:lnTo>
                    <a:pt x="2" y="26"/>
                  </a:lnTo>
                  <a:lnTo>
                    <a:pt x="8" y="29"/>
                  </a:lnTo>
                  <a:lnTo>
                    <a:pt x="13" y="31"/>
                  </a:lnTo>
                  <a:close/>
                </a:path>
              </a:pathLst>
            </a:custGeom>
            <a:solidFill>
              <a:srgbClr val="D6ADA3"/>
            </a:solidFill>
            <a:ln w="9525">
              <a:noFill/>
            </a:ln>
          </p:spPr>
          <p:txBody>
            <a:bodyPr/>
            <a:lstStyle/>
            <a:p>
              <a:endParaRPr lang="zh-CN" altLang="en-US"/>
            </a:p>
          </p:txBody>
        </p:sp>
        <p:sp>
          <p:nvSpPr>
            <p:cNvPr id="2267298" name="任意多边形 2267297"/>
            <p:cNvSpPr/>
            <p:nvPr/>
          </p:nvSpPr>
          <p:spPr>
            <a:xfrm>
              <a:off x="581" y="3083"/>
              <a:ext cx="253" cy="213"/>
            </a:xfrm>
            <a:custGeom>
              <a:avLst/>
              <a:gdLst/>
              <a:ahLst/>
              <a:cxnLst/>
              <a:rect l="0" t="0" r="0" b="0"/>
              <a:pathLst>
                <a:path w="253" h="213">
                  <a:moveTo>
                    <a:pt x="88" y="0"/>
                  </a:moveTo>
                  <a:lnTo>
                    <a:pt x="80" y="2"/>
                  </a:lnTo>
                  <a:lnTo>
                    <a:pt x="71" y="6"/>
                  </a:lnTo>
                  <a:lnTo>
                    <a:pt x="62" y="13"/>
                  </a:lnTo>
                  <a:lnTo>
                    <a:pt x="51" y="22"/>
                  </a:lnTo>
                  <a:lnTo>
                    <a:pt x="39" y="35"/>
                  </a:lnTo>
                  <a:lnTo>
                    <a:pt x="26" y="46"/>
                  </a:lnTo>
                  <a:lnTo>
                    <a:pt x="15" y="60"/>
                  </a:lnTo>
                  <a:lnTo>
                    <a:pt x="8" y="77"/>
                  </a:lnTo>
                  <a:lnTo>
                    <a:pt x="4" y="89"/>
                  </a:lnTo>
                  <a:lnTo>
                    <a:pt x="0" y="97"/>
                  </a:lnTo>
                  <a:lnTo>
                    <a:pt x="0" y="104"/>
                  </a:lnTo>
                  <a:lnTo>
                    <a:pt x="8" y="107"/>
                  </a:lnTo>
                  <a:lnTo>
                    <a:pt x="15" y="109"/>
                  </a:lnTo>
                  <a:lnTo>
                    <a:pt x="24" y="113"/>
                  </a:lnTo>
                  <a:lnTo>
                    <a:pt x="35" y="118"/>
                  </a:lnTo>
                  <a:lnTo>
                    <a:pt x="49" y="127"/>
                  </a:lnTo>
                  <a:lnTo>
                    <a:pt x="59" y="133"/>
                  </a:lnTo>
                  <a:lnTo>
                    <a:pt x="71" y="140"/>
                  </a:lnTo>
                  <a:lnTo>
                    <a:pt x="84" y="149"/>
                  </a:lnTo>
                  <a:lnTo>
                    <a:pt x="100" y="158"/>
                  </a:lnTo>
                  <a:lnTo>
                    <a:pt x="117" y="169"/>
                  </a:lnTo>
                  <a:lnTo>
                    <a:pt x="133" y="178"/>
                  </a:lnTo>
                  <a:lnTo>
                    <a:pt x="149" y="186"/>
                  </a:lnTo>
                  <a:lnTo>
                    <a:pt x="164" y="191"/>
                  </a:lnTo>
                  <a:lnTo>
                    <a:pt x="178" y="195"/>
                  </a:lnTo>
                  <a:lnTo>
                    <a:pt x="193" y="200"/>
                  </a:lnTo>
                  <a:lnTo>
                    <a:pt x="208" y="204"/>
                  </a:lnTo>
                  <a:lnTo>
                    <a:pt x="222" y="207"/>
                  </a:lnTo>
                  <a:lnTo>
                    <a:pt x="233" y="211"/>
                  </a:lnTo>
                  <a:lnTo>
                    <a:pt x="242" y="213"/>
                  </a:lnTo>
                  <a:lnTo>
                    <a:pt x="249" y="213"/>
                  </a:lnTo>
                  <a:lnTo>
                    <a:pt x="253" y="209"/>
                  </a:lnTo>
                  <a:lnTo>
                    <a:pt x="251" y="202"/>
                  </a:lnTo>
                  <a:lnTo>
                    <a:pt x="244" y="193"/>
                  </a:lnTo>
                  <a:lnTo>
                    <a:pt x="235" y="182"/>
                  </a:lnTo>
                  <a:lnTo>
                    <a:pt x="224" y="171"/>
                  </a:lnTo>
                  <a:lnTo>
                    <a:pt x="211" y="158"/>
                  </a:lnTo>
                  <a:lnTo>
                    <a:pt x="200" y="147"/>
                  </a:lnTo>
                  <a:lnTo>
                    <a:pt x="191" y="138"/>
                  </a:lnTo>
                  <a:lnTo>
                    <a:pt x="184" y="131"/>
                  </a:lnTo>
                  <a:lnTo>
                    <a:pt x="173" y="115"/>
                  </a:lnTo>
                  <a:lnTo>
                    <a:pt x="162" y="95"/>
                  </a:lnTo>
                  <a:lnTo>
                    <a:pt x="149" y="73"/>
                  </a:lnTo>
                  <a:lnTo>
                    <a:pt x="135" y="51"/>
                  </a:lnTo>
                  <a:lnTo>
                    <a:pt x="122" y="33"/>
                  </a:lnTo>
                  <a:lnTo>
                    <a:pt x="109" y="17"/>
                  </a:lnTo>
                  <a:lnTo>
                    <a:pt x="97" y="6"/>
                  </a:lnTo>
                  <a:lnTo>
                    <a:pt x="88" y="0"/>
                  </a:lnTo>
                  <a:close/>
                </a:path>
              </a:pathLst>
            </a:custGeom>
            <a:solidFill>
              <a:srgbClr val="D6ADA3"/>
            </a:solidFill>
            <a:ln w="9525">
              <a:noFill/>
            </a:ln>
          </p:spPr>
          <p:txBody>
            <a:bodyPr/>
            <a:lstStyle/>
            <a:p>
              <a:endParaRPr lang="zh-CN" altLang="en-US"/>
            </a:p>
          </p:txBody>
        </p:sp>
        <p:sp>
          <p:nvSpPr>
            <p:cNvPr id="2267299" name="任意多边形 2267298"/>
            <p:cNvSpPr/>
            <p:nvPr/>
          </p:nvSpPr>
          <p:spPr>
            <a:xfrm>
              <a:off x="650" y="3103"/>
              <a:ext cx="30" cy="31"/>
            </a:xfrm>
            <a:custGeom>
              <a:avLst/>
              <a:gdLst/>
              <a:ahLst/>
              <a:cxnLst/>
              <a:rect l="0" t="0" r="0" b="0"/>
              <a:pathLst>
                <a:path w="30" h="31">
                  <a:moveTo>
                    <a:pt x="15" y="31"/>
                  </a:moveTo>
                  <a:lnTo>
                    <a:pt x="20" y="29"/>
                  </a:lnTo>
                  <a:lnTo>
                    <a:pt x="26" y="27"/>
                  </a:lnTo>
                  <a:lnTo>
                    <a:pt x="28" y="22"/>
                  </a:lnTo>
                  <a:lnTo>
                    <a:pt x="30" y="17"/>
                  </a:lnTo>
                  <a:lnTo>
                    <a:pt x="30" y="11"/>
                  </a:lnTo>
                  <a:lnTo>
                    <a:pt x="26" y="6"/>
                  </a:lnTo>
                  <a:lnTo>
                    <a:pt x="22" y="2"/>
                  </a:lnTo>
                  <a:lnTo>
                    <a:pt x="15" y="0"/>
                  </a:lnTo>
                  <a:lnTo>
                    <a:pt x="10" y="2"/>
                  </a:lnTo>
                  <a:lnTo>
                    <a:pt x="6" y="4"/>
                  </a:lnTo>
                  <a:lnTo>
                    <a:pt x="2" y="9"/>
                  </a:lnTo>
                  <a:lnTo>
                    <a:pt x="0" y="15"/>
                  </a:lnTo>
                  <a:lnTo>
                    <a:pt x="0" y="22"/>
                  </a:lnTo>
                  <a:lnTo>
                    <a:pt x="4" y="26"/>
                  </a:lnTo>
                  <a:lnTo>
                    <a:pt x="10" y="29"/>
                  </a:lnTo>
                  <a:lnTo>
                    <a:pt x="15" y="31"/>
                  </a:lnTo>
                  <a:close/>
                </a:path>
              </a:pathLst>
            </a:custGeom>
            <a:solidFill>
              <a:srgbClr val="D6ADA3"/>
            </a:solidFill>
            <a:ln w="9525">
              <a:noFill/>
            </a:ln>
          </p:spPr>
          <p:txBody>
            <a:bodyPr/>
            <a:lstStyle/>
            <a:p>
              <a:endParaRPr lang="zh-CN" altLang="en-US"/>
            </a:p>
          </p:txBody>
        </p:sp>
        <p:sp>
          <p:nvSpPr>
            <p:cNvPr id="2267300" name="任意多边形 2267299"/>
            <p:cNvSpPr/>
            <p:nvPr/>
          </p:nvSpPr>
          <p:spPr>
            <a:xfrm>
              <a:off x="576" y="3103"/>
              <a:ext cx="263" cy="198"/>
            </a:xfrm>
            <a:custGeom>
              <a:avLst/>
              <a:gdLst/>
              <a:ahLst/>
              <a:cxnLst/>
              <a:rect l="0" t="0" r="0" b="0"/>
              <a:pathLst>
                <a:path w="263" h="198">
                  <a:moveTo>
                    <a:pt x="45" y="6"/>
                  </a:moveTo>
                  <a:lnTo>
                    <a:pt x="38" y="13"/>
                  </a:lnTo>
                  <a:lnTo>
                    <a:pt x="29" y="24"/>
                  </a:lnTo>
                  <a:lnTo>
                    <a:pt x="18" y="37"/>
                  </a:lnTo>
                  <a:lnTo>
                    <a:pt x="11" y="51"/>
                  </a:lnTo>
                  <a:lnTo>
                    <a:pt x="7" y="57"/>
                  </a:lnTo>
                  <a:lnTo>
                    <a:pt x="4" y="66"/>
                  </a:lnTo>
                  <a:lnTo>
                    <a:pt x="0" y="75"/>
                  </a:lnTo>
                  <a:lnTo>
                    <a:pt x="2" y="82"/>
                  </a:lnTo>
                  <a:lnTo>
                    <a:pt x="5" y="86"/>
                  </a:lnTo>
                  <a:lnTo>
                    <a:pt x="13" y="89"/>
                  </a:lnTo>
                  <a:lnTo>
                    <a:pt x="24" y="95"/>
                  </a:lnTo>
                  <a:lnTo>
                    <a:pt x="34" y="102"/>
                  </a:lnTo>
                  <a:lnTo>
                    <a:pt x="47" y="107"/>
                  </a:lnTo>
                  <a:lnTo>
                    <a:pt x="58" y="113"/>
                  </a:lnTo>
                  <a:lnTo>
                    <a:pt x="67" y="118"/>
                  </a:lnTo>
                  <a:lnTo>
                    <a:pt x="74" y="122"/>
                  </a:lnTo>
                  <a:lnTo>
                    <a:pt x="98" y="138"/>
                  </a:lnTo>
                  <a:lnTo>
                    <a:pt x="120" y="151"/>
                  </a:lnTo>
                  <a:lnTo>
                    <a:pt x="138" y="160"/>
                  </a:lnTo>
                  <a:lnTo>
                    <a:pt x="156" y="169"/>
                  </a:lnTo>
                  <a:lnTo>
                    <a:pt x="174" y="176"/>
                  </a:lnTo>
                  <a:lnTo>
                    <a:pt x="193" y="182"/>
                  </a:lnTo>
                  <a:lnTo>
                    <a:pt x="209" y="187"/>
                  </a:lnTo>
                  <a:lnTo>
                    <a:pt x="227" y="193"/>
                  </a:lnTo>
                  <a:lnTo>
                    <a:pt x="240" y="196"/>
                  </a:lnTo>
                  <a:lnTo>
                    <a:pt x="252" y="198"/>
                  </a:lnTo>
                  <a:lnTo>
                    <a:pt x="260" y="195"/>
                  </a:lnTo>
                  <a:lnTo>
                    <a:pt x="263" y="187"/>
                  </a:lnTo>
                  <a:lnTo>
                    <a:pt x="260" y="180"/>
                  </a:lnTo>
                  <a:lnTo>
                    <a:pt x="252" y="169"/>
                  </a:lnTo>
                  <a:lnTo>
                    <a:pt x="243" y="156"/>
                  </a:lnTo>
                  <a:lnTo>
                    <a:pt x="231" y="144"/>
                  </a:lnTo>
                  <a:lnTo>
                    <a:pt x="218" y="133"/>
                  </a:lnTo>
                  <a:lnTo>
                    <a:pt x="207" y="122"/>
                  </a:lnTo>
                  <a:lnTo>
                    <a:pt x="198" y="113"/>
                  </a:lnTo>
                  <a:lnTo>
                    <a:pt x="193" y="107"/>
                  </a:lnTo>
                  <a:lnTo>
                    <a:pt x="185" y="97"/>
                  </a:lnTo>
                  <a:lnTo>
                    <a:pt x="176" y="82"/>
                  </a:lnTo>
                  <a:lnTo>
                    <a:pt x="167" y="69"/>
                  </a:lnTo>
                  <a:lnTo>
                    <a:pt x="162" y="60"/>
                  </a:lnTo>
                  <a:lnTo>
                    <a:pt x="158" y="55"/>
                  </a:lnTo>
                  <a:lnTo>
                    <a:pt x="153" y="51"/>
                  </a:lnTo>
                  <a:lnTo>
                    <a:pt x="143" y="53"/>
                  </a:lnTo>
                  <a:lnTo>
                    <a:pt x="133" y="64"/>
                  </a:lnTo>
                  <a:lnTo>
                    <a:pt x="123" y="64"/>
                  </a:lnTo>
                  <a:lnTo>
                    <a:pt x="114" y="62"/>
                  </a:lnTo>
                  <a:lnTo>
                    <a:pt x="104" y="57"/>
                  </a:lnTo>
                  <a:lnTo>
                    <a:pt x="94" y="49"/>
                  </a:lnTo>
                  <a:lnTo>
                    <a:pt x="85" y="42"/>
                  </a:lnTo>
                  <a:lnTo>
                    <a:pt x="76" y="33"/>
                  </a:lnTo>
                  <a:lnTo>
                    <a:pt x="69" y="24"/>
                  </a:lnTo>
                  <a:lnTo>
                    <a:pt x="64" y="15"/>
                  </a:lnTo>
                  <a:lnTo>
                    <a:pt x="62" y="9"/>
                  </a:lnTo>
                  <a:lnTo>
                    <a:pt x="58" y="4"/>
                  </a:lnTo>
                  <a:lnTo>
                    <a:pt x="56" y="0"/>
                  </a:lnTo>
                  <a:lnTo>
                    <a:pt x="53" y="0"/>
                  </a:lnTo>
                  <a:lnTo>
                    <a:pt x="51" y="2"/>
                  </a:lnTo>
                  <a:lnTo>
                    <a:pt x="49" y="4"/>
                  </a:lnTo>
                  <a:lnTo>
                    <a:pt x="47" y="4"/>
                  </a:lnTo>
                  <a:lnTo>
                    <a:pt x="45" y="6"/>
                  </a:lnTo>
                  <a:close/>
                </a:path>
              </a:pathLst>
            </a:custGeom>
            <a:solidFill>
              <a:srgbClr val="284C70"/>
            </a:solidFill>
            <a:ln w="9525">
              <a:noFill/>
            </a:ln>
          </p:spPr>
          <p:txBody>
            <a:bodyPr/>
            <a:lstStyle/>
            <a:p>
              <a:endParaRPr lang="zh-CN" altLang="en-US"/>
            </a:p>
          </p:txBody>
        </p:sp>
        <p:sp>
          <p:nvSpPr>
            <p:cNvPr id="2267301" name="任意多边形 2267300"/>
            <p:cNvSpPr/>
            <p:nvPr/>
          </p:nvSpPr>
          <p:spPr>
            <a:xfrm>
              <a:off x="570" y="3185"/>
              <a:ext cx="266" cy="124"/>
            </a:xfrm>
            <a:custGeom>
              <a:avLst/>
              <a:gdLst/>
              <a:ahLst/>
              <a:cxnLst/>
              <a:rect l="0" t="0" r="0" b="0"/>
              <a:pathLst>
                <a:path w="266" h="124">
                  <a:moveTo>
                    <a:pt x="8" y="0"/>
                  </a:moveTo>
                  <a:lnTo>
                    <a:pt x="11" y="4"/>
                  </a:lnTo>
                  <a:lnTo>
                    <a:pt x="19" y="7"/>
                  </a:lnTo>
                  <a:lnTo>
                    <a:pt x="30" y="13"/>
                  </a:lnTo>
                  <a:lnTo>
                    <a:pt x="40" y="20"/>
                  </a:lnTo>
                  <a:lnTo>
                    <a:pt x="53" y="25"/>
                  </a:lnTo>
                  <a:lnTo>
                    <a:pt x="64" y="31"/>
                  </a:lnTo>
                  <a:lnTo>
                    <a:pt x="73" y="36"/>
                  </a:lnTo>
                  <a:lnTo>
                    <a:pt x="80" y="40"/>
                  </a:lnTo>
                  <a:lnTo>
                    <a:pt x="104" y="56"/>
                  </a:lnTo>
                  <a:lnTo>
                    <a:pt x="126" y="69"/>
                  </a:lnTo>
                  <a:lnTo>
                    <a:pt x="144" y="78"/>
                  </a:lnTo>
                  <a:lnTo>
                    <a:pt x="162" y="87"/>
                  </a:lnTo>
                  <a:lnTo>
                    <a:pt x="180" y="94"/>
                  </a:lnTo>
                  <a:lnTo>
                    <a:pt x="199" y="100"/>
                  </a:lnTo>
                  <a:lnTo>
                    <a:pt x="215" y="105"/>
                  </a:lnTo>
                  <a:lnTo>
                    <a:pt x="233" y="111"/>
                  </a:lnTo>
                  <a:lnTo>
                    <a:pt x="240" y="113"/>
                  </a:lnTo>
                  <a:lnTo>
                    <a:pt x="248" y="114"/>
                  </a:lnTo>
                  <a:lnTo>
                    <a:pt x="255" y="116"/>
                  </a:lnTo>
                  <a:lnTo>
                    <a:pt x="260" y="116"/>
                  </a:lnTo>
                  <a:lnTo>
                    <a:pt x="264" y="116"/>
                  </a:lnTo>
                  <a:lnTo>
                    <a:pt x="266" y="120"/>
                  </a:lnTo>
                  <a:lnTo>
                    <a:pt x="264" y="122"/>
                  </a:lnTo>
                  <a:lnTo>
                    <a:pt x="260" y="124"/>
                  </a:lnTo>
                  <a:lnTo>
                    <a:pt x="255" y="124"/>
                  </a:lnTo>
                  <a:lnTo>
                    <a:pt x="244" y="122"/>
                  </a:lnTo>
                  <a:lnTo>
                    <a:pt x="229" y="116"/>
                  </a:lnTo>
                  <a:lnTo>
                    <a:pt x="211" y="113"/>
                  </a:lnTo>
                  <a:lnTo>
                    <a:pt x="191" y="105"/>
                  </a:lnTo>
                  <a:lnTo>
                    <a:pt x="173" y="100"/>
                  </a:lnTo>
                  <a:lnTo>
                    <a:pt x="157" y="93"/>
                  </a:lnTo>
                  <a:lnTo>
                    <a:pt x="144" y="85"/>
                  </a:lnTo>
                  <a:lnTo>
                    <a:pt x="133" y="78"/>
                  </a:lnTo>
                  <a:lnTo>
                    <a:pt x="122" y="73"/>
                  </a:lnTo>
                  <a:lnTo>
                    <a:pt x="111" y="65"/>
                  </a:lnTo>
                  <a:lnTo>
                    <a:pt x="102" y="58"/>
                  </a:lnTo>
                  <a:lnTo>
                    <a:pt x="93" y="53"/>
                  </a:lnTo>
                  <a:lnTo>
                    <a:pt x="88" y="49"/>
                  </a:lnTo>
                  <a:lnTo>
                    <a:pt x="82" y="45"/>
                  </a:lnTo>
                  <a:lnTo>
                    <a:pt x="79" y="44"/>
                  </a:lnTo>
                  <a:lnTo>
                    <a:pt x="77" y="47"/>
                  </a:lnTo>
                  <a:lnTo>
                    <a:pt x="77" y="51"/>
                  </a:lnTo>
                  <a:lnTo>
                    <a:pt x="75" y="53"/>
                  </a:lnTo>
                  <a:lnTo>
                    <a:pt x="73" y="53"/>
                  </a:lnTo>
                  <a:lnTo>
                    <a:pt x="70" y="51"/>
                  </a:lnTo>
                  <a:lnTo>
                    <a:pt x="64" y="49"/>
                  </a:lnTo>
                  <a:lnTo>
                    <a:pt x="53" y="45"/>
                  </a:lnTo>
                  <a:lnTo>
                    <a:pt x="42" y="40"/>
                  </a:lnTo>
                  <a:lnTo>
                    <a:pt x="30" y="35"/>
                  </a:lnTo>
                  <a:lnTo>
                    <a:pt x="19" y="29"/>
                  </a:lnTo>
                  <a:lnTo>
                    <a:pt x="8" y="24"/>
                  </a:lnTo>
                  <a:lnTo>
                    <a:pt x="0" y="16"/>
                  </a:lnTo>
                  <a:lnTo>
                    <a:pt x="2" y="11"/>
                  </a:lnTo>
                  <a:lnTo>
                    <a:pt x="4" y="5"/>
                  </a:lnTo>
                  <a:lnTo>
                    <a:pt x="6" y="0"/>
                  </a:lnTo>
                  <a:lnTo>
                    <a:pt x="8" y="0"/>
                  </a:lnTo>
                  <a:close/>
                </a:path>
              </a:pathLst>
            </a:custGeom>
            <a:solidFill>
              <a:srgbClr val="000000"/>
            </a:solidFill>
            <a:ln w="9525">
              <a:noFill/>
            </a:ln>
          </p:spPr>
          <p:txBody>
            <a:bodyPr/>
            <a:lstStyle/>
            <a:p>
              <a:endParaRPr lang="zh-CN" altLang="en-US"/>
            </a:p>
          </p:txBody>
        </p:sp>
        <p:sp>
          <p:nvSpPr>
            <p:cNvPr id="2267302" name="任意多边形 2267301"/>
            <p:cNvSpPr/>
            <p:nvPr/>
          </p:nvSpPr>
          <p:spPr>
            <a:xfrm>
              <a:off x="601" y="2069"/>
              <a:ext cx="551" cy="1118"/>
            </a:xfrm>
            <a:custGeom>
              <a:avLst/>
              <a:gdLst/>
              <a:ahLst/>
              <a:cxnLst/>
              <a:rect l="0" t="0" r="0" b="0"/>
              <a:pathLst>
                <a:path w="551" h="1118">
                  <a:moveTo>
                    <a:pt x="0" y="1058"/>
                  </a:moveTo>
                  <a:lnTo>
                    <a:pt x="15" y="1067"/>
                  </a:lnTo>
                  <a:lnTo>
                    <a:pt x="33" y="1078"/>
                  </a:lnTo>
                  <a:lnTo>
                    <a:pt x="53" y="1089"/>
                  </a:lnTo>
                  <a:lnTo>
                    <a:pt x="77" y="1100"/>
                  </a:lnTo>
                  <a:lnTo>
                    <a:pt x="98" y="1109"/>
                  </a:lnTo>
                  <a:lnTo>
                    <a:pt x="118" y="1116"/>
                  </a:lnTo>
                  <a:lnTo>
                    <a:pt x="137" y="1118"/>
                  </a:lnTo>
                  <a:lnTo>
                    <a:pt x="151" y="1114"/>
                  </a:lnTo>
                  <a:lnTo>
                    <a:pt x="153" y="1096"/>
                  </a:lnTo>
                  <a:lnTo>
                    <a:pt x="155" y="1081"/>
                  </a:lnTo>
                  <a:lnTo>
                    <a:pt x="155" y="1072"/>
                  </a:lnTo>
                  <a:lnTo>
                    <a:pt x="157" y="1067"/>
                  </a:lnTo>
                  <a:lnTo>
                    <a:pt x="160" y="1063"/>
                  </a:lnTo>
                  <a:lnTo>
                    <a:pt x="160" y="1058"/>
                  </a:lnTo>
                  <a:lnTo>
                    <a:pt x="158" y="1054"/>
                  </a:lnTo>
                  <a:lnTo>
                    <a:pt x="155" y="1051"/>
                  </a:lnTo>
                  <a:lnTo>
                    <a:pt x="151" y="1049"/>
                  </a:lnTo>
                  <a:lnTo>
                    <a:pt x="153" y="1045"/>
                  </a:lnTo>
                  <a:lnTo>
                    <a:pt x="158" y="1040"/>
                  </a:lnTo>
                  <a:lnTo>
                    <a:pt x="166" y="1034"/>
                  </a:lnTo>
                  <a:lnTo>
                    <a:pt x="173" y="1025"/>
                  </a:lnTo>
                  <a:lnTo>
                    <a:pt x="188" y="1003"/>
                  </a:lnTo>
                  <a:lnTo>
                    <a:pt x="204" y="974"/>
                  </a:lnTo>
                  <a:lnTo>
                    <a:pt x="226" y="936"/>
                  </a:lnTo>
                  <a:lnTo>
                    <a:pt x="249" y="896"/>
                  </a:lnTo>
                  <a:lnTo>
                    <a:pt x="275" y="858"/>
                  </a:lnTo>
                  <a:lnTo>
                    <a:pt x="300" y="822"/>
                  </a:lnTo>
                  <a:lnTo>
                    <a:pt x="326" y="792"/>
                  </a:lnTo>
                  <a:lnTo>
                    <a:pt x="344" y="774"/>
                  </a:lnTo>
                  <a:lnTo>
                    <a:pt x="362" y="751"/>
                  </a:lnTo>
                  <a:lnTo>
                    <a:pt x="382" y="725"/>
                  </a:lnTo>
                  <a:lnTo>
                    <a:pt x="400" y="700"/>
                  </a:lnTo>
                  <a:lnTo>
                    <a:pt x="418" y="674"/>
                  </a:lnTo>
                  <a:lnTo>
                    <a:pt x="433" y="653"/>
                  </a:lnTo>
                  <a:lnTo>
                    <a:pt x="446" y="633"/>
                  </a:lnTo>
                  <a:lnTo>
                    <a:pt x="453" y="620"/>
                  </a:lnTo>
                  <a:lnTo>
                    <a:pt x="462" y="594"/>
                  </a:lnTo>
                  <a:lnTo>
                    <a:pt x="475" y="551"/>
                  </a:lnTo>
                  <a:lnTo>
                    <a:pt x="491" y="494"/>
                  </a:lnTo>
                  <a:lnTo>
                    <a:pt x="509" y="429"/>
                  </a:lnTo>
                  <a:lnTo>
                    <a:pt x="525" y="362"/>
                  </a:lnTo>
                  <a:lnTo>
                    <a:pt x="540" y="298"/>
                  </a:lnTo>
                  <a:lnTo>
                    <a:pt x="549" y="242"/>
                  </a:lnTo>
                  <a:lnTo>
                    <a:pt x="551" y="198"/>
                  </a:lnTo>
                  <a:lnTo>
                    <a:pt x="549" y="164"/>
                  </a:lnTo>
                  <a:lnTo>
                    <a:pt x="545" y="127"/>
                  </a:lnTo>
                  <a:lnTo>
                    <a:pt x="542" y="95"/>
                  </a:lnTo>
                  <a:lnTo>
                    <a:pt x="533" y="64"/>
                  </a:lnTo>
                  <a:lnTo>
                    <a:pt x="516" y="38"/>
                  </a:lnTo>
                  <a:lnTo>
                    <a:pt x="495" y="18"/>
                  </a:lnTo>
                  <a:lnTo>
                    <a:pt x="462" y="6"/>
                  </a:lnTo>
                  <a:lnTo>
                    <a:pt x="416" y="0"/>
                  </a:lnTo>
                  <a:lnTo>
                    <a:pt x="373" y="4"/>
                  </a:lnTo>
                  <a:lnTo>
                    <a:pt x="342" y="15"/>
                  </a:lnTo>
                  <a:lnTo>
                    <a:pt x="322" y="31"/>
                  </a:lnTo>
                  <a:lnTo>
                    <a:pt x="311" y="53"/>
                  </a:lnTo>
                  <a:lnTo>
                    <a:pt x="306" y="78"/>
                  </a:lnTo>
                  <a:lnTo>
                    <a:pt x="306" y="107"/>
                  </a:lnTo>
                  <a:lnTo>
                    <a:pt x="306" y="138"/>
                  </a:lnTo>
                  <a:lnTo>
                    <a:pt x="306" y="169"/>
                  </a:lnTo>
                  <a:lnTo>
                    <a:pt x="304" y="255"/>
                  </a:lnTo>
                  <a:lnTo>
                    <a:pt x="300" y="364"/>
                  </a:lnTo>
                  <a:lnTo>
                    <a:pt x="297" y="464"/>
                  </a:lnTo>
                  <a:lnTo>
                    <a:pt x="289" y="516"/>
                  </a:lnTo>
                  <a:lnTo>
                    <a:pt x="284" y="533"/>
                  </a:lnTo>
                  <a:lnTo>
                    <a:pt x="284" y="545"/>
                  </a:lnTo>
                  <a:lnTo>
                    <a:pt x="286" y="556"/>
                  </a:lnTo>
                  <a:lnTo>
                    <a:pt x="289" y="565"/>
                  </a:lnTo>
                  <a:lnTo>
                    <a:pt x="293" y="574"/>
                  </a:lnTo>
                  <a:lnTo>
                    <a:pt x="295" y="582"/>
                  </a:lnTo>
                  <a:lnTo>
                    <a:pt x="295" y="587"/>
                  </a:lnTo>
                  <a:lnTo>
                    <a:pt x="289" y="589"/>
                  </a:lnTo>
                  <a:lnTo>
                    <a:pt x="282" y="587"/>
                  </a:lnTo>
                  <a:lnTo>
                    <a:pt x="275" y="587"/>
                  </a:lnTo>
                  <a:lnTo>
                    <a:pt x="269" y="589"/>
                  </a:lnTo>
                  <a:lnTo>
                    <a:pt x="267" y="594"/>
                  </a:lnTo>
                  <a:lnTo>
                    <a:pt x="266" y="600"/>
                  </a:lnTo>
                  <a:lnTo>
                    <a:pt x="260" y="603"/>
                  </a:lnTo>
                  <a:lnTo>
                    <a:pt x="253" y="603"/>
                  </a:lnTo>
                  <a:lnTo>
                    <a:pt x="247" y="602"/>
                  </a:lnTo>
                  <a:lnTo>
                    <a:pt x="242" y="600"/>
                  </a:lnTo>
                  <a:lnTo>
                    <a:pt x="237" y="603"/>
                  </a:lnTo>
                  <a:lnTo>
                    <a:pt x="233" y="611"/>
                  </a:lnTo>
                  <a:lnTo>
                    <a:pt x="227" y="620"/>
                  </a:lnTo>
                  <a:lnTo>
                    <a:pt x="217" y="636"/>
                  </a:lnTo>
                  <a:lnTo>
                    <a:pt x="191" y="673"/>
                  </a:lnTo>
                  <a:lnTo>
                    <a:pt x="157" y="727"/>
                  </a:lnTo>
                  <a:lnTo>
                    <a:pt x="117" y="791"/>
                  </a:lnTo>
                  <a:lnTo>
                    <a:pt x="77" y="860"/>
                  </a:lnTo>
                  <a:lnTo>
                    <a:pt x="40" y="932"/>
                  </a:lnTo>
                  <a:lnTo>
                    <a:pt x="15" y="1000"/>
                  </a:lnTo>
                  <a:lnTo>
                    <a:pt x="0" y="1058"/>
                  </a:lnTo>
                  <a:close/>
                </a:path>
              </a:pathLst>
            </a:custGeom>
            <a:solidFill>
              <a:srgbClr val="004CB2"/>
            </a:solidFill>
            <a:ln w="9525">
              <a:noFill/>
            </a:ln>
          </p:spPr>
          <p:txBody>
            <a:bodyPr/>
            <a:lstStyle/>
            <a:p>
              <a:endParaRPr lang="zh-CN" altLang="en-US"/>
            </a:p>
          </p:txBody>
        </p:sp>
        <p:sp>
          <p:nvSpPr>
            <p:cNvPr id="2267303" name="任意多边形 2267302"/>
            <p:cNvSpPr/>
            <p:nvPr/>
          </p:nvSpPr>
          <p:spPr>
            <a:xfrm>
              <a:off x="930" y="2082"/>
              <a:ext cx="236" cy="1168"/>
            </a:xfrm>
            <a:custGeom>
              <a:avLst/>
              <a:gdLst/>
              <a:ahLst/>
              <a:cxnLst/>
              <a:rect l="0" t="0" r="0" b="0"/>
              <a:pathLst>
                <a:path w="236" h="1168">
                  <a:moveTo>
                    <a:pt x="91" y="0"/>
                  </a:moveTo>
                  <a:lnTo>
                    <a:pt x="71" y="3"/>
                  </a:lnTo>
                  <a:lnTo>
                    <a:pt x="53" y="11"/>
                  </a:lnTo>
                  <a:lnTo>
                    <a:pt x="37" y="23"/>
                  </a:lnTo>
                  <a:lnTo>
                    <a:pt x="24" y="40"/>
                  </a:lnTo>
                  <a:lnTo>
                    <a:pt x="13" y="56"/>
                  </a:lnTo>
                  <a:lnTo>
                    <a:pt x="6" y="76"/>
                  </a:lnTo>
                  <a:lnTo>
                    <a:pt x="2" y="96"/>
                  </a:lnTo>
                  <a:lnTo>
                    <a:pt x="0" y="114"/>
                  </a:lnTo>
                  <a:lnTo>
                    <a:pt x="4" y="147"/>
                  </a:lnTo>
                  <a:lnTo>
                    <a:pt x="11" y="194"/>
                  </a:lnTo>
                  <a:lnTo>
                    <a:pt x="17" y="243"/>
                  </a:lnTo>
                  <a:lnTo>
                    <a:pt x="20" y="280"/>
                  </a:lnTo>
                  <a:lnTo>
                    <a:pt x="22" y="305"/>
                  </a:lnTo>
                  <a:lnTo>
                    <a:pt x="26" y="332"/>
                  </a:lnTo>
                  <a:lnTo>
                    <a:pt x="29" y="360"/>
                  </a:lnTo>
                  <a:lnTo>
                    <a:pt x="33" y="381"/>
                  </a:lnTo>
                  <a:lnTo>
                    <a:pt x="37" y="405"/>
                  </a:lnTo>
                  <a:lnTo>
                    <a:pt x="42" y="440"/>
                  </a:lnTo>
                  <a:lnTo>
                    <a:pt x="46" y="480"/>
                  </a:lnTo>
                  <a:lnTo>
                    <a:pt x="49" y="520"/>
                  </a:lnTo>
                  <a:lnTo>
                    <a:pt x="49" y="554"/>
                  </a:lnTo>
                  <a:lnTo>
                    <a:pt x="47" y="578"/>
                  </a:lnTo>
                  <a:lnTo>
                    <a:pt x="44" y="598"/>
                  </a:lnTo>
                  <a:lnTo>
                    <a:pt x="38" y="616"/>
                  </a:lnTo>
                  <a:lnTo>
                    <a:pt x="29" y="647"/>
                  </a:lnTo>
                  <a:lnTo>
                    <a:pt x="17" y="690"/>
                  </a:lnTo>
                  <a:lnTo>
                    <a:pt x="6" y="739"/>
                  </a:lnTo>
                  <a:lnTo>
                    <a:pt x="2" y="783"/>
                  </a:lnTo>
                  <a:lnTo>
                    <a:pt x="7" y="830"/>
                  </a:lnTo>
                  <a:lnTo>
                    <a:pt x="18" y="885"/>
                  </a:lnTo>
                  <a:lnTo>
                    <a:pt x="31" y="938"/>
                  </a:lnTo>
                  <a:lnTo>
                    <a:pt x="38" y="981"/>
                  </a:lnTo>
                  <a:lnTo>
                    <a:pt x="42" y="1019"/>
                  </a:lnTo>
                  <a:lnTo>
                    <a:pt x="46" y="1058"/>
                  </a:lnTo>
                  <a:lnTo>
                    <a:pt x="47" y="1090"/>
                  </a:lnTo>
                  <a:lnTo>
                    <a:pt x="51" y="1108"/>
                  </a:lnTo>
                  <a:lnTo>
                    <a:pt x="60" y="1132"/>
                  </a:lnTo>
                  <a:lnTo>
                    <a:pt x="73" y="1152"/>
                  </a:lnTo>
                  <a:lnTo>
                    <a:pt x="86" y="1165"/>
                  </a:lnTo>
                  <a:lnTo>
                    <a:pt x="95" y="1168"/>
                  </a:lnTo>
                  <a:lnTo>
                    <a:pt x="102" y="1163"/>
                  </a:lnTo>
                  <a:lnTo>
                    <a:pt x="109" y="1150"/>
                  </a:lnTo>
                  <a:lnTo>
                    <a:pt x="115" y="1134"/>
                  </a:lnTo>
                  <a:lnTo>
                    <a:pt x="118" y="1119"/>
                  </a:lnTo>
                  <a:lnTo>
                    <a:pt x="118" y="1088"/>
                  </a:lnTo>
                  <a:lnTo>
                    <a:pt x="118" y="1032"/>
                  </a:lnTo>
                  <a:lnTo>
                    <a:pt x="120" y="972"/>
                  </a:lnTo>
                  <a:lnTo>
                    <a:pt x="124" y="930"/>
                  </a:lnTo>
                  <a:lnTo>
                    <a:pt x="133" y="869"/>
                  </a:lnTo>
                  <a:lnTo>
                    <a:pt x="142" y="790"/>
                  </a:lnTo>
                  <a:lnTo>
                    <a:pt x="147" y="721"/>
                  </a:lnTo>
                  <a:lnTo>
                    <a:pt x="153" y="681"/>
                  </a:lnTo>
                  <a:lnTo>
                    <a:pt x="160" y="661"/>
                  </a:lnTo>
                  <a:lnTo>
                    <a:pt x="169" y="636"/>
                  </a:lnTo>
                  <a:lnTo>
                    <a:pt x="178" y="610"/>
                  </a:lnTo>
                  <a:lnTo>
                    <a:pt x="184" y="589"/>
                  </a:lnTo>
                  <a:lnTo>
                    <a:pt x="187" y="561"/>
                  </a:lnTo>
                  <a:lnTo>
                    <a:pt x="191" y="527"/>
                  </a:lnTo>
                  <a:lnTo>
                    <a:pt x="196" y="491"/>
                  </a:lnTo>
                  <a:lnTo>
                    <a:pt x="202" y="460"/>
                  </a:lnTo>
                  <a:lnTo>
                    <a:pt x="211" y="418"/>
                  </a:lnTo>
                  <a:lnTo>
                    <a:pt x="222" y="352"/>
                  </a:lnTo>
                  <a:lnTo>
                    <a:pt x="233" y="287"/>
                  </a:lnTo>
                  <a:lnTo>
                    <a:pt x="236" y="238"/>
                  </a:lnTo>
                  <a:lnTo>
                    <a:pt x="233" y="172"/>
                  </a:lnTo>
                  <a:lnTo>
                    <a:pt x="224" y="118"/>
                  </a:lnTo>
                  <a:lnTo>
                    <a:pt x="209" y="76"/>
                  </a:lnTo>
                  <a:lnTo>
                    <a:pt x="193" y="45"/>
                  </a:lnTo>
                  <a:lnTo>
                    <a:pt x="171" y="23"/>
                  </a:lnTo>
                  <a:lnTo>
                    <a:pt x="147" y="9"/>
                  </a:lnTo>
                  <a:lnTo>
                    <a:pt x="120" y="2"/>
                  </a:lnTo>
                  <a:lnTo>
                    <a:pt x="91" y="0"/>
                  </a:lnTo>
                  <a:close/>
                </a:path>
              </a:pathLst>
            </a:custGeom>
            <a:solidFill>
              <a:srgbClr val="D6ADA3"/>
            </a:solidFill>
            <a:ln w="9525">
              <a:noFill/>
            </a:ln>
          </p:spPr>
          <p:txBody>
            <a:bodyPr/>
            <a:lstStyle/>
            <a:p>
              <a:endParaRPr lang="zh-CN" altLang="en-US"/>
            </a:p>
          </p:txBody>
        </p:sp>
        <p:sp>
          <p:nvSpPr>
            <p:cNvPr id="2267304" name="任意多边形 2267303"/>
            <p:cNvSpPr/>
            <p:nvPr/>
          </p:nvSpPr>
          <p:spPr>
            <a:xfrm>
              <a:off x="1014" y="2138"/>
              <a:ext cx="31" cy="31"/>
            </a:xfrm>
            <a:custGeom>
              <a:avLst/>
              <a:gdLst/>
              <a:ahLst/>
              <a:cxnLst/>
              <a:rect l="0" t="0" r="0" b="0"/>
              <a:pathLst>
                <a:path w="31" h="31">
                  <a:moveTo>
                    <a:pt x="16" y="31"/>
                  </a:moveTo>
                  <a:lnTo>
                    <a:pt x="22" y="29"/>
                  </a:lnTo>
                  <a:lnTo>
                    <a:pt x="27" y="26"/>
                  </a:lnTo>
                  <a:lnTo>
                    <a:pt x="29" y="22"/>
                  </a:lnTo>
                  <a:lnTo>
                    <a:pt x="31" y="17"/>
                  </a:lnTo>
                  <a:lnTo>
                    <a:pt x="29" y="9"/>
                  </a:lnTo>
                  <a:lnTo>
                    <a:pt x="25" y="6"/>
                  </a:lnTo>
                  <a:lnTo>
                    <a:pt x="22" y="2"/>
                  </a:lnTo>
                  <a:lnTo>
                    <a:pt x="14" y="0"/>
                  </a:lnTo>
                  <a:lnTo>
                    <a:pt x="9" y="2"/>
                  </a:lnTo>
                  <a:lnTo>
                    <a:pt x="5" y="6"/>
                  </a:lnTo>
                  <a:lnTo>
                    <a:pt x="2" y="11"/>
                  </a:lnTo>
                  <a:lnTo>
                    <a:pt x="0" y="17"/>
                  </a:lnTo>
                  <a:lnTo>
                    <a:pt x="2" y="22"/>
                  </a:lnTo>
                  <a:lnTo>
                    <a:pt x="5" y="27"/>
                  </a:lnTo>
                  <a:lnTo>
                    <a:pt x="9" y="29"/>
                  </a:lnTo>
                  <a:lnTo>
                    <a:pt x="16" y="31"/>
                  </a:lnTo>
                  <a:close/>
                </a:path>
              </a:pathLst>
            </a:custGeom>
            <a:solidFill>
              <a:srgbClr val="D6ADA3"/>
            </a:solidFill>
            <a:ln w="9525">
              <a:noFill/>
            </a:ln>
          </p:spPr>
          <p:txBody>
            <a:bodyPr/>
            <a:lstStyle/>
            <a:p>
              <a:endParaRPr lang="zh-CN" altLang="en-US"/>
            </a:p>
          </p:txBody>
        </p:sp>
        <p:sp>
          <p:nvSpPr>
            <p:cNvPr id="2267305" name="任意多边形 2267304"/>
            <p:cNvSpPr/>
            <p:nvPr/>
          </p:nvSpPr>
          <p:spPr>
            <a:xfrm>
              <a:off x="1005" y="3183"/>
              <a:ext cx="31" cy="31"/>
            </a:xfrm>
            <a:custGeom>
              <a:avLst/>
              <a:gdLst/>
              <a:ahLst/>
              <a:cxnLst/>
              <a:rect l="0" t="0" r="0" b="0"/>
              <a:pathLst>
                <a:path w="31" h="31">
                  <a:moveTo>
                    <a:pt x="16" y="31"/>
                  </a:moveTo>
                  <a:lnTo>
                    <a:pt x="22" y="29"/>
                  </a:lnTo>
                  <a:lnTo>
                    <a:pt x="27" y="26"/>
                  </a:lnTo>
                  <a:lnTo>
                    <a:pt x="29" y="22"/>
                  </a:lnTo>
                  <a:lnTo>
                    <a:pt x="31" y="17"/>
                  </a:lnTo>
                  <a:lnTo>
                    <a:pt x="29" y="9"/>
                  </a:lnTo>
                  <a:lnTo>
                    <a:pt x="25" y="6"/>
                  </a:lnTo>
                  <a:lnTo>
                    <a:pt x="22" y="2"/>
                  </a:lnTo>
                  <a:lnTo>
                    <a:pt x="14" y="0"/>
                  </a:lnTo>
                  <a:lnTo>
                    <a:pt x="9" y="2"/>
                  </a:lnTo>
                  <a:lnTo>
                    <a:pt x="5" y="6"/>
                  </a:lnTo>
                  <a:lnTo>
                    <a:pt x="2" y="11"/>
                  </a:lnTo>
                  <a:lnTo>
                    <a:pt x="0" y="17"/>
                  </a:lnTo>
                  <a:lnTo>
                    <a:pt x="2" y="22"/>
                  </a:lnTo>
                  <a:lnTo>
                    <a:pt x="5" y="27"/>
                  </a:lnTo>
                  <a:lnTo>
                    <a:pt x="9" y="29"/>
                  </a:lnTo>
                  <a:lnTo>
                    <a:pt x="16" y="31"/>
                  </a:lnTo>
                  <a:close/>
                </a:path>
              </a:pathLst>
            </a:custGeom>
            <a:solidFill>
              <a:srgbClr val="D6ADA3"/>
            </a:solidFill>
            <a:ln w="9525">
              <a:noFill/>
            </a:ln>
          </p:spPr>
          <p:txBody>
            <a:bodyPr/>
            <a:lstStyle/>
            <a:p>
              <a:endParaRPr lang="zh-CN" altLang="en-US"/>
            </a:p>
          </p:txBody>
        </p:sp>
        <p:sp>
          <p:nvSpPr>
            <p:cNvPr id="2267306" name="任意多边形 2267305"/>
            <p:cNvSpPr/>
            <p:nvPr/>
          </p:nvSpPr>
          <p:spPr>
            <a:xfrm>
              <a:off x="961" y="3165"/>
              <a:ext cx="274" cy="153"/>
            </a:xfrm>
            <a:custGeom>
              <a:avLst/>
              <a:gdLst/>
              <a:ahLst/>
              <a:cxnLst/>
              <a:rect l="0" t="0" r="0" b="0"/>
              <a:pathLst>
                <a:path w="274" h="153">
                  <a:moveTo>
                    <a:pt x="51" y="0"/>
                  </a:moveTo>
                  <a:lnTo>
                    <a:pt x="46" y="4"/>
                  </a:lnTo>
                  <a:lnTo>
                    <a:pt x="38" y="11"/>
                  </a:lnTo>
                  <a:lnTo>
                    <a:pt x="31" y="20"/>
                  </a:lnTo>
                  <a:lnTo>
                    <a:pt x="24" y="33"/>
                  </a:lnTo>
                  <a:lnTo>
                    <a:pt x="16" y="47"/>
                  </a:lnTo>
                  <a:lnTo>
                    <a:pt x="7" y="62"/>
                  </a:lnTo>
                  <a:lnTo>
                    <a:pt x="2" y="80"/>
                  </a:lnTo>
                  <a:lnTo>
                    <a:pt x="0" y="98"/>
                  </a:lnTo>
                  <a:lnTo>
                    <a:pt x="0" y="111"/>
                  </a:lnTo>
                  <a:lnTo>
                    <a:pt x="0" y="120"/>
                  </a:lnTo>
                  <a:lnTo>
                    <a:pt x="2" y="125"/>
                  </a:lnTo>
                  <a:lnTo>
                    <a:pt x="9" y="127"/>
                  </a:lnTo>
                  <a:lnTo>
                    <a:pt x="16" y="127"/>
                  </a:lnTo>
                  <a:lnTo>
                    <a:pt x="27" y="127"/>
                  </a:lnTo>
                  <a:lnTo>
                    <a:pt x="40" y="127"/>
                  </a:lnTo>
                  <a:lnTo>
                    <a:pt x="56" y="131"/>
                  </a:lnTo>
                  <a:lnTo>
                    <a:pt x="67" y="134"/>
                  </a:lnTo>
                  <a:lnTo>
                    <a:pt x="80" y="138"/>
                  </a:lnTo>
                  <a:lnTo>
                    <a:pt x="96" y="142"/>
                  </a:lnTo>
                  <a:lnTo>
                    <a:pt x="115" y="145"/>
                  </a:lnTo>
                  <a:lnTo>
                    <a:pt x="133" y="149"/>
                  </a:lnTo>
                  <a:lnTo>
                    <a:pt x="151" y="151"/>
                  </a:lnTo>
                  <a:lnTo>
                    <a:pt x="169" y="153"/>
                  </a:lnTo>
                  <a:lnTo>
                    <a:pt x="185" y="153"/>
                  </a:lnTo>
                  <a:lnTo>
                    <a:pt x="200" y="153"/>
                  </a:lnTo>
                  <a:lnTo>
                    <a:pt x="216" y="153"/>
                  </a:lnTo>
                  <a:lnTo>
                    <a:pt x="231" y="153"/>
                  </a:lnTo>
                  <a:lnTo>
                    <a:pt x="245" y="153"/>
                  </a:lnTo>
                  <a:lnTo>
                    <a:pt x="258" y="151"/>
                  </a:lnTo>
                  <a:lnTo>
                    <a:pt x="267" y="149"/>
                  </a:lnTo>
                  <a:lnTo>
                    <a:pt x="273" y="145"/>
                  </a:lnTo>
                  <a:lnTo>
                    <a:pt x="274" y="142"/>
                  </a:lnTo>
                  <a:lnTo>
                    <a:pt x="271" y="136"/>
                  </a:lnTo>
                  <a:lnTo>
                    <a:pt x="264" y="129"/>
                  </a:lnTo>
                  <a:lnTo>
                    <a:pt x="251" y="122"/>
                  </a:lnTo>
                  <a:lnTo>
                    <a:pt x="236" y="114"/>
                  </a:lnTo>
                  <a:lnTo>
                    <a:pt x="220" y="107"/>
                  </a:lnTo>
                  <a:lnTo>
                    <a:pt x="205" y="100"/>
                  </a:lnTo>
                  <a:lnTo>
                    <a:pt x="193" y="94"/>
                  </a:lnTo>
                  <a:lnTo>
                    <a:pt x="184" y="91"/>
                  </a:lnTo>
                  <a:lnTo>
                    <a:pt x="169" y="78"/>
                  </a:lnTo>
                  <a:lnTo>
                    <a:pt x="151" y="64"/>
                  </a:lnTo>
                  <a:lnTo>
                    <a:pt x="133" y="49"/>
                  </a:lnTo>
                  <a:lnTo>
                    <a:pt x="113" y="33"/>
                  </a:lnTo>
                  <a:lnTo>
                    <a:pt x="95" y="18"/>
                  </a:lnTo>
                  <a:lnTo>
                    <a:pt x="76" y="7"/>
                  </a:lnTo>
                  <a:lnTo>
                    <a:pt x="62" y="0"/>
                  </a:lnTo>
                  <a:lnTo>
                    <a:pt x="51" y="0"/>
                  </a:lnTo>
                  <a:close/>
                </a:path>
              </a:pathLst>
            </a:custGeom>
            <a:solidFill>
              <a:srgbClr val="D6ADA3"/>
            </a:solidFill>
            <a:ln w="9525">
              <a:noFill/>
            </a:ln>
          </p:spPr>
          <p:txBody>
            <a:bodyPr/>
            <a:lstStyle/>
            <a:p>
              <a:endParaRPr lang="zh-CN" altLang="en-US"/>
            </a:p>
          </p:txBody>
        </p:sp>
        <p:sp>
          <p:nvSpPr>
            <p:cNvPr id="2267307" name="任意多边形 2267306"/>
            <p:cNvSpPr/>
            <p:nvPr/>
          </p:nvSpPr>
          <p:spPr>
            <a:xfrm>
              <a:off x="1005" y="3183"/>
              <a:ext cx="31" cy="31"/>
            </a:xfrm>
            <a:custGeom>
              <a:avLst/>
              <a:gdLst/>
              <a:ahLst/>
              <a:cxnLst/>
              <a:rect l="0" t="0" r="0" b="0"/>
              <a:pathLst>
                <a:path w="31" h="31">
                  <a:moveTo>
                    <a:pt x="20" y="31"/>
                  </a:moveTo>
                  <a:lnTo>
                    <a:pt x="25" y="29"/>
                  </a:lnTo>
                  <a:lnTo>
                    <a:pt x="29" y="24"/>
                  </a:lnTo>
                  <a:lnTo>
                    <a:pt x="31" y="18"/>
                  </a:lnTo>
                  <a:lnTo>
                    <a:pt x="31" y="11"/>
                  </a:lnTo>
                  <a:lnTo>
                    <a:pt x="27" y="6"/>
                  </a:lnTo>
                  <a:lnTo>
                    <a:pt x="23" y="2"/>
                  </a:lnTo>
                  <a:lnTo>
                    <a:pt x="18" y="0"/>
                  </a:lnTo>
                  <a:lnTo>
                    <a:pt x="11" y="2"/>
                  </a:lnTo>
                  <a:lnTo>
                    <a:pt x="5" y="4"/>
                  </a:lnTo>
                  <a:lnTo>
                    <a:pt x="2" y="9"/>
                  </a:lnTo>
                  <a:lnTo>
                    <a:pt x="0" y="15"/>
                  </a:lnTo>
                  <a:lnTo>
                    <a:pt x="2" y="20"/>
                  </a:lnTo>
                  <a:lnTo>
                    <a:pt x="3" y="26"/>
                  </a:lnTo>
                  <a:lnTo>
                    <a:pt x="9" y="29"/>
                  </a:lnTo>
                  <a:lnTo>
                    <a:pt x="14" y="31"/>
                  </a:lnTo>
                  <a:lnTo>
                    <a:pt x="20" y="31"/>
                  </a:lnTo>
                  <a:close/>
                </a:path>
              </a:pathLst>
            </a:custGeom>
            <a:solidFill>
              <a:srgbClr val="D6ADA3"/>
            </a:solidFill>
            <a:ln w="9525">
              <a:noFill/>
            </a:ln>
          </p:spPr>
          <p:txBody>
            <a:bodyPr/>
            <a:lstStyle/>
            <a:p>
              <a:endParaRPr lang="zh-CN" altLang="en-US"/>
            </a:p>
          </p:txBody>
        </p:sp>
        <p:sp>
          <p:nvSpPr>
            <p:cNvPr id="2267308" name="任意多边形 2267307"/>
            <p:cNvSpPr/>
            <p:nvPr/>
          </p:nvSpPr>
          <p:spPr>
            <a:xfrm>
              <a:off x="956" y="3198"/>
              <a:ext cx="283" cy="125"/>
            </a:xfrm>
            <a:custGeom>
              <a:avLst/>
              <a:gdLst/>
              <a:ahLst/>
              <a:cxnLst/>
              <a:rect l="0" t="0" r="0" b="0"/>
              <a:pathLst>
                <a:path w="283" h="125">
                  <a:moveTo>
                    <a:pt x="18" y="7"/>
                  </a:moveTo>
                  <a:lnTo>
                    <a:pt x="14" y="14"/>
                  </a:lnTo>
                  <a:lnTo>
                    <a:pt x="7" y="29"/>
                  </a:lnTo>
                  <a:lnTo>
                    <a:pt x="1" y="45"/>
                  </a:lnTo>
                  <a:lnTo>
                    <a:pt x="0" y="61"/>
                  </a:lnTo>
                  <a:lnTo>
                    <a:pt x="0" y="69"/>
                  </a:lnTo>
                  <a:lnTo>
                    <a:pt x="0" y="78"/>
                  </a:lnTo>
                  <a:lnTo>
                    <a:pt x="0" y="89"/>
                  </a:lnTo>
                  <a:lnTo>
                    <a:pt x="3" y="94"/>
                  </a:lnTo>
                  <a:lnTo>
                    <a:pt x="9" y="96"/>
                  </a:lnTo>
                  <a:lnTo>
                    <a:pt x="16" y="98"/>
                  </a:lnTo>
                  <a:lnTo>
                    <a:pt x="27" y="98"/>
                  </a:lnTo>
                  <a:lnTo>
                    <a:pt x="40" y="100"/>
                  </a:lnTo>
                  <a:lnTo>
                    <a:pt x="52" y="101"/>
                  </a:lnTo>
                  <a:lnTo>
                    <a:pt x="65" y="103"/>
                  </a:lnTo>
                  <a:lnTo>
                    <a:pt x="76" y="105"/>
                  </a:lnTo>
                  <a:lnTo>
                    <a:pt x="85" y="107"/>
                  </a:lnTo>
                  <a:lnTo>
                    <a:pt x="112" y="114"/>
                  </a:lnTo>
                  <a:lnTo>
                    <a:pt x="136" y="118"/>
                  </a:lnTo>
                  <a:lnTo>
                    <a:pt x="158" y="121"/>
                  </a:lnTo>
                  <a:lnTo>
                    <a:pt x="178" y="123"/>
                  </a:lnTo>
                  <a:lnTo>
                    <a:pt x="198" y="123"/>
                  </a:lnTo>
                  <a:lnTo>
                    <a:pt x="216" y="125"/>
                  </a:lnTo>
                  <a:lnTo>
                    <a:pt x="234" y="123"/>
                  </a:lnTo>
                  <a:lnTo>
                    <a:pt x="252" y="123"/>
                  </a:lnTo>
                  <a:lnTo>
                    <a:pt x="265" y="121"/>
                  </a:lnTo>
                  <a:lnTo>
                    <a:pt x="276" y="118"/>
                  </a:lnTo>
                  <a:lnTo>
                    <a:pt x="283" y="112"/>
                  </a:lnTo>
                  <a:lnTo>
                    <a:pt x="283" y="103"/>
                  </a:lnTo>
                  <a:lnTo>
                    <a:pt x="278" y="98"/>
                  </a:lnTo>
                  <a:lnTo>
                    <a:pt x="269" y="91"/>
                  </a:lnTo>
                  <a:lnTo>
                    <a:pt x="256" y="83"/>
                  </a:lnTo>
                  <a:lnTo>
                    <a:pt x="239" y="76"/>
                  </a:lnTo>
                  <a:lnTo>
                    <a:pt x="223" y="69"/>
                  </a:lnTo>
                  <a:lnTo>
                    <a:pt x="209" y="61"/>
                  </a:lnTo>
                  <a:lnTo>
                    <a:pt x="198" y="58"/>
                  </a:lnTo>
                  <a:lnTo>
                    <a:pt x="190" y="54"/>
                  </a:lnTo>
                  <a:lnTo>
                    <a:pt x="180" y="47"/>
                  </a:lnTo>
                  <a:lnTo>
                    <a:pt x="165" y="36"/>
                  </a:lnTo>
                  <a:lnTo>
                    <a:pt x="152" y="25"/>
                  </a:lnTo>
                  <a:lnTo>
                    <a:pt x="145" y="18"/>
                  </a:lnTo>
                  <a:lnTo>
                    <a:pt x="141" y="14"/>
                  </a:lnTo>
                  <a:lnTo>
                    <a:pt x="134" y="14"/>
                  </a:lnTo>
                  <a:lnTo>
                    <a:pt x="127" y="20"/>
                  </a:lnTo>
                  <a:lnTo>
                    <a:pt x="120" y="32"/>
                  </a:lnTo>
                  <a:lnTo>
                    <a:pt x="110" y="36"/>
                  </a:lnTo>
                  <a:lnTo>
                    <a:pt x="100" y="36"/>
                  </a:lnTo>
                  <a:lnTo>
                    <a:pt x="89" y="34"/>
                  </a:lnTo>
                  <a:lnTo>
                    <a:pt x="78" y="32"/>
                  </a:lnTo>
                  <a:lnTo>
                    <a:pt x="67" y="29"/>
                  </a:lnTo>
                  <a:lnTo>
                    <a:pt x="56" y="23"/>
                  </a:lnTo>
                  <a:lnTo>
                    <a:pt x="45" y="18"/>
                  </a:lnTo>
                  <a:lnTo>
                    <a:pt x="36" y="11"/>
                  </a:lnTo>
                  <a:lnTo>
                    <a:pt x="32" y="7"/>
                  </a:lnTo>
                  <a:lnTo>
                    <a:pt x="29" y="2"/>
                  </a:lnTo>
                  <a:lnTo>
                    <a:pt x="25" y="0"/>
                  </a:lnTo>
                  <a:lnTo>
                    <a:pt x="21" y="0"/>
                  </a:lnTo>
                  <a:lnTo>
                    <a:pt x="20" y="3"/>
                  </a:lnTo>
                  <a:lnTo>
                    <a:pt x="20" y="5"/>
                  </a:lnTo>
                  <a:lnTo>
                    <a:pt x="20" y="5"/>
                  </a:lnTo>
                  <a:lnTo>
                    <a:pt x="18" y="7"/>
                  </a:lnTo>
                  <a:close/>
                </a:path>
              </a:pathLst>
            </a:custGeom>
            <a:solidFill>
              <a:srgbClr val="284C70"/>
            </a:solidFill>
            <a:ln w="9525">
              <a:noFill/>
            </a:ln>
          </p:spPr>
          <p:txBody>
            <a:bodyPr/>
            <a:lstStyle/>
            <a:p>
              <a:endParaRPr lang="zh-CN" altLang="en-US"/>
            </a:p>
          </p:txBody>
        </p:sp>
        <p:sp>
          <p:nvSpPr>
            <p:cNvPr id="2267309" name="任意多边形 2267308"/>
            <p:cNvSpPr/>
            <p:nvPr/>
          </p:nvSpPr>
          <p:spPr>
            <a:xfrm>
              <a:off x="956" y="3292"/>
              <a:ext cx="283" cy="38"/>
            </a:xfrm>
            <a:custGeom>
              <a:avLst/>
              <a:gdLst/>
              <a:ahLst/>
              <a:cxnLst/>
              <a:rect l="0" t="0" r="0" b="0"/>
              <a:pathLst>
                <a:path w="283" h="38">
                  <a:moveTo>
                    <a:pt x="3" y="0"/>
                  </a:moveTo>
                  <a:lnTo>
                    <a:pt x="9" y="2"/>
                  </a:lnTo>
                  <a:lnTo>
                    <a:pt x="16" y="4"/>
                  </a:lnTo>
                  <a:lnTo>
                    <a:pt x="27" y="4"/>
                  </a:lnTo>
                  <a:lnTo>
                    <a:pt x="40" y="6"/>
                  </a:lnTo>
                  <a:lnTo>
                    <a:pt x="52" y="7"/>
                  </a:lnTo>
                  <a:lnTo>
                    <a:pt x="65" y="9"/>
                  </a:lnTo>
                  <a:lnTo>
                    <a:pt x="76" y="11"/>
                  </a:lnTo>
                  <a:lnTo>
                    <a:pt x="85" y="13"/>
                  </a:lnTo>
                  <a:lnTo>
                    <a:pt x="112" y="20"/>
                  </a:lnTo>
                  <a:lnTo>
                    <a:pt x="136" y="24"/>
                  </a:lnTo>
                  <a:lnTo>
                    <a:pt x="158" y="27"/>
                  </a:lnTo>
                  <a:lnTo>
                    <a:pt x="178" y="29"/>
                  </a:lnTo>
                  <a:lnTo>
                    <a:pt x="198" y="29"/>
                  </a:lnTo>
                  <a:lnTo>
                    <a:pt x="216" y="31"/>
                  </a:lnTo>
                  <a:lnTo>
                    <a:pt x="234" y="29"/>
                  </a:lnTo>
                  <a:lnTo>
                    <a:pt x="252" y="29"/>
                  </a:lnTo>
                  <a:lnTo>
                    <a:pt x="259" y="27"/>
                  </a:lnTo>
                  <a:lnTo>
                    <a:pt x="267" y="27"/>
                  </a:lnTo>
                  <a:lnTo>
                    <a:pt x="274" y="26"/>
                  </a:lnTo>
                  <a:lnTo>
                    <a:pt x="279" y="24"/>
                  </a:lnTo>
                  <a:lnTo>
                    <a:pt x="281" y="24"/>
                  </a:lnTo>
                  <a:lnTo>
                    <a:pt x="283" y="26"/>
                  </a:lnTo>
                  <a:lnTo>
                    <a:pt x="283" y="27"/>
                  </a:lnTo>
                  <a:lnTo>
                    <a:pt x="281" y="31"/>
                  </a:lnTo>
                  <a:lnTo>
                    <a:pt x="276" y="33"/>
                  </a:lnTo>
                  <a:lnTo>
                    <a:pt x="265" y="35"/>
                  </a:lnTo>
                  <a:lnTo>
                    <a:pt x="249" y="37"/>
                  </a:lnTo>
                  <a:lnTo>
                    <a:pt x="230" y="37"/>
                  </a:lnTo>
                  <a:lnTo>
                    <a:pt x="210" y="38"/>
                  </a:lnTo>
                  <a:lnTo>
                    <a:pt x="192" y="38"/>
                  </a:lnTo>
                  <a:lnTo>
                    <a:pt x="174" y="37"/>
                  </a:lnTo>
                  <a:lnTo>
                    <a:pt x="160" y="35"/>
                  </a:lnTo>
                  <a:lnTo>
                    <a:pt x="147" y="33"/>
                  </a:lnTo>
                  <a:lnTo>
                    <a:pt x="134" y="29"/>
                  </a:lnTo>
                  <a:lnTo>
                    <a:pt x="121" y="27"/>
                  </a:lnTo>
                  <a:lnTo>
                    <a:pt x="110" y="24"/>
                  </a:lnTo>
                  <a:lnTo>
                    <a:pt x="101" y="22"/>
                  </a:lnTo>
                  <a:lnTo>
                    <a:pt x="92" y="20"/>
                  </a:lnTo>
                  <a:lnTo>
                    <a:pt x="87" y="18"/>
                  </a:lnTo>
                  <a:lnTo>
                    <a:pt x="83" y="17"/>
                  </a:lnTo>
                  <a:lnTo>
                    <a:pt x="83" y="20"/>
                  </a:lnTo>
                  <a:lnTo>
                    <a:pt x="83" y="24"/>
                  </a:lnTo>
                  <a:lnTo>
                    <a:pt x="83" y="26"/>
                  </a:lnTo>
                  <a:lnTo>
                    <a:pt x="81" y="27"/>
                  </a:lnTo>
                  <a:lnTo>
                    <a:pt x="78" y="27"/>
                  </a:lnTo>
                  <a:lnTo>
                    <a:pt x="71" y="27"/>
                  </a:lnTo>
                  <a:lnTo>
                    <a:pt x="61" y="27"/>
                  </a:lnTo>
                  <a:lnTo>
                    <a:pt x="49" y="27"/>
                  </a:lnTo>
                  <a:lnTo>
                    <a:pt x="34" y="26"/>
                  </a:lnTo>
                  <a:lnTo>
                    <a:pt x="21" y="24"/>
                  </a:lnTo>
                  <a:lnTo>
                    <a:pt x="11" y="22"/>
                  </a:lnTo>
                  <a:lnTo>
                    <a:pt x="1" y="18"/>
                  </a:lnTo>
                  <a:lnTo>
                    <a:pt x="0" y="11"/>
                  </a:lnTo>
                  <a:lnTo>
                    <a:pt x="0" y="6"/>
                  </a:lnTo>
                  <a:lnTo>
                    <a:pt x="0" y="2"/>
                  </a:lnTo>
                  <a:lnTo>
                    <a:pt x="3" y="0"/>
                  </a:lnTo>
                  <a:close/>
                </a:path>
              </a:pathLst>
            </a:custGeom>
            <a:solidFill>
              <a:srgbClr val="000000"/>
            </a:solidFill>
            <a:ln w="9525">
              <a:noFill/>
            </a:ln>
          </p:spPr>
          <p:txBody>
            <a:bodyPr/>
            <a:lstStyle/>
            <a:p>
              <a:endParaRPr lang="zh-CN" altLang="en-US"/>
            </a:p>
          </p:txBody>
        </p:sp>
        <p:sp>
          <p:nvSpPr>
            <p:cNvPr id="2267310" name="任意多边形 2267309"/>
            <p:cNvSpPr/>
            <p:nvPr/>
          </p:nvSpPr>
          <p:spPr>
            <a:xfrm>
              <a:off x="912" y="2064"/>
              <a:ext cx="271" cy="1199"/>
            </a:xfrm>
            <a:custGeom>
              <a:avLst/>
              <a:gdLst/>
              <a:ahLst/>
              <a:cxnLst/>
              <a:rect l="0" t="0" r="0" b="0"/>
              <a:pathLst>
                <a:path w="271" h="1199">
                  <a:moveTo>
                    <a:pt x="11" y="1192"/>
                  </a:moveTo>
                  <a:lnTo>
                    <a:pt x="27" y="1195"/>
                  </a:lnTo>
                  <a:lnTo>
                    <a:pt x="51" y="1197"/>
                  </a:lnTo>
                  <a:lnTo>
                    <a:pt x="80" y="1199"/>
                  </a:lnTo>
                  <a:lnTo>
                    <a:pt x="109" y="1197"/>
                  </a:lnTo>
                  <a:lnTo>
                    <a:pt x="140" y="1195"/>
                  </a:lnTo>
                  <a:lnTo>
                    <a:pt x="167" y="1188"/>
                  </a:lnTo>
                  <a:lnTo>
                    <a:pt x="189" y="1179"/>
                  </a:lnTo>
                  <a:lnTo>
                    <a:pt x="205" y="1165"/>
                  </a:lnTo>
                  <a:lnTo>
                    <a:pt x="202" y="1156"/>
                  </a:lnTo>
                  <a:lnTo>
                    <a:pt x="187" y="1139"/>
                  </a:lnTo>
                  <a:lnTo>
                    <a:pt x="174" y="1117"/>
                  </a:lnTo>
                  <a:lnTo>
                    <a:pt x="167" y="1094"/>
                  </a:lnTo>
                  <a:lnTo>
                    <a:pt x="169" y="1023"/>
                  </a:lnTo>
                  <a:lnTo>
                    <a:pt x="173" y="892"/>
                  </a:lnTo>
                  <a:lnTo>
                    <a:pt x="178" y="761"/>
                  </a:lnTo>
                  <a:lnTo>
                    <a:pt x="189" y="681"/>
                  </a:lnTo>
                  <a:lnTo>
                    <a:pt x="202" y="643"/>
                  </a:lnTo>
                  <a:lnTo>
                    <a:pt x="211" y="603"/>
                  </a:lnTo>
                  <a:lnTo>
                    <a:pt x="220" y="567"/>
                  </a:lnTo>
                  <a:lnTo>
                    <a:pt x="225" y="538"/>
                  </a:lnTo>
                  <a:lnTo>
                    <a:pt x="234" y="483"/>
                  </a:lnTo>
                  <a:lnTo>
                    <a:pt x="251" y="385"/>
                  </a:lnTo>
                  <a:lnTo>
                    <a:pt x="267" y="274"/>
                  </a:lnTo>
                  <a:lnTo>
                    <a:pt x="271" y="180"/>
                  </a:lnTo>
                  <a:lnTo>
                    <a:pt x="269" y="143"/>
                  </a:lnTo>
                  <a:lnTo>
                    <a:pt x="262" y="109"/>
                  </a:lnTo>
                  <a:lnTo>
                    <a:pt x="253" y="78"/>
                  </a:lnTo>
                  <a:lnTo>
                    <a:pt x="236" y="51"/>
                  </a:lnTo>
                  <a:lnTo>
                    <a:pt x="214" y="31"/>
                  </a:lnTo>
                  <a:lnTo>
                    <a:pt x="187" y="14"/>
                  </a:lnTo>
                  <a:lnTo>
                    <a:pt x="151" y="3"/>
                  </a:lnTo>
                  <a:lnTo>
                    <a:pt x="105" y="0"/>
                  </a:lnTo>
                  <a:lnTo>
                    <a:pt x="64" y="7"/>
                  </a:lnTo>
                  <a:lnTo>
                    <a:pt x="36" y="25"/>
                  </a:lnTo>
                  <a:lnTo>
                    <a:pt x="18" y="52"/>
                  </a:lnTo>
                  <a:lnTo>
                    <a:pt x="11" y="85"/>
                  </a:lnTo>
                  <a:lnTo>
                    <a:pt x="9" y="123"/>
                  </a:lnTo>
                  <a:lnTo>
                    <a:pt x="11" y="161"/>
                  </a:lnTo>
                  <a:lnTo>
                    <a:pt x="16" y="198"/>
                  </a:lnTo>
                  <a:lnTo>
                    <a:pt x="20" y="230"/>
                  </a:lnTo>
                  <a:lnTo>
                    <a:pt x="27" y="307"/>
                  </a:lnTo>
                  <a:lnTo>
                    <a:pt x="38" y="399"/>
                  </a:lnTo>
                  <a:lnTo>
                    <a:pt x="45" y="483"/>
                  </a:lnTo>
                  <a:lnTo>
                    <a:pt x="47" y="534"/>
                  </a:lnTo>
                  <a:lnTo>
                    <a:pt x="44" y="556"/>
                  </a:lnTo>
                  <a:lnTo>
                    <a:pt x="42" y="570"/>
                  </a:lnTo>
                  <a:lnTo>
                    <a:pt x="44" y="581"/>
                  </a:lnTo>
                  <a:lnTo>
                    <a:pt x="49" y="588"/>
                  </a:lnTo>
                  <a:lnTo>
                    <a:pt x="53" y="596"/>
                  </a:lnTo>
                  <a:lnTo>
                    <a:pt x="51" y="605"/>
                  </a:lnTo>
                  <a:lnTo>
                    <a:pt x="45" y="612"/>
                  </a:lnTo>
                  <a:lnTo>
                    <a:pt x="38" y="618"/>
                  </a:lnTo>
                  <a:lnTo>
                    <a:pt x="33" y="628"/>
                  </a:lnTo>
                  <a:lnTo>
                    <a:pt x="27" y="647"/>
                  </a:lnTo>
                  <a:lnTo>
                    <a:pt x="22" y="668"/>
                  </a:lnTo>
                  <a:lnTo>
                    <a:pt x="16" y="687"/>
                  </a:lnTo>
                  <a:lnTo>
                    <a:pt x="7" y="765"/>
                  </a:lnTo>
                  <a:lnTo>
                    <a:pt x="0" y="907"/>
                  </a:lnTo>
                  <a:lnTo>
                    <a:pt x="0" y="1065"/>
                  </a:lnTo>
                  <a:lnTo>
                    <a:pt x="11" y="1192"/>
                  </a:lnTo>
                  <a:close/>
                </a:path>
              </a:pathLst>
            </a:custGeom>
            <a:solidFill>
              <a:srgbClr val="004CB2"/>
            </a:solidFill>
            <a:ln w="9525">
              <a:noFill/>
            </a:ln>
          </p:spPr>
          <p:txBody>
            <a:bodyPr/>
            <a:lstStyle/>
            <a:p>
              <a:endParaRPr lang="zh-CN" altLang="en-US"/>
            </a:p>
          </p:txBody>
        </p:sp>
        <p:sp>
          <p:nvSpPr>
            <p:cNvPr id="2267311" name="任意多边形 2267310"/>
            <p:cNvSpPr/>
            <p:nvPr/>
          </p:nvSpPr>
          <p:spPr>
            <a:xfrm>
              <a:off x="863" y="1320"/>
              <a:ext cx="312" cy="934"/>
            </a:xfrm>
            <a:custGeom>
              <a:avLst/>
              <a:gdLst/>
              <a:ahLst/>
              <a:cxnLst/>
              <a:rect l="0" t="0" r="0" b="0"/>
              <a:pathLst>
                <a:path w="312" h="934">
                  <a:moveTo>
                    <a:pt x="0" y="800"/>
                  </a:moveTo>
                  <a:lnTo>
                    <a:pt x="2" y="769"/>
                  </a:lnTo>
                  <a:lnTo>
                    <a:pt x="7" y="736"/>
                  </a:lnTo>
                  <a:lnTo>
                    <a:pt x="16" y="705"/>
                  </a:lnTo>
                  <a:lnTo>
                    <a:pt x="25" y="673"/>
                  </a:lnTo>
                  <a:lnTo>
                    <a:pt x="35" y="645"/>
                  </a:lnTo>
                  <a:lnTo>
                    <a:pt x="42" y="620"/>
                  </a:lnTo>
                  <a:lnTo>
                    <a:pt x="49" y="600"/>
                  </a:lnTo>
                  <a:lnTo>
                    <a:pt x="55" y="586"/>
                  </a:lnTo>
                  <a:lnTo>
                    <a:pt x="60" y="564"/>
                  </a:lnTo>
                  <a:lnTo>
                    <a:pt x="60" y="544"/>
                  </a:lnTo>
                  <a:lnTo>
                    <a:pt x="60" y="527"/>
                  </a:lnTo>
                  <a:lnTo>
                    <a:pt x="60" y="516"/>
                  </a:lnTo>
                  <a:lnTo>
                    <a:pt x="58" y="498"/>
                  </a:lnTo>
                  <a:lnTo>
                    <a:pt x="53" y="466"/>
                  </a:lnTo>
                  <a:lnTo>
                    <a:pt x="45" y="433"/>
                  </a:lnTo>
                  <a:lnTo>
                    <a:pt x="42" y="411"/>
                  </a:lnTo>
                  <a:lnTo>
                    <a:pt x="33" y="387"/>
                  </a:lnTo>
                  <a:lnTo>
                    <a:pt x="20" y="346"/>
                  </a:lnTo>
                  <a:lnTo>
                    <a:pt x="5" y="293"/>
                  </a:lnTo>
                  <a:lnTo>
                    <a:pt x="2" y="233"/>
                  </a:lnTo>
                  <a:lnTo>
                    <a:pt x="7" y="189"/>
                  </a:lnTo>
                  <a:lnTo>
                    <a:pt x="20" y="148"/>
                  </a:lnTo>
                  <a:lnTo>
                    <a:pt x="38" y="109"/>
                  </a:lnTo>
                  <a:lnTo>
                    <a:pt x="60" y="73"/>
                  </a:lnTo>
                  <a:lnTo>
                    <a:pt x="84" y="42"/>
                  </a:lnTo>
                  <a:lnTo>
                    <a:pt x="109" y="20"/>
                  </a:lnTo>
                  <a:lnTo>
                    <a:pt x="133" y="6"/>
                  </a:lnTo>
                  <a:lnTo>
                    <a:pt x="154" y="0"/>
                  </a:lnTo>
                  <a:lnTo>
                    <a:pt x="165" y="4"/>
                  </a:lnTo>
                  <a:lnTo>
                    <a:pt x="174" y="9"/>
                  </a:lnTo>
                  <a:lnTo>
                    <a:pt x="184" y="18"/>
                  </a:lnTo>
                  <a:lnTo>
                    <a:pt x="193" y="29"/>
                  </a:lnTo>
                  <a:lnTo>
                    <a:pt x="198" y="42"/>
                  </a:lnTo>
                  <a:lnTo>
                    <a:pt x="203" y="55"/>
                  </a:lnTo>
                  <a:lnTo>
                    <a:pt x="209" y="68"/>
                  </a:lnTo>
                  <a:lnTo>
                    <a:pt x="213" y="78"/>
                  </a:lnTo>
                  <a:lnTo>
                    <a:pt x="216" y="89"/>
                  </a:lnTo>
                  <a:lnTo>
                    <a:pt x="222" y="100"/>
                  </a:lnTo>
                  <a:lnTo>
                    <a:pt x="227" y="111"/>
                  </a:lnTo>
                  <a:lnTo>
                    <a:pt x="234" y="124"/>
                  </a:lnTo>
                  <a:lnTo>
                    <a:pt x="243" y="135"/>
                  </a:lnTo>
                  <a:lnTo>
                    <a:pt x="251" y="148"/>
                  </a:lnTo>
                  <a:lnTo>
                    <a:pt x="260" y="158"/>
                  </a:lnTo>
                  <a:lnTo>
                    <a:pt x="267" y="169"/>
                  </a:lnTo>
                  <a:lnTo>
                    <a:pt x="280" y="195"/>
                  </a:lnTo>
                  <a:lnTo>
                    <a:pt x="293" y="224"/>
                  </a:lnTo>
                  <a:lnTo>
                    <a:pt x="303" y="255"/>
                  </a:lnTo>
                  <a:lnTo>
                    <a:pt x="311" y="282"/>
                  </a:lnTo>
                  <a:lnTo>
                    <a:pt x="312" y="307"/>
                  </a:lnTo>
                  <a:lnTo>
                    <a:pt x="311" y="333"/>
                  </a:lnTo>
                  <a:lnTo>
                    <a:pt x="307" y="355"/>
                  </a:lnTo>
                  <a:lnTo>
                    <a:pt x="303" y="367"/>
                  </a:lnTo>
                  <a:lnTo>
                    <a:pt x="302" y="380"/>
                  </a:lnTo>
                  <a:lnTo>
                    <a:pt x="302" y="397"/>
                  </a:lnTo>
                  <a:lnTo>
                    <a:pt x="303" y="417"/>
                  </a:lnTo>
                  <a:lnTo>
                    <a:pt x="307" y="433"/>
                  </a:lnTo>
                  <a:lnTo>
                    <a:pt x="307" y="451"/>
                  </a:lnTo>
                  <a:lnTo>
                    <a:pt x="305" y="473"/>
                  </a:lnTo>
                  <a:lnTo>
                    <a:pt x="300" y="496"/>
                  </a:lnTo>
                  <a:lnTo>
                    <a:pt x="296" y="515"/>
                  </a:lnTo>
                  <a:lnTo>
                    <a:pt x="296" y="536"/>
                  </a:lnTo>
                  <a:lnTo>
                    <a:pt x="300" y="566"/>
                  </a:lnTo>
                  <a:lnTo>
                    <a:pt x="303" y="598"/>
                  </a:lnTo>
                  <a:lnTo>
                    <a:pt x="307" y="627"/>
                  </a:lnTo>
                  <a:lnTo>
                    <a:pt x="309" y="653"/>
                  </a:lnTo>
                  <a:lnTo>
                    <a:pt x="307" y="676"/>
                  </a:lnTo>
                  <a:lnTo>
                    <a:pt x="305" y="698"/>
                  </a:lnTo>
                  <a:lnTo>
                    <a:pt x="302" y="716"/>
                  </a:lnTo>
                  <a:lnTo>
                    <a:pt x="302" y="729"/>
                  </a:lnTo>
                  <a:lnTo>
                    <a:pt x="300" y="747"/>
                  </a:lnTo>
                  <a:lnTo>
                    <a:pt x="300" y="771"/>
                  </a:lnTo>
                  <a:lnTo>
                    <a:pt x="296" y="796"/>
                  </a:lnTo>
                  <a:lnTo>
                    <a:pt x="291" y="824"/>
                  </a:lnTo>
                  <a:lnTo>
                    <a:pt x="282" y="851"/>
                  </a:lnTo>
                  <a:lnTo>
                    <a:pt x="267" y="876"/>
                  </a:lnTo>
                  <a:lnTo>
                    <a:pt x="247" y="900"/>
                  </a:lnTo>
                  <a:lnTo>
                    <a:pt x="236" y="909"/>
                  </a:lnTo>
                  <a:lnTo>
                    <a:pt x="222" y="918"/>
                  </a:lnTo>
                  <a:lnTo>
                    <a:pt x="205" y="925"/>
                  </a:lnTo>
                  <a:lnTo>
                    <a:pt x="187" y="931"/>
                  </a:lnTo>
                  <a:lnTo>
                    <a:pt x="165" y="934"/>
                  </a:lnTo>
                  <a:lnTo>
                    <a:pt x="144" y="934"/>
                  </a:lnTo>
                  <a:lnTo>
                    <a:pt x="120" y="931"/>
                  </a:lnTo>
                  <a:lnTo>
                    <a:pt x="94" y="922"/>
                  </a:lnTo>
                  <a:lnTo>
                    <a:pt x="76" y="913"/>
                  </a:lnTo>
                  <a:lnTo>
                    <a:pt x="58" y="900"/>
                  </a:lnTo>
                  <a:lnTo>
                    <a:pt x="42" y="885"/>
                  </a:lnTo>
                  <a:lnTo>
                    <a:pt x="29" y="867"/>
                  </a:lnTo>
                  <a:lnTo>
                    <a:pt x="16" y="851"/>
                  </a:lnTo>
                  <a:lnTo>
                    <a:pt x="7" y="833"/>
                  </a:lnTo>
                  <a:lnTo>
                    <a:pt x="2" y="815"/>
                  </a:lnTo>
                  <a:lnTo>
                    <a:pt x="0" y="800"/>
                  </a:lnTo>
                  <a:close/>
                </a:path>
              </a:pathLst>
            </a:custGeom>
            <a:solidFill>
              <a:srgbClr val="D6ADA3"/>
            </a:solidFill>
            <a:ln w="9525">
              <a:noFill/>
            </a:ln>
          </p:spPr>
          <p:txBody>
            <a:bodyPr/>
            <a:lstStyle/>
            <a:p>
              <a:endParaRPr lang="zh-CN" altLang="en-US"/>
            </a:p>
          </p:txBody>
        </p:sp>
        <p:sp>
          <p:nvSpPr>
            <p:cNvPr id="2267312" name="任意多边形 2267311"/>
            <p:cNvSpPr/>
            <p:nvPr/>
          </p:nvSpPr>
          <p:spPr>
            <a:xfrm>
              <a:off x="1001" y="1338"/>
              <a:ext cx="31" cy="31"/>
            </a:xfrm>
            <a:custGeom>
              <a:avLst/>
              <a:gdLst/>
              <a:ahLst/>
              <a:cxnLst/>
              <a:rect l="0" t="0" r="0" b="0"/>
              <a:pathLst>
                <a:path w="31" h="31">
                  <a:moveTo>
                    <a:pt x="15" y="31"/>
                  </a:moveTo>
                  <a:lnTo>
                    <a:pt x="20" y="30"/>
                  </a:lnTo>
                  <a:lnTo>
                    <a:pt x="26" y="28"/>
                  </a:lnTo>
                  <a:lnTo>
                    <a:pt x="29" y="22"/>
                  </a:lnTo>
                  <a:lnTo>
                    <a:pt x="31" y="17"/>
                  </a:lnTo>
                  <a:lnTo>
                    <a:pt x="29" y="11"/>
                  </a:lnTo>
                  <a:lnTo>
                    <a:pt x="27" y="6"/>
                  </a:lnTo>
                  <a:lnTo>
                    <a:pt x="22" y="2"/>
                  </a:lnTo>
                  <a:lnTo>
                    <a:pt x="16" y="0"/>
                  </a:lnTo>
                  <a:lnTo>
                    <a:pt x="9" y="2"/>
                  </a:lnTo>
                  <a:lnTo>
                    <a:pt x="6" y="6"/>
                  </a:lnTo>
                  <a:lnTo>
                    <a:pt x="2" y="10"/>
                  </a:lnTo>
                  <a:lnTo>
                    <a:pt x="0" y="17"/>
                  </a:lnTo>
                  <a:lnTo>
                    <a:pt x="2" y="22"/>
                  </a:lnTo>
                  <a:lnTo>
                    <a:pt x="4" y="26"/>
                  </a:lnTo>
                  <a:lnTo>
                    <a:pt x="9" y="30"/>
                  </a:lnTo>
                  <a:lnTo>
                    <a:pt x="15" y="31"/>
                  </a:lnTo>
                  <a:close/>
                </a:path>
              </a:pathLst>
            </a:custGeom>
            <a:solidFill>
              <a:srgbClr val="D6ADA3"/>
            </a:solidFill>
            <a:ln w="9525">
              <a:noFill/>
            </a:ln>
          </p:spPr>
          <p:txBody>
            <a:bodyPr/>
            <a:lstStyle/>
            <a:p>
              <a:endParaRPr lang="zh-CN" altLang="en-US"/>
            </a:p>
          </p:txBody>
        </p:sp>
        <p:sp>
          <p:nvSpPr>
            <p:cNvPr id="2267313" name="任意多边形 2267312"/>
            <p:cNvSpPr/>
            <p:nvPr/>
          </p:nvSpPr>
          <p:spPr>
            <a:xfrm>
              <a:off x="992" y="1455"/>
              <a:ext cx="29" cy="31"/>
            </a:xfrm>
            <a:custGeom>
              <a:avLst/>
              <a:gdLst/>
              <a:ahLst/>
              <a:cxnLst/>
              <a:rect l="0" t="0" r="0" b="0"/>
              <a:pathLst>
                <a:path w="29" h="31">
                  <a:moveTo>
                    <a:pt x="15" y="31"/>
                  </a:moveTo>
                  <a:lnTo>
                    <a:pt x="20" y="29"/>
                  </a:lnTo>
                  <a:lnTo>
                    <a:pt x="25" y="27"/>
                  </a:lnTo>
                  <a:lnTo>
                    <a:pt x="27" y="22"/>
                  </a:lnTo>
                  <a:lnTo>
                    <a:pt x="29" y="16"/>
                  </a:lnTo>
                  <a:lnTo>
                    <a:pt x="29" y="9"/>
                  </a:lnTo>
                  <a:lnTo>
                    <a:pt x="25" y="5"/>
                  </a:lnTo>
                  <a:lnTo>
                    <a:pt x="22" y="2"/>
                  </a:lnTo>
                  <a:lnTo>
                    <a:pt x="15" y="0"/>
                  </a:lnTo>
                  <a:lnTo>
                    <a:pt x="9" y="2"/>
                  </a:lnTo>
                  <a:lnTo>
                    <a:pt x="5" y="3"/>
                  </a:lnTo>
                  <a:lnTo>
                    <a:pt x="2" y="9"/>
                  </a:lnTo>
                  <a:lnTo>
                    <a:pt x="0" y="14"/>
                  </a:lnTo>
                  <a:lnTo>
                    <a:pt x="0" y="22"/>
                  </a:lnTo>
                  <a:lnTo>
                    <a:pt x="4" y="25"/>
                  </a:lnTo>
                  <a:lnTo>
                    <a:pt x="9" y="29"/>
                  </a:lnTo>
                  <a:lnTo>
                    <a:pt x="15" y="31"/>
                  </a:lnTo>
                  <a:close/>
                </a:path>
              </a:pathLst>
            </a:custGeom>
            <a:solidFill>
              <a:srgbClr val="D6ADA3"/>
            </a:solidFill>
            <a:ln w="9525">
              <a:noFill/>
            </a:ln>
          </p:spPr>
          <p:txBody>
            <a:bodyPr/>
            <a:lstStyle/>
            <a:p>
              <a:endParaRPr lang="zh-CN" altLang="en-US"/>
            </a:p>
          </p:txBody>
        </p:sp>
        <p:sp>
          <p:nvSpPr>
            <p:cNvPr id="2267314" name="任意多边形 2267313"/>
            <p:cNvSpPr/>
            <p:nvPr/>
          </p:nvSpPr>
          <p:spPr>
            <a:xfrm>
              <a:off x="1014" y="2138"/>
              <a:ext cx="31" cy="31"/>
            </a:xfrm>
            <a:custGeom>
              <a:avLst/>
              <a:gdLst/>
              <a:ahLst/>
              <a:cxnLst/>
              <a:rect l="0" t="0" r="0" b="0"/>
              <a:pathLst>
                <a:path w="31" h="31">
                  <a:moveTo>
                    <a:pt x="14" y="31"/>
                  </a:moveTo>
                  <a:lnTo>
                    <a:pt x="22" y="29"/>
                  </a:lnTo>
                  <a:lnTo>
                    <a:pt x="25" y="27"/>
                  </a:lnTo>
                  <a:lnTo>
                    <a:pt x="29" y="22"/>
                  </a:lnTo>
                  <a:lnTo>
                    <a:pt x="31" y="17"/>
                  </a:lnTo>
                  <a:lnTo>
                    <a:pt x="29" y="11"/>
                  </a:lnTo>
                  <a:lnTo>
                    <a:pt x="27" y="6"/>
                  </a:lnTo>
                  <a:lnTo>
                    <a:pt x="22" y="2"/>
                  </a:lnTo>
                  <a:lnTo>
                    <a:pt x="16" y="0"/>
                  </a:lnTo>
                  <a:lnTo>
                    <a:pt x="9" y="2"/>
                  </a:lnTo>
                  <a:lnTo>
                    <a:pt x="5" y="6"/>
                  </a:lnTo>
                  <a:lnTo>
                    <a:pt x="2" y="9"/>
                  </a:lnTo>
                  <a:lnTo>
                    <a:pt x="0" y="17"/>
                  </a:lnTo>
                  <a:lnTo>
                    <a:pt x="2" y="22"/>
                  </a:lnTo>
                  <a:lnTo>
                    <a:pt x="3" y="26"/>
                  </a:lnTo>
                  <a:lnTo>
                    <a:pt x="9" y="29"/>
                  </a:lnTo>
                  <a:lnTo>
                    <a:pt x="14" y="31"/>
                  </a:lnTo>
                  <a:close/>
                </a:path>
              </a:pathLst>
            </a:custGeom>
            <a:solidFill>
              <a:srgbClr val="D6ADA3"/>
            </a:solidFill>
            <a:ln w="9525">
              <a:noFill/>
            </a:ln>
          </p:spPr>
          <p:txBody>
            <a:bodyPr/>
            <a:lstStyle/>
            <a:p>
              <a:endParaRPr lang="zh-CN" altLang="en-US"/>
            </a:p>
          </p:txBody>
        </p:sp>
        <p:sp>
          <p:nvSpPr>
            <p:cNvPr id="2267315" name="任意多边形 2267314"/>
            <p:cNvSpPr/>
            <p:nvPr/>
          </p:nvSpPr>
          <p:spPr>
            <a:xfrm>
              <a:off x="858" y="1289"/>
              <a:ext cx="367" cy="975"/>
            </a:xfrm>
            <a:custGeom>
              <a:avLst/>
              <a:gdLst/>
              <a:ahLst/>
              <a:cxnLst/>
              <a:rect l="0" t="0" r="0" b="0"/>
              <a:pathLst>
                <a:path w="367" h="975">
                  <a:moveTo>
                    <a:pt x="58" y="557"/>
                  </a:moveTo>
                  <a:lnTo>
                    <a:pt x="56" y="571"/>
                  </a:lnTo>
                  <a:lnTo>
                    <a:pt x="49" y="598"/>
                  </a:lnTo>
                  <a:lnTo>
                    <a:pt x="40" y="633"/>
                  </a:lnTo>
                  <a:lnTo>
                    <a:pt x="29" y="675"/>
                  </a:lnTo>
                  <a:lnTo>
                    <a:pt x="18" y="716"/>
                  </a:lnTo>
                  <a:lnTo>
                    <a:pt x="9" y="758"/>
                  </a:lnTo>
                  <a:lnTo>
                    <a:pt x="1" y="795"/>
                  </a:lnTo>
                  <a:lnTo>
                    <a:pt x="0" y="822"/>
                  </a:lnTo>
                  <a:lnTo>
                    <a:pt x="0" y="864"/>
                  </a:lnTo>
                  <a:lnTo>
                    <a:pt x="1" y="896"/>
                  </a:lnTo>
                  <a:lnTo>
                    <a:pt x="3" y="920"/>
                  </a:lnTo>
                  <a:lnTo>
                    <a:pt x="3" y="929"/>
                  </a:lnTo>
                  <a:lnTo>
                    <a:pt x="18" y="935"/>
                  </a:lnTo>
                  <a:lnTo>
                    <a:pt x="34" y="942"/>
                  </a:lnTo>
                  <a:lnTo>
                    <a:pt x="50" y="947"/>
                  </a:lnTo>
                  <a:lnTo>
                    <a:pt x="69" y="955"/>
                  </a:lnTo>
                  <a:lnTo>
                    <a:pt x="89" y="960"/>
                  </a:lnTo>
                  <a:lnTo>
                    <a:pt x="109" y="965"/>
                  </a:lnTo>
                  <a:lnTo>
                    <a:pt x="130" y="969"/>
                  </a:lnTo>
                  <a:lnTo>
                    <a:pt x="152" y="973"/>
                  </a:lnTo>
                  <a:lnTo>
                    <a:pt x="176" y="975"/>
                  </a:lnTo>
                  <a:lnTo>
                    <a:pt x="201" y="975"/>
                  </a:lnTo>
                  <a:lnTo>
                    <a:pt x="225" y="975"/>
                  </a:lnTo>
                  <a:lnTo>
                    <a:pt x="252" y="973"/>
                  </a:lnTo>
                  <a:lnTo>
                    <a:pt x="279" y="967"/>
                  </a:lnTo>
                  <a:lnTo>
                    <a:pt x="307" y="962"/>
                  </a:lnTo>
                  <a:lnTo>
                    <a:pt x="334" y="953"/>
                  </a:lnTo>
                  <a:lnTo>
                    <a:pt x="363" y="942"/>
                  </a:lnTo>
                  <a:lnTo>
                    <a:pt x="367" y="876"/>
                  </a:lnTo>
                  <a:lnTo>
                    <a:pt x="365" y="820"/>
                  </a:lnTo>
                  <a:lnTo>
                    <a:pt x="363" y="776"/>
                  </a:lnTo>
                  <a:lnTo>
                    <a:pt x="361" y="746"/>
                  </a:lnTo>
                  <a:lnTo>
                    <a:pt x="363" y="704"/>
                  </a:lnTo>
                  <a:lnTo>
                    <a:pt x="363" y="635"/>
                  </a:lnTo>
                  <a:lnTo>
                    <a:pt x="361" y="553"/>
                  </a:lnTo>
                  <a:lnTo>
                    <a:pt x="354" y="469"/>
                  </a:lnTo>
                  <a:lnTo>
                    <a:pt x="347" y="429"/>
                  </a:lnTo>
                  <a:lnTo>
                    <a:pt x="339" y="391"/>
                  </a:lnTo>
                  <a:lnTo>
                    <a:pt x="332" y="355"/>
                  </a:lnTo>
                  <a:lnTo>
                    <a:pt x="323" y="320"/>
                  </a:lnTo>
                  <a:lnTo>
                    <a:pt x="316" y="289"/>
                  </a:lnTo>
                  <a:lnTo>
                    <a:pt x="308" y="264"/>
                  </a:lnTo>
                  <a:lnTo>
                    <a:pt x="303" y="242"/>
                  </a:lnTo>
                  <a:lnTo>
                    <a:pt x="298" y="226"/>
                  </a:lnTo>
                  <a:lnTo>
                    <a:pt x="287" y="195"/>
                  </a:lnTo>
                  <a:lnTo>
                    <a:pt x="272" y="164"/>
                  </a:lnTo>
                  <a:lnTo>
                    <a:pt x="258" y="135"/>
                  </a:lnTo>
                  <a:lnTo>
                    <a:pt x="248" y="119"/>
                  </a:lnTo>
                  <a:lnTo>
                    <a:pt x="245" y="109"/>
                  </a:lnTo>
                  <a:lnTo>
                    <a:pt x="241" y="102"/>
                  </a:lnTo>
                  <a:lnTo>
                    <a:pt x="236" y="93"/>
                  </a:lnTo>
                  <a:lnTo>
                    <a:pt x="227" y="80"/>
                  </a:lnTo>
                  <a:lnTo>
                    <a:pt x="218" y="71"/>
                  </a:lnTo>
                  <a:lnTo>
                    <a:pt x="208" y="60"/>
                  </a:lnTo>
                  <a:lnTo>
                    <a:pt x="196" y="49"/>
                  </a:lnTo>
                  <a:lnTo>
                    <a:pt x="181" y="37"/>
                  </a:lnTo>
                  <a:lnTo>
                    <a:pt x="165" y="24"/>
                  </a:lnTo>
                  <a:lnTo>
                    <a:pt x="149" y="13"/>
                  </a:lnTo>
                  <a:lnTo>
                    <a:pt x="130" y="6"/>
                  </a:lnTo>
                  <a:lnTo>
                    <a:pt x="114" y="0"/>
                  </a:lnTo>
                  <a:lnTo>
                    <a:pt x="109" y="4"/>
                  </a:lnTo>
                  <a:lnTo>
                    <a:pt x="105" y="13"/>
                  </a:lnTo>
                  <a:lnTo>
                    <a:pt x="103" y="24"/>
                  </a:lnTo>
                  <a:lnTo>
                    <a:pt x="101" y="37"/>
                  </a:lnTo>
                  <a:lnTo>
                    <a:pt x="99" y="46"/>
                  </a:lnTo>
                  <a:lnTo>
                    <a:pt x="98" y="51"/>
                  </a:lnTo>
                  <a:lnTo>
                    <a:pt x="94" y="55"/>
                  </a:lnTo>
                  <a:lnTo>
                    <a:pt x="89" y="59"/>
                  </a:lnTo>
                  <a:lnTo>
                    <a:pt x="74" y="71"/>
                  </a:lnTo>
                  <a:lnTo>
                    <a:pt x="60" y="93"/>
                  </a:lnTo>
                  <a:lnTo>
                    <a:pt x="45" y="119"/>
                  </a:lnTo>
                  <a:lnTo>
                    <a:pt x="30" y="148"/>
                  </a:lnTo>
                  <a:lnTo>
                    <a:pt x="18" y="180"/>
                  </a:lnTo>
                  <a:lnTo>
                    <a:pt x="9" y="213"/>
                  </a:lnTo>
                  <a:lnTo>
                    <a:pt x="1" y="246"/>
                  </a:lnTo>
                  <a:lnTo>
                    <a:pt x="0" y="277"/>
                  </a:lnTo>
                  <a:lnTo>
                    <a:pt x="1" y="298"/>
                  </a:lnTo>
                  <a:lnTo>
                    <a:pt x="9" y="331"/>
                  </a:lnTo>
                  <a:lnTo>
                    <a:pt x="18" y="373"/>
                  </a:lnTo>
                  <a:lnTo>
                    <a:pt x="29" y="417"/>
                  </a:lnTo>
                  <a:lnTo>
                    <a:pt x="40" y="460"/>
                  </a:lnTo>
                  <a:lnTo>
                    <a:pt x="49" y="502"/>
                  </a:lnTo>
                  <a:lnTo>
                    <a:pt x="56" y="535"/>
                  </a:lnTo>
                  <a:lnTo>
                    <a:pt x="58" y="557"/>
                  </a:lnTo>
                  <a:close/>
                </a:path>
              </a:pathLst>
            </a:custGeom>
            <a:solidFill>
              <a:srgbClr val="004CB2"/>
            </a:solidFill>
            <a:ln w="9525">
              <a:noFill/>
            </a:ln>
          </p:spPr>
          <p:txBody>
            <a:bodyPr/>
            <a:lstStyle/>
            <a:p>
              <a:endParaRPr lang="zh-CN" altLang="en-US"/>
            </a:p>
          </p:txBody>
        </p:sp>
        <p:sp>
          <p:nvSpPr>
            <p:cNvPr id="2267316" name="任意多边形 2267315"/>
            <p:cNvSpPr/>
            <p:nvPr/>
          </p:nvSpPr>
          <p:spPr>
            <a:xfrm>
              <a:off x="977" y="1275"/>
              <a:ext cx="133" cy="133"/>
            </a:xfrm>
            <a:custGeom>
              <a:avLst/>
              <a:gdLst/>
              <a:ahLst/>
              <a:cxnLst/>
              <a:rect l="0" t="0" r="0" b="0"/>
              <a:pathLst>
                <a:path w="133" h="133">
                  <a:moveTo>
                    <a:pt x="129" y="133"/>
                  </a:moveTo>
                  <a:lnTo>
                    <a:pt x="126" y="123"/>
                  </a:lnTo>
                  <a:lnTo>
                    <a:pt x="122" y="116"/>
                  </a:lnTo>
                  <a:lnTo>
                    <a:pt x="117" y="107"/>
                  </a:lnTo>
                  <a:lnTo>
                    <a:pt x="108" y="94"/>
                  </a:lnTo>
                  <a:lnTo>
                    <a:pt x="100" y="87"/>
                  </a:lnTo>
                  <a:lnTo>
                    <a:pt x="91" y="76"/>
                  </a:lnTo>
                  <a:lnTo>
                    <a:pt x="79" y="65"/>
                  </a:lnTo>
                  <a:lnTo>
                    <a:pt x="66" y="53"/>
                  </a:lnTo>
                  <a:lnTo>
                    <a:pt x="50" y="42"/>
                  </a:lnTo>
                  <a:lnTo>
                    <a:pt x="35" y="31"/>
                  </a:lnTo>
                  <a:lnTo>
                    <a:pt x="17" y="22"/>
                  </a:lnTo>
                  <a:lnTo>
                    <a:pt x="0" y="16"/>
                  </a:lnTo>
                  <a:lnTo>
                    <a:pt x="2" y="9"/>
                  </a:lnTo>
                  <a:lnTo>
                    <a:pt x="2" y="4"/>
                  </a:lnTo>
                  <a:lnTo>
                    <a:pt x="2" y="2"/>
                  </a:lnTo>
                  <a:lnTo>
                    <a:pt x="2" y="0"/>
                  </a:lnTo>
                  <a:lnTo>
                    <a:pt x="17" y="2"/>
                  </a:lnTo>
                  <a:lnTo>
                    <a:pt x="33" y="7"/>
                  </a:lnTo>
                  <a:lnTo>
                    <a:pt x="50" y="13"/>
                  </a:lnTo>
                  <a:lnTo>
                    <a:pt x="66" y="22"/>
                  </a:lnTo>
                  <a:lnTo>
                    <a:pt x="84" y="34"/>
                  </a:lnTo>
                  <a:lnTo>
                    <a:pt x="100" y="49"/>
                  </a:lnTo>
                  <a:lnTo>
                    <a:pt x="117" y="67"/>
                  </a:lnTo>
                  <a:lnTo>
                    <a:pt x="133" y="89"/>
                  </a:lnTo>
                  <a:lnTo>
                    <a:pt x="131" y="100"/>
                  </a:lnTo>
                  <a:lnTo>
                    <a:pt x="131" y="111"/>
                  </a:lnTo>
                  <a:lnTo>
                    <a:pt x="129" y="122"/>
                  </a:lnTo>
                  <a:lnTo>
                    <a:pt x="129" y="133"/>
                  </a:lnTo>
                  <a:close/>
                </a:path>
              </a:pathLst>
            </a:custGeom>
            <a:solidFill>
              <a:srgbClr val="D8D8D8"/>
            </a:solidFill>
            <a:ln w="9525">
              <a:noFill/>
            </a:ln>
          </p:spPr>
          <p:txBody>
            <a:bodyPr/>
            <a:lstStyle/>
            <a:p>
              <a:endParaRPr lang="zh-CN" altLang="en-US"/>
            </a:p>
          </p:txBody>
        </p:sp>
        <p:sp>
          <p:nvSpPr>
            <p:cNvPr id="2267317" name="任意多边形 2267316"/>
            <p:cNvSpPr/>
            <p:nvPr/>
          </p:nvSpPr>
          <p:spPr>
            <a:xfrm>
              <a:off x="1106" y="1364"/>
              <a:ext cx="106" cy="394"/>
            </a:xfrm>
            <a:custGeom>
              <a:avLst/>
              <a:gdLst/>
              <a:ahLst/>
              <a:cxnLst/>
              <a:rect l="0" t="0" r="0" b="0"/>
              <a:pathLst>
                <a:path w="106" h="394">
                  <a:moveTo>
                    <a:pt x="106" y="394"/>
                  </a:moveTo>
                  <a:lnTo>
                    <a:pt x="99" y="354"/>
                  </a:lnTo>
                  <a:lnTo>
                    <a:pt x="91" y="316"/>
                  </a:lnTo>
                  <a:lnTo>
                    <a:pt x="84" y="280"/>
                  </a:lnTo>
                  <a:lnTo>
                    <a:pt x="75" y="245"/>
                  </a:lnTo>
                  <a:lnTo>
                    <a:pt x="68" y="214"/>
                  </a:lnTo>
                  <a:lnTo>
                    <a:pt x="60" y="189"/>
                  </a:lnTo>
                  <a:lnTo>
                    <a:pt x="55" y="167"/>
                  </a:lnTo>
                  <a:lnTo>
                    <a:pt x="50" y="151"/>
                  </a:lnTo>
                  <a:lnTo>
                    <a:pt x="39" y="120"/>
                  </a:lnTo>
                  <a:lnTo>
                    <a:pt x="24" y="89"/>
                  </a:lnTo>
                  <a:lnTo>
                    <a:pt x="10" y="60"/>
                  </a:lnTo>
                  <a:lnTo>
                    <a:pt x="0" y="44"/>
                  </a:lnTo>
                  <a:lnTo>
                    <a:pt x="0" y="33"/>
                  </a:lnTo>
                  <a:lnTo>
                    <a:pt x="2" y="22"/>
                  </a:lnTo>
                  <a:lnTo>
                    <a:pt x="2" y="11"/>
                  </a:lnTo>
                  <a:lnTo>
                    <a:pt x="4" y="0"/>
                  </a:lnTo>
                  <a:lnTo>
                    <a:pt x="19" y="13"/>
                  </a:lnTo>
                  <a:lnTo>
                    <a:pt x="26" y="24"/>
                  </a:lnTo>
                  <a:lnTo>
                    <a:pt x="28" y="33"/>
                  </a:lnTo>
                  <a:lnTo>
                    <a:pt x="24" y="42"/>
                  </a:lnTo>
                  <a:lnTo>
                    <a:pt x="20" y="49"/>
                  </a:lnTo>
                  <a:lnTo>
                    <a:pt x="22" y="53"/>
                  </a:lnTo>
                  <a:lnTo>
                    <a:pt x="28" y="58"/>
                  </a:lnTo>
                  <a:lnTo>
                    <a:pt x="33" y="65"/>
                  </a:lnTo>
                  <a:lnTo>
                    <a:pt x="42" y="80"/>
                  </a:lnTo>
                  <a:lnTo>
                    <a:pt x="57" y="104"/>
                  </a:lnTo>
                  <a:lnTo>
                    <a:pt x="69" y="131"/>
                  </a:lnTo>
                  <a:lnTo>
                    <a:pt x="77" y="160"/>
                  </a:lnTo>
                  <a:lnTo>
                    <a:pt x="86" y="205"/>
                  </a:lnTo>
                  <a:lnTo>
                    <a:pt x="97" y="274"/>
                  </a:lnTo>
                  <a:lnTo>
                    <a:pt x="106" y="345"/>
                  </a:lnTo>
                  <a:lnTo>
                    <a:pt x="106" y="394"/>
                  </a:lnTo>
                  <a:close/>
                </a:path>
              </a:pathLst>
            </a:custGeom>
            <a:solidFill>
              <a:srgbClr val="C13384"/>
            </a:solidFill>
            <a:ln w="9525">
              <a:noFill/>
            </a:ln>
          </p:spPr>
          <p:txBody>
            <a:bodyPr/>
            <a:lstStyle/>
            <a:p>
              <a:endParaRPr lang="zh-CN" altLang="en-US"/>
            </a:p>
          </p:txBody>
        </p:sp>
        <p:sp>
          <p:nvSpPr>
            <p:cNvPr id="2267318" name="任意多边形 2267317"/>
            <p:cNvSpPr/>
            <p:nvPr/>
          </p:nvSpPr>
          <p:spPr>
            <a:xfrm>
              <a:off x="1339" y="1804"/>
              <a:ext cx="254" cy="109"/>
            </a:xfrm>
            <a:custGeom>
              <a:avLst/>
              <a:gdLst/>
              <a:ahLst/>
              <a:cxnLst/>
              <a:rect l="0" t="0" r="0" b="0"/>
              <a:pathLst>
                <a:path w="254" h="109">
                  <a:moveTo>
                    <a:pt x="2" y="27"/>
                  </a:moveTo>
                  <a:lnTo>
                    <a:pt x="0" y="36"/>
                  </a:lnTo>
                  <a:lnTo>
                    <a:pt x="0" y="43"/>
                  </a:lnTo>
                  <a:lnTo>
                    <a:pt x="5" y="51"/>
                  </a:lnTo>
                  <a:lnTo>
                    <a:pt x="13" y="56"/>
                  </a:lnTo>
                  <a:lnTo>
                    <a:pt x="20" y="58"/>
                  </a:lnTo>
                  <a:lnTo>
                    <a:pt x="27" y="60"/>
                  </a:lnTo>
                  <a:lnTo>
                    <a:pt x="33" y="62"/>
                  </a:lnTo>
                  <a:lnTo>
                    <a:pt x="40" y="65"/>
                  </a:lnTo>
                  <a:lnTo>
                    <a:pt x="45" y="69"/>
                  </a:lnTo>
                  <a:lnTo>
                    <a:pt x="51" y="72"/>
                  </a:lnTo>
                  <a:lnTo>
                    <a:pt x="58" y="76"/>
                  </a:lnTo>
                  <a:lnTo>
                    <a:pt x="67" y="80"/>
                  </a:lnTo>
                  <a:lnTo>
                    <a:pt x="76" y="85"/>
                  </a:lnTo>
                  <a:lnTo>
                    <a:pt x="85" y="89"/>
                  </a:lnTo>
                  <a:lnTo>
                    <a:pt x="94" y="92"/>
                  </a:lnTo>
                  <a:lnTo>
                    <a:pt x="102" y="96"/>
                  </a:lnTo>
                  <a:lnTo>
                    <a:pt x="116" y="100"/>
                  </a:lnTo>
                  <a:lnTo>
                    <a:pt x="129" y="105"/>
                  </a:lnTo>
                  <a:lnTo>
                    <a:pt x="142" y="107"/>
                  </a:lnTo>
                  <a:lnTo>
                    <a:pt x="151" y="107"/>
                  </a:lnTo>
                  <a:lnTo>
                    <a:pt x="160" y="105"/>
                  </a:lnTo>
                  <a:lnTo>
                    <a:pt x="169" y="105"/>
                  </a:lnTo>
                  <a:lnTo>
                    <a:pt x="176" y="107"/>
                  </a:lnTo>
                  <a:lnTo>
                    <a:pt x="184" y="109"/>
                  </a:lnTo>
                  <a:lnTo>
                    <a:pt x="189" y="109"/>
                  </a:lnTo>
                  <a:lnTo>
                    <a:pt x="194" y="109"/>
                  </a:lnTo>
                  <a:lnTo>
                    <a:pt x="200" y="105"/>
                  </a:lnTo>
                  <a:lnTo>
                    <a:pt x="205" y="102"/>
                  </a:lnTo>
                  <a:lnTo>
                    <a:pt x="209" y="98"/>
                  </a:lnTo>
                  <a:lnTo>
                    <a:pt x="216" y="91"/>
                  </a:lnTo>
                  <a:lnTo>
                    <a:pt x="225" y="82"/>
                  </a:lnTo>
                  <a:lnTo>
                    <a:pt x="234" y="72"/>
                  </a:lnTo>
                  <a:lnTo>
                    <a:pt x="243" y="65"/>
                  </a:lnTo>
                  <a:lnTo>
                    <a:pt x="251" y="56"/>
                  </a:lnTo>
                  <a:lnTo>
                    <a:pt x="254" y="51"/>
                  </a:lnTo>
                  <a:lnTo>
                    <a:pt x="254" y="49"/>
                  </a:lnTo>
                  <a:lnTo>
                    <a:pt x="249" y="45"/>
                  </a:lnTo>
                  <a:lnTo>
                    <a:pt x="242" y="45"/>
                  </a:lnTo>
                  <a:lnTo>
                    <a:pt x="233" y="47"/>
                  </a:lnTo>
                  <a:lnTo>
                    <a:pt x="223" y="49"/>
                  </a:lnTo>
                  <a:lnTo>
                    <a:pt x="214" y="52"/>
                  </a:lnTo>
                  <a:lnTo>
                    <a:pt x="205" y="56"/>
                  </a:lnTo>
                  <a:lnTo>
                    <a:pt x="196" y="60"/>
                  </a:lnTo>
                  <a:lnTo>
                    <a:pt x="189" y="62"/>
                  </a:lnTo>
                  <a:lnTo>
                    <a:pt x="178" y="60"/>
                  </a:lnTo>
                  <a:lnTo>
                    <a:pt x="167" y="56"/>
                  </a:lnTo>
                  <a:lnTo>
                    <a:pt x="154" y="52"/>
                  </a:lnTo>
                  <a:lnTo>
                    <a:pt x="144" y="49"/>
                  </a:lnTo>
                  <a:lnTo>
                    <a:pt x="136" y="47"/>
                  </a:lnTo>
                  <a:lnTo>
                    <a:pt x="133" y="45"/>
                  </a:lnTo>
                  <a:lnTo>
                    <a:pt x="133" y="42"/>
                  </a:lnTo>
                  <a:lnTo>
                    <a:pt x="136" y="38"/>
                  </a:lnTo>
                  <a:lnTo>
                    <a:pt x="142" y="34"/>
                  </a:lnTo>
                  <a:lnTo>
                    <a:pt x="149" y="31"/>
                  </a:lnTo>
                  <a:lnTo>
                    <a:pt x="154" y="27"/>
                  </a:lnTo>
                  <a:lnTo>
                    <a:pt x="162" y="25"/>
                  </a:lnTo>
                  <a:lnTo>
                    <a:pt x="171" y="23"/>
                  </a:lnTo>
                  <a:lnTo>
                    <a:pt x="180" y="18"/>
                  </a:lnTo>
                  <a:lnTo>
                    <a:pt x="187" y="12"/>
                  </a:lnTo>
                  <a:lnTo>
                    <a:pt x="189" y="7"/>
                  </a:lnTo>
                  <a:lnTo>
                    <a:pt x="184" y="3"/>
                  </a:lnTo>
                  <a:lnTo>
                    <a:pt x="173" y="2"/>
                  </a:lnTo>
                  <a:lnTo>
                    <a:pt x="162" y="2"/>
                  </a:lnTo>
                  <a:lnTo>
                    <a:pt x="153" y="2"/>
                  </a:lnTo>
                  <a:lnTo>
                    <a:pt x="145" y="0"/>
                  </a:lnTo>
                  <a:lnTo>
                    <a:pt x="138" y="0"/>
                  </a:lnTo>
                  <a:lnTo>
                    <a:pt x="129" y="2"/>
                  </a:lnTo>
                  <a:lnTo>
                    <a:pt x="124" y="3"/>
                  </a:lnTo>
                  <a:lnTo>
                    <a:pt x="116" y="5"/>
                  </a:lnTo>
                  <a:lnTo>
                    <a:pt x="105" y="7"/>
                  </a:lnTo>
                  <a:lnTo>
                    <a:pt x="94" y="7"/>
                  </a:lnTo>
                  <a:lnTo>
                    <a:pt x="85" y="5"/>
                  </a:lnTo>
                  <a:lnTo>
                    <a:pt x="78" y="5"/>
                  </a:lnTo>
                  <a:lnTo>
                    <a:pt x="71" y="7"/>
                  </a:lnTo>
                  <a:lnTo>
                    <a:pt x="62" y="9"/>
                  </a:lnTo>
                  <a:lnTo>
                    <a:pt x="51" y="12"/>
                  </a:lnTo>
                  <a:lnTo>
                    <a:pt x="42" y="16"/>
                  </a:lnTo>
                  <a:lnTo>
                    <a:pt x="33" y="16"/>
                  </a:lnTo>
                  <a:lnTo>
                    <a:pt x="27" y="16"/>
                  </a:lnTo>
                  <a:lnTo>
                    <a:pt x="22" y="14"/>
                  </a:lnTo>
                  <a:lnTo>
                    <a:pt x="18" y="14"/>
                  </a:lnTo>
                  <a:lnTo>
                    <a:pt x="13" y="16"/>
                  </a:lnTo>
                  <a:lnTo>
                    <a:pt x="7" y="20"/>
                  </a:lnTo>
                  <a:lnTo>
                    <a:pt x="2" y="27"/>
                  </a:lnTo>
                  <a:close/>
                </a:path>
              </a:pathLst>
            </a:custGeom>
            <a:solidFill>
              <a:srgbClr val="D6ADA3"/>
            </a:solidFill>
            <a:ln w="9525">
              <a:noFill/>
            </a:ln>
          </p:spPr>
          <p:txBody>
            <a:bodyPr/>
            <a:lstStyle/>
            <a:p>
              <a:endParaRPr lang="zh-CN" altLang="en-US"/>
            </a:p>
          </p:txBody>
        </p:sp>
        <p:sp>
          <p:nvSpPr>
            <p:cNvPr id="2267319" name="任意多边形 2267318"/>
            <p:cNvSpPr/>
            <p:nvPr/>
          </p:nvSpPr>
          <p:spPr>
            <a:xfrm>
              <a:off x="1343" y="1826"/>
              <a:ext cx="29" cy="30"/>
            </a:xfrm>
            <a:custGeom>
              <a:avLst/>
              <a:gdLst/>
              <a:ahLst/>
              <a:cxnLst/>
              <a:rect l="0" t="0" r="0" b="0"/>
              <a:pathLst>
                <a:path w="29" h="30">
                  <a:moveTo>
                    <a:pt x="27" y="21"/>
                  </a:moveTo>
                  <a:lnTo>
                    <a:pt x="29" y="14"/>
                  </a:lnTo>
                  <a:lnTo>
                    <a:pt x="27" y="9"/>
                  </a:lnTo>
                  <a:lnTo>
                    <a:pt x="23" y="5"/>
                  </a:lnTo>
                  <a:lnTo>
                    <a:pt x="18" y="1"/>
                  </a:lnTo>
                  <a:lnTo>
                    <a:pt x="12" y="0"/>
                  </a:lnTo>
                  <a:lnTo>
                    <a:pt x="9" y="1"/>
                  </a:lnTo>
                  <a:lnTo>
                    <a:pt x="3" y="3"/>
                  </a:lnTo>
                  <a:lnTo>
                    <a:pt x="0" y="9"/>
                  </a:lnTo>
                  <a:lnTo>
                    <a:pt x="0" y="16"/>
                  </a:lnTo>
                  <a:lnTo>
                    <a:pt x="1" y="21"/>
                  </a:lnTo>
                  <a:lnTo>
                    <a:pt x="3" y="27"/>
                  </a:lnTo>
                  <a:lnTo>
                    <a:pt x="9" y="29"/>
                  </a:lnTo>
                  <a:lnTo>
                    <a:pt x="14" y="30"/>
                  </a:lnTo>
                  <a:lnTo>
                    <a:pt x="18" y="29"/>
                  </a:lnTo>
                  <a:lnTo>
                    <a:pt x="23" y="27"/>
                  </a:lnTo>
                  <a:lnTo>
                    <a:pt x="27" y="21"/>
                  </a:lnTo>
                  <a:close/>
                </a:path>
              </a:pathLst>
            </a:custGeom>
            <a:solidFill>
              <a:srgbClr val="D6ADA3"/>
            </a:solidFill>
            <a:ln w="9525">
              <a:noFill/>
            </a:ln>
          </p:spPr>
          <p:txBody>
            <a:bodyPr/>
            <a:lstStyle/>
            <a:p>
              <a:endParaRPr lang="zh-CN" altLang="en-US"/>
            </a:p>
          </p:txBody>
        </p:sp>
        <p:sp>
          <p:nvSpPr>
            <p:cNvPr id="2267320" name="任意多边形 2267319"/>
            <p:cNvSpPr/>
            <p:nvPr/>
          </p:nvSpPr>
          <p:spPr>
            <a:xfrm>
              <a:off x="932" y="1388"/>
              <a:ext cx="442" cy="487"/>
            </a:xfrm>
            <a:custGeom>
              <a:avLst/>
              <a:gdLst/>
              <a:ahLst/>
              <a:cxnLst/>
              <a:rect l="0" t="0" r="0" b="0"/>
              <a:pathLst>
                <a:path w="442" h="487">
                  <a:moveTo>
                    <a:pt x="38" y="458"/>
                  </a:moveTo>
                  <a:lnTo>
                    <a:pt x="27" y="454"/>
                  </a:lnTo>
                  <a:lnTo>
                    <a:pt x="20" y="450"/>
                  </a:lnTo>
                  <a:lnTo>
                    <a:pt x="15" y="445"/>
                  </a:lnTo>
                  <a:lnTo>
                    <a:pt x="13" y="439"/>
                  </a:lnTo>
                  <a:lnTo>
                    <a:pt x="11" y="428"/>
                  </a:lnTo>
                  <a:lnTo>
                    <a:pt x="9" y="416"/>
                  </a:lnTo>
                  <a:lnTo>
                    <a:pt x="5" y="401"/>
                  </a:lnTo>
                  <a:lnTo>
                    <a:pt x="4" y="390"/>
                  </a:lnTo>
                  <a:lnTo>
                    <a:pt x="2" y="378"/>
                  </a:lnTo>
                  <a:lnTo>
                    <a:pt x="2" y="359"/>
                  </a:lnTo>
                  <a:lnTo>
                    <a:pt x="2" y="339"/>
                  </a:lnTo>
                  <a:lnTo>
                    <a:pt x="0" y="321"/>
                  </a:lnTo>
                  <a:lnTo>
                    <a:pt x="0" y="287"/>
                  </a:lnTo>
                  <a:lnTo>
                    <a:pt x="2" y="230"/>
                  </a:lnTo>
                  <a:lnTo>
                    <a:pt x="2" y="174"/>
                  </a:lnTo>
                  <a:lnTo>
                    <a:pt x="4" y="143"/>
                  </a:lnTo>
                  <a:lnTo>
                    <a:pt x="4" y="129"/>
                  </a:lnTo>
                  <a:lnTo>
                    <a:pt x="4" y="109"/>
                  </a:lnTo>
                  <a:lnTo>
                    <a:pt x="4" y="89"/>
                  </a:lnTo>
                  <a:lnTo>
                    <a:pt x="4" y="72"/>
                  </a:lnTo>
                  <a:lnTo>
                    <a:pt x="7" y="56"/>
                  </a:lnTo>
                  <a:lnTo>
                    <a:pt x="15" y="38"/>
                  </a:lnTo>
                  <a:lnTo>
                    <a:pt x="29" y="20"/>
                  </a:lnTo>
                  <a:lnTo>
                    <a:pt x="53" y="5"/>
                  </a:lnTo>
                  <a:lnTo>
                    <a:pt x="65" y="1"/>
                  </a:lnTo>
                  <a:lnTo>
                    <a:pt x="78" y="0"/>
                  </a:lnTo>
                  <a:lnTo>
                    <a:pt x="91" y="1"/>
                  </a:lnTo>
                  <a:lnTo>
                    <a:pt x="104" y="5"/>
                  </a:lnTo>
                  <a:lnTo>
                    <a:pt x="115" y="12"/>
                  </a:lnTo>
                  <a:lnTo>
                    <a:pt x="125" y="21"/>
                  </a:lnTo>
                  <a:lnTo>
                    <a:pt x="134" y="34"/>
                  </a:lnTo>
                  <a:lnTo>
                    <a:pt x="142" y="49"/>
                  </a:lnTo>
                  <a:lnTo>
                    <a:pt x="151" y="80"/>
                  </a:lnTo>
                  <a:lnTo>
                    <a:pt x="153" y="105"/>
                  </a:lnTo>
                  <a:lnTo>
                    <a:pt x="145" y="127"/>
                  </a:lnTo>
                  <a:lnTo>
                    <a:pt x="134" y="152"/>
                  </a:lnTo>
                  <a:lnTo>
                    <a:pt x="134" y="169"/>
                  </a:lnTo>
                  <a:lnTo>
                    <a:pt x="136" y="198"/>
                  </a:lnTo>
                  <a:lnTo>
                    <a:pt x="140" y="236"/>
                  </a:lnTo>
                  <a:lnTo>
                    <a:pt x="136" y="278"/>
                  </a:lnTo>
                  <a:lnTo>
                    <a:pt x="133" y="298"/>
                  </a:lnTo>
                  <a:lnTo>
                    <a:pt x="129" y="319"/>
                  </a:lnTo>
                  <a:lnTo>
                    <a:pt x="124" y="338"/>
                  </a:lnTo>
                  <a:lnTo>
                    <a:pt x="122" y="350"/>
                  </a:lnTo>
                  <a:lnTo>
                    <a:pt x="120" y="358"/>
                  </a:lnTo>
                  <a:lnTo>
                    <a:pt x="120" y="363"/>
                  </a:lnTo>
                  <a:lnTo>
                    <a:pt x="124" y="365"/>
                  </a:lnTo>
                  <a:lnTo>
                    <a:pt x="129" y="365"/>
                  </a:lnTo>
                  <a:lnTo>
                    <a:pt x="136" y="363"/>
                  </a:lnTo>
                  <a:lnTo>
                    <a:pt x="144" y="363"/>
                  </a:lnTo>
                  <a:lnTo>
                    <a:pt x="153" y="363"/>
                  </a:lnTo>
                  <a:lnTo>
                    <a:pt x="162" y="363"/>
                  </a:lnTo>
                  <a:lnTo>
                    <a:pt x="169" y="365"/>
                  </a:lnTo>
                  <a:lnTo>
                    <a:pt x="178" y="367"/>
                  </a:lnTo>
                  <a:lnTo>
                    <a:pt x="189" y="368"/>
                  </a:lnTo>
                  <a:lnTo>
                    <a:pt x="198" y="368"/>
                  </a:lnTo>
                  <a:lnTo>
                    <a:pt x="209" y="370"/>
                  </a:lnTo>
                  <a:lnTo>
                    <a:pt x="220" y="374"/>
                  </a:lnTo>
                  <a:lnTo>
                    <a:pt x="231" y="378"/>
                  </a:lnTo>
                  <a:lnTo>
                    <a:pt x="243" y="381"/>
                  </a:lnTo>
                  <a:lnTo>
                    <a:pt x="256" y="387"/>
                  </a:lnTo>
                  <a:lnTo>
                    <a:pt x="267" y="390"/>
                  </a:lnTo>
                  <a:lnTo>
                    <a:pt x="278" y="394"/>
                  </a:lnTo>
                  <a:lnTo>
                    <a:pt x="289" y="398"/>
                  </a:lnTo>
                  <a:lnTo>
                    <a:pt x="302" y="401"/>
                  </a:lnTo>
                  <a:lnTo>
                    <a:pt x="320" y="405"/>
                  </a:lnTo>
                  <a:lnTo>
                    <a:pt x="342" y="412"/>
                  </a:lnTo>
                  <a:lnTo>
                    <a:pt x="365" y="418"/>
                  </a:lnTo>
                  <a:lnTo>
                    <a:pt x="389" y="425"/>
                  </a:lnTo>
                  <a:lnTo>
                    <a:pt x="407" y="430"/>
                  </a:lnTo>
                  <a:lnTo>
                    <a:pt x="422" y="434"/>
                  </a:lnTo>
                  <a:lnTo>
                    <a:pt x="429" y="436"/>
                  </a:lnTo>
                  <a:lnTo>
                    <a:pt x="434" y="439"/>
                  </a:lnTo>
                  <a:lnTo>
                    <a:pt x="440" y="443"/>
                  </a:lnTo>
                  <a:lnTo>
                    <a:pt x="442" y="450"/>
                  </a:lnTo>
                  <a:lnTo>
                    <a:pt x="442" y="458"/>
                  </a:lnTo>
                  <a:lnTo>
                    <a:pt x="440" y="463"/>
                  </a:lnTo>
                  <a:lnTo>
                    <a:pt x="434" y="467"/>
                  </a:lnTo>
                  <a:lnTo>
                    <a:pt x="427" y="468"/>
                  </a:lnTo>
                  <a:lnTo>
                    <a:pt x="420" y="472"/>
                  </a:lnTo>
                  <a:lnTo>
                    <a:pt x="407" y="476"/>
                  </a:lnTo>
                  <a:lnTo>
                    <a:pt x="385" y="478"/>
                  </a:lnTo>
                  <a:lnTo>
                    <a:pt x="358" y="481"/>
                  </a:lnTo>
                  <a:lnTo>
                    <a:pt x="325" y="483"/>
                  </a:lnTo>
                  <a:lnTo>
                    <a:pt x="289" y="485"/>
                  </a:lnTo>
                  <a:lnTo>
                    <a:pt x="253" y="487"/>
                  </a:lnTo>
                  <a:lnTo>
                    <a:pt x="218" y="487"/>
                  </a:lnTo>
                  <a:lnTo>
                    <a:pt x="187" y="487"/>
                  </a:lnTo>
                  <a:lnTo>
                    <a:pt x="174" y="485"/>
                  </a:lnTo>
                  <a:lnTo>
                    <a:pt x="156" y="481"/>
                  </a:lnTo>
                  <a:lnTo>
                    <a:pt x="134" y="478"/>
                  </a:lnTo>
                  <a:lnTo>
                    <a:pt x="111" y="472"/>
                  </a:lnTo>
                  <a:lnTo>
                    <a:pt x="89" y="467"/>
                  </a:lnTo>
                  <a:lnTo>
                    <a:pt x="67" y="463"/>
                  </a:lnTo>
                  <a:lnTo>
                    <a:pt x="51" y="459"/>
                  </a:lnTo>
                  <a:lnTo>
                    <a:pt x="38" y="458"/>
                  </a:lnTo>
                  <a:close/>
                </a:path>
              </a:pathLst>
            </a:custGeom>
            <a:solidFill>
              <a:srgbClr val="D6ADA3"/>
            </a:solidFill>
            <a:ln w="9525">
              <a:noFill/>
            </a:ln>
          </p:spPr>
          <p:txBody>
            <a:bodyPr/>
            <a:lstStyle/>
            <a:p>
              <a:endParaRPr lang="zh-CN" altLang="en-US"/>
            </a:p>
          </p:txBody>
        </p:sp>
        <p:sp>
          <p:nvSpPr>
            <p:cNvPr id="2267321" name="任意多边形 2267320"/>
            <p:cNvSpPr/>
            <p:nvPr/>
          </p:nvSpPr>
          <p:spPr>
            <a:xfrm>
              <a:off x="1343" y="1826"/>
              <a:ext cx="29" cy="30"/>
            </a:xfrm>
            <a:custGeom>
              <a:avLst/>
              <a:gdLst/>
              <a:ahLst/>
              <a:cxnLst/>
              <a:rect l="0" t="0" r="0" b="0"/>
              <a:pathLst>
                <a:path w="29" h="30">
                  <a:moveTo>
                    <a:pt x="18" y="29"/>
                  </a:moveTo>
                  <a:lnTo>
                    <a:pt x="23" y="27"/>
                  </a:lnTo>
                  <a:lnTo>
                    <a:pt x="27" y="21"/>
                  </a:lnTo>
                  <a:lnTo>
                    <a:pt x="29" y="16"/>
                  </a:lnTo>
                  <a:lnTo>
                    <a:pt x="27" y="9"/>
                  </a:lnTo>
                  <a:lnTo>
                    <a:pt x="23" y="3"/>
                  </a:lnTo>
                  <a:lnTo>
                    <a:pt x="18" y="1"/>
                  </a:lnTo>
                  <a:lnTo>
                    <a:pt x="14" y="0"/>
                  </a:lnTo>
                  <a:lnTo>
                    <a:pt x="9" y="1"/>
                  </a:lnTo>
                  <a:lnTo>
                    <a:pt x="3" y="5"/>
                  </a:lnTo>
                  <a:lnTo>
                    <a:pt x="1" y="10"/>
                  </a:lnTo>
                  <a:lnTo>
                    <a:pt x="0" y="16"/>
                  </a:lnTo>
                  <a:lnTo>
                    <a:pt x="0" y="21"/>
                  </a:lnTo>
                  <a:lnTo>
                    <a:pt x="3" y="27"/>
                  </a:lnTo>
                  <a:lnTo>
                    <a:pt x="9" y="29"/>
                  </a:lnTo>
                  <a:lnTo>
                    <a:pt x="12" y="30"/>
                  </a:lnTo>
                  <a:lnTo>
                    <a:pt x="18" y="29"/>
                  </a:lnTo>
                  <a:close/>
                </a:path>
              </a:pathLst>
            </a:custGeom>
            <a:solidFill>
              <a:srgbClr val="D6ADA3"/>
            </a:solidFill>
            <a:ln w="9525">
              <a:noFill/>
            </a:ln>
          </p:spPr>
          <p:txBody>
            <a:bodyPr/>
            <a:lstStyle/>
            <a:p>
              <a:endParaRPr lang="zh-CN" altLang="en-US"/>
            </a:p>
          </p:txBody>
        </p:sp>
        <p:sp>
          <p:nvSpPr>
            <p:cNvPr id="2267322" name="任意多边形 2267321"/>
            <p:cNvSpPr/>
            <p:nvPr/>
          </p:nvSpPr>
          <p:spPr>
            <a:xfrm>
              <a:off x="992" y="1455"/>
              <a:ext cx="31" cy="31"/>
            </a:xfrm>
            <a:custGeom>
              <a:avLst/>
              <a:gdLst/>
              <a:ahLst/>
              <a:cxnLst/>
              <a:rect l="0" t="0" r="0" b="0"/>
              <a:pathLst>
                <a:path w="31" h="31">
                  <a:moveTo>
                    <a:pt x="20" y="29"/>
                  </a:moveTo>
                  <a:lnTo>
                    <a:pt x="25" y="27"/>
                  </a:lnTo>
                  <a:lnTo>
                    <a:pt x="29" y="22"/>
                  </a:lnTo>
                  <a:lnTo>
                    <a:pt x="31" y="16"/>
                  </a:lnTo>
                  <a:lnTo>
                    <a:pt x="29" y="9"/>
                  </a:lnTo>
                  <a:lnTo>
                    <a:pt x="25" y="3"/>
                  </a:lnTo>
                  <a:lnTo>
                    <a:pt x="20" y="2"/>
                  </a:lnTo>
                  <a:lnTo>
                    <a:pt x="15" y="0"/>
                  </a:lnTo>
                  <a:lnTo>
                    <a:pt x="9" y="2"/>
                  </a:lnTo>
                  <a:lnTo>
                    <a:pt x="4" y="5"/>
                  </a:lnTo>
                  <a:lnTo>
                    <a:pt x="2" y="11"/>
                  </a:lnTo>
                  <a:lnTo>
                    <a:pt x="0" y="16"/>
                  </a:lnTo>
                  <a:lnTo>
                    <a:pt x="0" y="22"/>
                  </a:lnTo>
                  <a:lnTo>
                    <a:pt x="4" y="27"/>
                  </a:lnTo>
                  <a:lnTo>
                    <a:pt x="9" y="29"/>
                  </a:lnTo>
                  <a:lnTo>
                    <a:pt x="15" y="31"/>
                  </a:lnTo>
                  <a:lnTo>
                    <a:pt x="20" y="29"/>
                  </a:lnTo>
                  <a:close/>
                </a:path>
              </a:pathLst>
            </a:custGeom>
            <a:solidFill>
              <a:srgbClr val="D6ADA3"/>
            </a:solidFill>
            <a:ln w="9525">
              <a:noFill/>
            </a:ln>
          </p:spPr>
          <p:txBody>
            <a:bodyPr/>
            <a:lstStyle/>
            <a:p>
              <a:endParaRPr lang="zh-CN" altLang="en-US"/>
            </a:p>
          </p:txBody>
        </p:sp>
        <p:sp>
          <p:nvSpPr>
            <p:cNvPr id="2267323" name="任意多边形 2267322"/>
            <p:cNvSpPr/>
            <p:nvPr/>
          </p:nvSpPr>
          <p:spPr>
            <a:xfrm>
              <a:off x="918" y="1377"/>
              <a:ext cx="443" cy="539"/>
            </a:xfrm>
            <a:custGeom>
              <a:avLst/>
              <a:gdLst/>
              <a:ahLst/>
              <a:cxnLst/>
              <a:rect l="0" t="0" r="0" b="0"/>
              <a:pathLst>
                <a:path w="443" h="539">
                  <a:moveTo>
                    <a:pt x="18" y="470"/>
                  </a:moveTo>
                  <a:lnTo>
                    <a:pt x="25" y="481"/>
                  </a:lnTo>
                  <a:lnTo>
                    <a:pt x="38" y="490"/>
                  </a:lnTo>
                  <a:lnTo>
                    <a:pt x="52" y="498"/>
                  </a:lnTo>
                  <a:lnTo>
                    <a:pt x="69" y="501"/>
                  </a:lnTo>
                  <a:lnTo>
                    <a:pt x="76" y="501"/>
                  </a:lnTo>
                  <a:lnTo>
                    <a:pt x="89" y="503"/>
                  </a:lnTo>
                  <a:lnTo>
                    <a:pt x="105" y="505"/>
                  </a:lnTo>
                  <a:lnTo>
                    <a:pt x="129" y="509"/>
                  </a:lnTo>
                  <a:lnTo>
                    <a:pt x="154" y="512"/>
                  </a:lnTo>
                  <a:lnTo>
                    <a:pt x="181" y="516"/>
                  </a:lnTo>
                  <a:lnTo>
                    <a:pt x="212" y="519"/>
                  </a:lnTo>
                  <a:lnTo>
                    <a:pt x="243" y="523"/>
                  </a:lnTo>
                  <a:lnTo>
                    <a:pt x="274" y="527"/>
                  </a:lnTo>
                  <a:lnTo>
                    <a:pt x="305" y="530"/>
                  </a:lnTo>
                  <a:lnTo>
                    <a:pt x="332" y="534"/>
                  </a:lnTo>
                  <a:lnTo>
                    <a:pt x="359" y="536"/>
                  </a:lnTo>
                  <a:lnTo>
                    <a:pt x="383" y="538"/>
                  </a:lnTo>
                  <a:lnTo>
                    <a:pt x="401" y="539"/>
                  </a:lnTo>
                  <a:lnTo>
                    <a:pt x="416" y="539"/>
                  </a:lnTo>
                  <a:lnTo>
                    <a:pt x="425" y="538"/>
                  </a:lnTo>
                  <a:lnTo>
                    <a:pt x="434" y="512"/>
                  </a:lnTo>
                  <a:lnTo>
                    <a:pt x="441" y="483"/>
                  </a:lnTo>
                  <a:lnTo>
                    <a:pt x="443" y="452"/>
                  </a:lnTo>
                  <a:lnTo>
                    <a:pt x="441" y="423"/>
                  </a:lnTo>
                  <a:lnTo>
                    <a:pt x="410" y="416"/>
                  </a:lnTo>
                  <a:lnTo>
                    <a:pt x="376" y="407"/>
                  </a:lnTo>
                  <a:lnTo>
                    <a:pt x="341" y="399"/>
                  </a:lnTo>
                  <a:lnTo>
                    <a:pt x="307" y="392"/>
                  </a:lnTo>
                  <a:lnTo>
                    <a:pt x="274" y="385"/>
                  </a:lnTo>
                  <a:lnTo>
                    <a:pt x="245" y="378"/>
                  </a:lnTo>
                  <a:lnTo>
                    <a:pt x="221" y="370"/>
                  </a:lnTo>
                  <a:lnTo>
                    <a:pt x="207" y="365"/>
                  </a:lnTo>
                  <a:lnTo>
                    <a:pt x="188" y="356"/>
                  </a:lnTo>
                  <a:lnTo>
                    <a:pt x="176" y="352"/>
                  </a:lnTo>
                  <a:lnTo>
                    <a:pt x="168" y="352"/>
                  </a:lnTo>
                  <a:lnTo>
                    <a:pt x="163" y="358"/>
                  </a:lnTo>
                  <a:lnTo>
                    <a:pt x="159" y="361"/>
                  </a:lnTo>
                  <a:lnTo>
                    <a:pt x="158" y="358"/>
                  </a:lnTo>
                  <a:lnTo>
                    <a:pt x="158" y="350"/>
                  </a:lnTo>
                  <a:lnTo>
                    <a:pt x="161" y="341"/>
                  </a:lnTo>
                  <a:lnTo>
                    <a:pt x="168" y="327"/>
                  </a:lnTo>
                  <a:lnTo>
                    <a:pt x="172" y="309"/>
                  </a:lnTo>
                  <a:lnTo>
                    <a:pt x="176" y="289"/>
                  </a:lnTo>
                  <a:lnTo>
                    <a:pt x="176" y="272"/>
                  </a:lnTo>
                  <a:lnTo>
                    <a:pt x="176" y="245"/>
                  </a:lnTo>
                  <a:lnTo>
                    <a:pt x="178" y="201"/>
                  </a:lnTo>
                  <a:lnTo>
                    <a:pt x="181" y="152"/>
                  </a:lnTo>
                  <a:lnTo>
                    <a:pt x="185" y="116"/>
                  </a:lnTo>
                  <a:lnTo>
                    <a:pt x="185" y="101"/>
                  </a:lnTo>
                  <a:lnTo>
                    <a:pt x="185" y="85"/>
                  </a:lnTo>
                  <a:lnTo>
                    <a:pt x="181" y="67"/>
                  </a:lnTo>
                  <a:lnTo>
                    <a:pt x="176" y="51"/>
                  </a:lnTo>
                  <a:lnTo>
                    <a:pt x="165" y="34"/>
                  </a:lnTo>
                  <a:lnTo>
                    <a:pt x="154" y="20"/>
                  </a:lnTo>
                  <a:lnTo>
                    <a:pt x="136" y="9"/>
                  </a:lnTo>
                  <a:lnTo>
                    <a:pt x="116" y="1"/>
                  </a:lnTo>
                  <a:lnTo>
                    <a:pt x="94" y="0"/>
                  </a:lnTo>
                  <a:lnTo>
                    <a:pt x="72" y="0"/>
                  </a:lnTo>
                  <a:lnTo>
                    <a:pt x="54" y="5"/>
                  </a:lnTo>
                  <a:lnTo>
                    <a:pt x="38" y="14"/>
                  </a:lnTo>
                  <a:lnTo>
                    <a:pt x="25" y="27"/>
                  </a:lnTo>
                  <a:lnTo>
                    <a:pt x="14" y="45"/>
                  </a:lnTo>
                  <a:lnTo>
                    <a:pt x="7" y="71"/>
                  </a:lnTo>
                  <a:lnTo>
                    <a:pt x="3" y="100"/>
                  </a:lnTo>
                  <a:lnTo>
                    <a:pt x="0" y="189"/>
                  </a:lnTo>
                  <a:lnTo>
                    <a:pt x="0" y="300"/>
                  </a:lnTo>
                  <a:lnTo>
                    <a:pt x="5" y="403"/>
                  </a:lnTo>
                  <a:lnTo>
                    <a:pt x="18" y="470"/>
                  </a:lnTo>
                  <a:close/>
                </a:path>
              </a:pathLst>
            </a:custGeom>
            <a:solidFill>
              <a:srgbClr val="004CB2"/>
            </a:solidFill>
            <a:ln w="9525">
              <a:noFill/>
            </a:ln>
          </p:spPr>
          <p:txBody>
            <a:bodyPr/>
            <a:lstStyle/>
            <a:p>
              <a:endParaRPr lang="zh-CN" altLang="en-US"/>
            </a:p>
          </p:txBody>
        </p:sp>
        <p:sp>
          <p:nvSpPr>
            <p:cNvPr id="2267324" name="任意多边形 2267323"/>
            <p:cNvSpPr/>
            <p:nvPr/>
          </p:nvSpPr>
          <p:spPr>
            <a:xfrm>
              <a:off x="1352" y="1807"/>
              <a:ext cx="32" cy="88"/>
            </a:xfrm>
            <a:custGeom>
              <a:avLst/>
              <a:gdLst/>
              <a:ahLst/>
              <a:cxnLst/>
              <a:rect l="0" t="0" r="0" b="0"/>
              <a:pathLst>
                <a:path w="32" h="88">
                  <a:moveTo>
                    <a:pt x="0" y="88"/>
                  </a:moveTo>
                  <a:lnTo>
                    <a:pt x="3" y="66"/>
                  </a:lnTo>
                  <a:lnTo>
                    <a:pt x="7" y="44"/>
                  </a:lnTo>
                  <a:lnTo>
                    <a:pt x="9" y="22"/>
                  </a:lnTo>
                  <a:lnTo>
                    <a:pt x="9" y="0"/>
                  </a:lnTo>
                  <a:lnTo>
                    <a:pt x="29" y="2"/>
                  </a:lnTo>
                  <a:lnTo>
                    <a:pt x="32" y="19"/>
                  </a:lnTo>
                  <a:lnTo>
                    <a:pt x="32" y="39"/>
                  </a:lnTo>
                  <a:lnTo>
                    <a:pt x="31" y="62"/>
                  </a:lnTo>
                  <a:lnTo>
                    <a:pt x="23" y="88"/>
                  </a:lnTo>
                  <a:lnTo>
                    <a:pt x="0" y="88"/>
                  </a:lnTo>
                  <a:close/>
                </a:path>
              </a:pathLst>
            </a:custGeom>
            <a:solidFill>
              <a:srgbClr val="D8D8D8"/>
            </a:solidFill>
            <a:ln w="9525">
              <a:noFill/>
            </a:ln>
          </p:spPr>
          <p:txBody>
            <a:bodyPr/>
            <a:lstStyle/>
            <a:p>
              <a:endParaRPr lang="zh-CN" altLang="en-US"/>
            </a:p>
          </p:txBody>
        </p:sp>
      </p:grpSp>
      <p:sp>
        <p:nvSpPr>
          <p:cNvPr id="2267325" name="文本框 2267324"/>
          <p:cNvSpPr txBox="1"/>
          <p:nvPr/>
        </p:nvSpPr>
        <p:spPr>
          <a:xfrm>
            <a:off x="7313613" y="1905000"/>
            <a:ext cx="1101725"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法国的建筑专家</a:t>
            </a:r>
            <a:endParaRPr lang="zh-CN" altLang="en-US" sz="1600" dirty="0">
              <a:solidFill>
                <a:schemeClr val="tx1"/>
              </a:solidFill>
              <a:latin typeface="Times New Roman" panose="02020603050405020304" pitchFamily="18" charset="0"/>
              <a:ea typeface="宋体" panose="02010600030101010101" pitchFamily="2" charset="-122"/>
            </a:endParaRPr>
          </a:p>
        </p:txBody>
      </p:sp>
      <p:grpSp>
        <p:nvGrpSpPr>
          <p:cNvPr id="2267326" name="组合 2267325"/>
          <p:cNvGrpSpPr/>
          <p:nvPr/>
        </p:nvGrpSpPr>
        <p:grpSpPr>
          <a:xfrm>
            <a:off x="7980363" y="1946275"/>
            <a:ext cx="765175" cy="1041400"/>
            <a:chOff x="4676" y="1049"/>
            <a:chExt cx="796" cy="2246"/>
          </a:xfrm>
        </p:grpSpPr>
        <p:sp>
          <p:nvSpPr>
            <p:cNvPr id="2267327" name="任意多边形 2267326"/>
            <p:cNvSpPr/>
            <p:nvPr/>
          </p:nvSpPr>
          <p:spPr>
            <a:xfrm>
              <a:off x="4827" y="1774"/>
              <a:ext cx="31" cy="31"/>
            </a:xfrm>
            <a:custGeom>
              <a:avLst/>
              <a:gdLst/>
              <a:ahLst/>
              <a:cxnLst/>
              <a:rect l="0" t="0" r="0" b="0"/>
              <a:pathLst>
                <a:path w="31" h="31">
                  <a:moveTo>
                    <a:pt x="2" y="6"/>
                  </a:moveTo>
                  <a:lnTo>
                    <a:pt x="0" y="11"/>
                  </a:lnTo>
                  <a:lnTo>
                    <a:pt x="0" y="17"/>
                  </a:lnTo>
                  <a:lnTo>
                    <a:pt x="2" y="22"/>
                  </a:lnTo>
                  <a:lnTo>
                    <a:pt x="6" y="27"/>
                  </a:lnTo>
                  <a:lnTo>
                    <a:pt x="11" y="31"/>
                  </a:lnTo>
                  <a:lnTo>
                    <a:pt x="17" y="31"/>
                  </a:lnTo>
                  <a:lnTo>
                    <a:pt x="22" y="27"/>
                  </a:lnTo>
                  <a:lnTo>
                    <a:pt x="27" y="24"/>
                  </a:lnTo>
                  <a:lnTo>
                    <a:pt x="31" y="18"/>
                  </a:lnTo>
                  <a:lnTo>
                    <a:pt x="31" y="13"/>
                  </a:lnTo>
                  <a:lnTo>
                    <a:pt x="27" y="7"/>
                  </a:lnTo>
                  <a:lnTo>
                    <a:pt x="24" y="2"/>
                  </a:lnTo>
                  <a:lnTo>
                    <a:pt x="18" y="0"/>
                  </a:lnTo>
                  <a:lnTo>
                    <a:pt x="13" y="0"/>
                  </a:lnTo>
                  <a:lnTo>
                    <a:pt x="7" y="2"/>
                  </a:lnTo>
                  <a:lnTo>
                    <a:pt x="2" y="6"/>
                  </a:lnTo>
                  <a:close/>
                </a:path>
              </a:pathLst>
            </a:custGeom>
            <a:solidFill>
              <a:srgbClr val="7F0000"/>
            </a:solidFill>
            <a:ln w="9525">
              <a:noFill/>
            </a:ln>
          </p:spPr>
          <p:txBody>
            <a:bodyPr/>
            <a:lstStyle/>
            <a:p>
              <a:endParaRPr lang="zh-CN" altLang="en-US"/>
            </a:p>
          </p:txBody>
        </p:sp>
        <p:sp>
          <p:nvSpPr>
            <p:cNvPr id="2267328" name="任意多边形 2267327"/>
            <p:cNvSpPr/>
            <p:nvPr/>
          </p:nvSpPr>
          <p:spPr>
            <a:xfrm>
              <a:off x="4676" y="1752"/>
              <a:ext cx="220" cy="119"/>
            </a:xfrm>
            <a:custGeom>
              <a:avLst/>
              <a:gdLst/>
              <a:ahLst/>
              <a:cxnLst/>
              <a:rect l="0" t="0" r="0" b="0"/>
              <a:pathLst>
                <a:path w="220" h="119">
                  <a:moveTo>
                    <a:pt x="220" y="37"/>
                  </a:moveTo>
                  <a:lnTo>
                    <a:pt x="218" y="44"/>
                  </a:lnTo>
                  <a:lnTo>
                    <a:pt x="213" y="49"/>
                  </a:lnTo>
                  <a:lnTo>
                    <a:pt x="205" y="51"/>
                  </a:lnTo>
                  <a:lnTo>
                    <a:pt x="193" y="53"/>
                  </a:lnTo>
                  <a:lnTo>
                    <a:pt x="185" y="55"/>
                  </a:lnTo>
                  <a:lnTo>
                    <a:pt x="178" y="59"/>
                  </a:lnTo>
                  <a:lnTo>
                    <a:pt x="167" y="62"/>
                  </a:lnTo>
                  <a:lnTo>
                    <a:pt x="156" y="66"/>
                  </a:lnTo>
                  <a:lnTo>
                    <a:pt x="147" y="69"/>
                  </a:lnTo>
                  <a:lnTo>
                    <a:pt x="136" y="75"/>
                  </a:lnTo>
                  <a:lnTo>
                    <a:pt x="125" y="80"/>
                  </a:lnTo>
                  <a:lnTo>
                    <a:pt x="116" y="86"/>
                  </a:lnTo>
                  <a:lnTo>
                    <a:pt x="105" y="95"/>
                  </a:lnTo>
                  <a:lnTo>
                    <a:pt x="96" y="102"/>
                  </a:lnTo>
                  <a:lnTo>
                    <a:pt x="89" y="109"/>
                  </a:lnTo>
                  <a:lnTo>
                    <a:pt x="82" y="119"/>
                  </a:lnTo>
                  <a:lnTo>
                    <a:pt x="80" y="111"/>
                  </a:lnTo>
                  <a:lnTo>
                    <a:pt x="80" y="102"/>
                  </a:lnTo>
                  <a:lnTo>
                    <a:pt x="84" y="93"/>
                  </a:lnTo>
                  <a:lnTo>
                    <a:pt x="89" y="86"/>
                  </a:lnTo>
                  <a:lnTo>
                    <a:pt x="95" y="82"/>
                  </a:lnTo>
                  <a:lnTo>
                    <a:pt x="104" y="75"/>
                  </a:lnTo>
                  <a:lnTo>
                    <a:pt x="113" y="68"/>
                  </a:lnTo>
                  <a:lnTo>
                    <a:pt x="118" y="64"/>
                  </a:lnTo>
                  <a:lnTo>
                    <a:pt x="122" y="60"/>
                  </a:lnTo>
                  <a:lnTo>
                    <a:pt x="124" y="57"/>
                  </a:lnTo>
                  <a:lnTo>
                    <a:pt x="120" y="53"/>
                  </a:lnTo>
                  <a:lnTo>
                    <a:pt x="111" y="51"/>
                  </a:lnTo>
                  <a:lnTo>
                    <a:pt x="98" y="49"/>
                  </a:lnTo>
                  <a:lnTo>
                    <a:pt x="82" y="49"/>
                  </a:lnTo>
                  <a:lnTo>
                    <a:pt x="69" y="51"/>
                  </a:lnTo>
                  <a:lnTo>
                    <a:pt x="58" y="53"/>
                  </a:lnTo>
                  <a:lnTo>
                    <a:pt x="51" y="57"/>
                  </a:lnTo>
                  <a:lnTo>
                    <a:pt x="46" y="64"/>
                  </a:lnTo>
                  <a:lnTo>
                    <a:pt x="38" y="71"/>
                  </a:lnTo>
                  <a:lnTo>
                    <a:pt x="33" y="77"/>
                  </a:lnTo>
                  <a:lnTo>
                    <a:pt x="27" y="82"/>
                  </a:lnTo>
                  <a:lnTo>
                    <a:pt x="20" y="88"/>
                  </a:lnTo>
                  <a:lnTo>
                    <a:pt x="15" y="91"/>
                  </a:lnTo>
                  <a:lnTo>
                    <a:pt x="9" y="93"/>
                  </a:lnTo>
                  <a:lnTo>
                    <a:pt x="4" y="93"/>
                  </a:lnTo>
                  <a:lnTo>
                    <a:pt x="0" y="91"/>
                  </a:lnTo>
                  <a:lnTo>
                    <a:pt x="0" y="86"/>
                  </a:lnTo>
                  <a:lnTo>
                    <a:pt x="7" y="77"/>
                  </a:lnTo>
                  <a:lnTo>
                    <a:pt x="20" y="66"/>
                  </a:lnTo>
                  <a:lnTo>
                    <a:pt x="29" y="57"/>
                  </a:lnTo>
                  <a:lnTo>
                    <a:pt x="36" y="49"/>
                  </a:lnTo>
                  <a:lnTo>
                    <a:pt x="42" y="42"/>
                  </a:lnTo>
                  <a:lnTo>
                    <a:pt x="47" y="37"/>
                  </a:lnTo>
                  <a:lnTo>
                    <a:pt x="55" y="33"/>
                  </a:lnTo>
                  <a:lnTo>
                    <a:pt x="62" y="28"/>
                  </a:lnTo>
                  <a:lnTo>
                    <a:pt x="67" y="24"/>
                  </a:lnTo>
                  <a:lnTo>
                    <a:pt x="71" y="20"/>
                  </a:lnTo>
                  <a:lnTo>
                    <a:pt x="76" y="15"/>
                  </a:lnTo>
                  <a:lnTo>
                    <a:pt x="80" y="9"/>
                  </a:lnTo>
                  <a:lnTo>
                    <a:pt x="82" y="6"/>
                  </a:lnTo>
                  <a:lnTo>
                    <a:pt x="84" y="2"/>
                  </a:lnTo>
                  <a:lnTo>
                    <a:pt x="89" y="0"/>
                  </a:lnTo>
                  <a:lnTo>
                    <a:pt x="96" y="0"/>
                  </a:lnTo>
                  <a:lnTo>
                    <a:pt x="107" y="2"/>
                  </a:lnTo>
                  <a:lnTo>
                    <a:pt x="115" y="4"/>
                  </a:lnTo>
                  <a:lnTo>
                    <a:pt x="124" y="6"/>
                  </a:lnTo>
                  <a:lnTo>
                    <a:pt x="135" y="8"/>
                  </a:lnTo>
                  <a:lnTo>
                    <a:pt x="145" y="11"/>
                  </a:lnTo>
                  <a:lnTo>
                    <a:pt x="155" y="13"/>
                  </a:lnTo>
                  <a:lnTo>
                    <a:pt x="164" y="15"/>
                  </a:lnTo>
                  <a:lnTo>
                    <a:pt x="171" y="17"/>
                  </a:lnTo>
                  <a:lnTo>
                    <a:pt x="176" y="17"/>
                  </a:lnTo>
                  <a:lnTo>
                    <a:pt x="187" y="19"/>
                  </a:lnTo>
                  <a:lnTo>
                    <a:pt x="202" y="20"/>
                  </a:lnTo>
                  <a:lnTo>
                    <a:pt x="214" y="26"/>
                  </a:lnTo>
                  <a:lnTo>
                    <a:pt x="220" y="37"/>
                  </a:lnTo>
                  <a:close/>
                </a:path>
              </a:pathLst>
            </a:custGeom>
            <a:solidFill>
              <a:srgbClr val="7F0000"/>
            </a:solidFill>
            <a:ln w="9525">
              <a:noFill/>
            </a:ln>
          </p:spPr>
          <p:txBody>
            <a:bodyPr/>
            <a:lstStyle/>
            <a:p>
              <a:endParaRPr lang="zh-CN" altLang="en-US"/>
            </a:p>
          </p:txBody>
        </p:sp>
        <p:sp>
          <p:nvSpPr>
            <p:cNvPr id="2267329" name="任意多边形 2267328"/>
            <p:cNvSpPr/>
            <p:nvPr/>
          </p:nvSpPr>
          <p:spPr>
            <a:xfrm>
              <a:off x="4720" y="1816"/>
              <a:ext cx="76" cy="55"/>
            </a:xfrm>
            <a:custGeom>
              <a:avLst/>
              <a:gdLst/>
              <a:ahLst/>
              <a:cxnLst/>
              <a:rect l="0" t="0" r="0" b="0"/>
              <a:pathLst>
                <a:path w="76" h="55">
                  <a:moveTo>
                    <a:pt x="76" y="2"/>
                  </a:moveTo>
                  <a:lnTo>
                    <a:pt x="67" y="5"/>
                  </a:lnTo>
                  <a:lnTo>
                    <a:pt x="56" y="11"/>
                  </a:lnTo>
                  <a:lnTo>
                    <a:pt x="45" y="16"/>
                  </a:lnTo>
                  <a:lnTo>
                    <a:pt x="36" y="22"/>
                  </a:lnTo>
                  <a:lnTo>
                    <a:pt x="25" y="31"/>
                  </a:lnTo>
                  <a:lnTo>
                    <a:pt x="16" y="38"/>
                  </a:lnTo>
                  <a:lnTo>
                    <a:pt x="9" y="45"/>
                  </a:lnTo>
                  <a:lnTo>
                    <a:pt x="2" y="55"/>
                  </a:lnTo>
                  <a:lnTo>
                    <a:pt x="0" y="47"/>
                  </a:lnTo>
                  <a:lnTo>
                    <a:pt x="0" y="38"/>
                  </a:lnTo>
                  <a:lnTo>
                    <a:pt x="4" y="29"/>
                  </a:lnTo>
                  <a:lnTo>
                    <a:pt x="9" y="22"/>
                  </a:lnTo>
                  <a:lnTo>
                    <a:pt x="15" y="18"/>
                  </a:lnTo>
                  <a:lnTo>
                    <a:pt x="24" y="11"/>
                  </a:lnTo>
                  <a:lnTo>
                    <a:pt x="33" y="4"/>
                  </a:lnTo>
                  <a:lnTo>
                    <a:pt x="38" y="0"/>
                  </a:lnTo>
                  <a:lnTo>
                    <a:pt x="76" y="2"/>
                  </a:lnTo>
                  <a:close/>
                </a:path>
              </a:pathLst>
            </a:custGeom>
            <a:solidFill>
              <a:srgbClr val="7F0000"/>
            </a:solidFill>
            <a:ln w="9525">
              <a:noFill/>
            </a:ln>
          </p:spPr>
          <p:txBody>
            <a:bodyPr/>
            <a:lstStyle/>
            <a:p>
              <a:endParaRPr lang="zh-CN" altLang="en-US"/>
            </a:p>
          </p:txBody>
        </p:sp>
        <p:sp>
          <p:nvSpPr>
            <p:cNvPr id="2267330" name="任意多边形 2267329"/>
            <p:cNvSpPr/>
            <p:nvPr/>
          </p:nvSpPr>
          <p:spPr>
            <a:xfrm>
              <a:off x="4827" y="1447"/>
              <a:ext cx="478" cy="394"/>
            </a:xfrm>
            <a:custGeom>
              <a:avLst/>
              <a:gdLst/>
              <a:ahLst/>
              <a:cxnLst/>
              <a:rect l="0" t="0" r="0" b="0"/>
              <a:pathLst>
                <a:path w="478" h="394">
                  <a:moveTo>
                    <a:pt x="111" y="324"/>
                  </a:moveTo>
                  <a:lnTo>
                    <a:pt x="127" y="322"/>
                  </a:lnTo>
                  <a:lnTo>
                    <a:pt x="147" y="318"/>
                  </a:lnTo>
                  <a:lnTo>
                    <a:pt x="171" y="314"/>
                  </a:lnTo>
                  <a:lnTo>
                    <a:pt x="193" y="311"/>
                  </a:lnTo>
                  <a:lnTo>
                    <a:pt x="216" y="307"/>
                  </a:lnTo>
                  <a:lnTo>
                    <a:pt x="240" y="305"/>
                  </a:lnTo>
                  <a:lnTo>
                    <a:pt x="262" y="304"/>
                  </a:lnTo>
                  <a:lnTo>
                    <a:pt x="280" y="304"/>
                  </a:lnTo>
                  <a:lnTo>
                    <a:pt x="289" y="302"/>
                  </a:lnTo>
                  <a:lnTo>
                    <a:pt x="295" y="296"/>
                  </a:lnTo>
                  <a:lnTo>
                    <a:pt x="298" y="289"/>
                  </a:lnTo>
                  <a:lnTo>
                    <a:pt x="300" y="278"/>
                  </a:lnTo>
                  <a:lnTo>
                    <a:pt x="305" y="251"/>
                  </a:lnTo>
                  <a:lnTo>
                    <a:pt x="313" y="222"/>
                  </a:lnTo>
                  <a:lnTo>
                    <a:pt x="320" y="193"/>
                  </a:lnTo>
                  <a:lnTo>
                    <a:pt x="329" y="165"/>
                  </a:lnTo>
                  <a:lnTo>
                    <a:pt x="338" y="140"/>
                  </a:lnTo>
                  <a:lnTo>
                    <a:pt x="345" y="120"/>
                  </a:lnTo>
                  <a:lnTo>
                    <a:pt x="353" y="104"/>
                  </a:lnTo>
                  <a:lnTo>
                    <a:pt x="356" y="93"/>
                  </a:lnTo>
                  <a:lnTo>
                    <a:pt x="360" y="84"/>
                  </a:lnTo>
                  <a:lnTo>
                    <a:pt x="362" y="73"/>
                  </a:lnTo>
                  <a:lnTo>
                    <a:pt x="364" y="60"/>
                  </a:lnTo>
                  <a:lnTo>
                    <a:pt x="367" y="47"/>
                  </a:lnTo>
                  <a:lnTo>
                    <a:pt x="380" y="22"/>
                  </a:lnTo>
                  <a:lnTo>
                    <a:pt x="400" y="6"/>
                  </a:lnTo>
                  <a:lnTo>
                    <a:pt x="420" y="0"/>
                  </a:lnTo>
                  <a:lnTo>
                    <a:pt x="442" y="4"/>
                  </a:lnTo>
                  <a:lnTo>
                    <a:pt x="460" y="15"/>
                  </a:lnTo>
                  <a:lnTo>
                    <a:pt x="473" y="31"/>
                  </a:lnTo>
                  <a:lnTo>
                    <a:pt x="478" y="56"/>
                  </a:lnTo>
                  <a:lnTo>
                    <a:pt x="474" y="85"/>
                  </a:lnTo>
                  <a:lnTo>
                    <a:pt x="469" y="100"/>
                  </a:lnTo>
                  <a:lnTo>
                    <a:pt x="460" y="118"/>
                  </a:lnTo>
                  <a:lnTo>
                    <a:pt x="453" y="136"/>
                  </a:lnTo>
                  <a:lnTo>
                    <a:pt x="447" y="149"/>
                  </a:lnTo>
                  <a:lnTo>
                    <a:pt x="440" y="167"/>
                  </a:lnTo>
                  <a:lnTo>
                    <a:pt x="429" y="202"/>
                  </a:lnTo>
                  <a:lnTo>
                    <a:pt x="418" y="238"/>
                  </a:lnTo>
                  <a:lnTo>
                    <a:pt x="405" y="267"/>
                  </a:lnTo>
                  <a:lnTo>
                    <a:pt x="398" y="280"/>
                  </a:lnTo>
                  <a:lnTo>
                    <a:pt x="391" y="293"/>
                  </a:lnTo>
                  <a:lnTo>
                    <a:pt x="384" y="307"/>
                  </a:lnTo>
                  <a:lnTo>
                    <a:pt x="376" y="322"/>
                  </a:lnTo>
                  <a:lnTo>
                    <a:pt x="367" y="336"/>
                  </a:lnTo>
                  <a:lnTo>
                    <a:pt x="362" y="349"/>
                  </a:lnTo>
                  <a:lnTo>
                    <a:pt x="354" y="360"/>
                  </a:lnTo>
                  <a:lnTo>
                    <a:pt x="351" y="369"/>
                  </a:lnTo>
                  <a:lnTo>
                    <a:pt x="345" y="380"/>
                  </a:lnTo>
                  <a:lnTo>
                    <a:pt x="342" y="385"/>
                  </a:lnTo>
                  <a:lnTo>
                    <a:pt x="338" y="387"/>
                  </a:lnTo>
                  <a:lnTo>
                    <a:pt x="333" y="387"/>
                  </a:lnTo>
                  <a:lnTo>
                    <a:pt x="324" y="387"/>
                  </a:lnTo>
                  <a:lnTo>
                    <a:pt x="313" y="389"/>
                  </a:lnTo>
                  <a:lnTo>
                    <a:pt x="304" y="391"/>
                  </a:lnTo>
                  <a:lnTo>
                    <a:pt x="293" y="393"/>
                  </a:lnTo>
                  <a:lnTo>
                    <a:pt x="282" y="394"/>
                  </a:lnTo>
                  <a:lnTo>
                    <a:pt x="271" y="394"/>
                  </a:lnTo>
                  <a:lnTo>
                    <a:pt x="260" y="394"/>
                  </a:lnTo>
                  <a:lnTo>
                    <a:pt x="247" y="394"/>
                  </a:lnTo>
                  <a:lnTo>
                    <a:pt x="224" y="393"/>
                  </a:lnTo>
                  <a:lnTo>
                    <a:pt x="202" y="389"/>
                  </a:lnTo>
                  <a:lnTo>
                    <a:pt x="180" y="387"/>
                  </a:lnTo>
                  <a:lnTo>
                    <a:pt x="160" y="384"/>
                  </a:lnTo>
                  <a:lnTo>
                    <a:pt x="142" y="382"/>
                  </a:lnTo>
                  <a:lnTo>
                    <a:pt x="124" y="380"/>
                  </a:lnTo>
                  <a:lnTo>
                    <a:pt x="109" y="378"/>
                  </a:lnTo>
                  <a:lnTo>
                    <a:pt x="98" y="376"/>
                  </a:lnTo>
                  <a:lnTo>
                    <a:pt x="86" y="374"/>
                  </a:lnTo>
                  <a:lnTo>
                    <a:pt x="73" y="371"/>
                  </a:lnTo>
                  <a:lnTo>
                    <a:pt x="58" y="367"/>
                  </a:lnTo>
                  <a:lnTo>
                    <a:pt x="44" y="365"/>
                  </a:lnTo>
                  <a:lnTo>
                    <a:pt x="31" y="362"/>
                  </a:lnTo>
                  <a:lnTo>
                    <a:pt x="22" y="360"/>
                  </a:lnTo>
                  <a:lnTo>
                    <a:pt x="13" y="358"/>
                  </a:lnTo>
                  <a:lnTo>
                    <a:pt x="9" y="356"/>
                  </a:lnTo>
                  <a:lnTo>
                    <a:pt x="7" y="356"/>
                  </a:lnTo>
                  <a:lnTo>
                    <a:pt x="7" y="354"/>
                  </a:lnTo>
                  <a:lnTo>
                    <a:pt x="7" y="354"/>
                  </a:lnTo>
                  <a:lnTo>
                    <a:pt x="6" y="354"/>
                  </a:lnTo>
                  <a:lnTo>
                    <a:pt x="2" y="349"/>
                  </a:lnTo>
                  <a:lnTo>
                    <a:pt x="0" y="344"/>
                  </a:lnTo>
                  <a:lnTo>
                    <a:pt x="0" y="338"/>
                  </a:lnTo>
                  <a:lnTo>
                    <a:pt x="2" y="333"/>
                  </a:lnTo>
                  <a:lnTo>
                    <a:pt x="6" y="331"/>
                  </a:lnTo>
                  <a:lnTo>
                    <a:pt x="7" y="329"/>
                  </a:lnTo>
                  <a:lnTo>
                    <a:pt x="11" y="327"/>
                  </a:lnTo>
                  <a:lnTo>
                    <a:pt x="13" y="327"/>
                  </a:lnTo>
                  <a:lnTo>
                    <a:pt x="20" y="327"/>
                  </a:lnTo>
                  <a:lnTo>
                    <a:pt x="31" y="325"/>
                  </a:lnTo>
                  <a:lnTo>
                    <a:pt x="46" y="325"/>
                  </a:lnTo>
                  <a:lnTo>
                    <a:pt x="60" y="325"/>
                  </a:lnTo>
                  <a:lnTo>
                    <a:pt x="77" y="324"/>
                  </a:lnTo>
                  <a:lnTo>
                    <a:pt x="91" y="324"/>
                  </a:lnTo>
                  <a:lnTo>
                    <a:pt x="104" y="324"/>
                  </a:lnTo>
                  <a:lnTo>
                    <a:pt x="111" y="324"/>
                  </a:lnTo>
                  <a:close/>
                </a:path>
              </a:pathLst>
            </a:custGeom>
            <a:solidFill>
              <a:srgbClr val="7F0000"/>
            </a:solidFill>
            <a:ln w="9525">
              <a:noFill/>
            </a:ln>
          </p:spPr>
          <p:txBody>
            <a:bodyPr/>
            <a:lstStyle/>
            <a:p>
              <a:endParaRPr lang="zh-CN" altLang="en-US"/>
            </a:p>
          </p:txBody>
        </p:sp>
        <p:sp>
          <p:nvSpPr>
            <p:cNvPr id="2267331" name="任意多边形 2267330"/>
            <p:cNvSpPr/>
            <p:nvPr/>
          </p:nvSpPr>
          <p:spPr>
            <a:xfrm>
              <a:off x="4827" y="1774"/>
              <a:ext cx="31" cy="31"/>
            </a:xfrm>
            <a:custGeom>
              <a:avLst/>
              <a:gdLst/>
              <a:ahLst/>
              <a:cxnLst/>
              <a:rect l="0" t="0" r="0" b="0"/>
              <a:pathLst>
                <a:path w="31" h="31">
                  <a:moveTo>
                    <a:pt x="6" y="27"/>
                  </a:moveTo>
                  <a:lnTo>
                    <a:pt x="2" y="22"/>
                  </a:lnTo>
                  <a:lnTo>
                    <a:pt x="0" y="17"/>
                  </a:lnTo>
                  <a:lnTo>
                    <a:pt x="0" y="11"/>
                  </a:lnTo>
                  <a:lnTo>
                    <a:pt x="2" y="6"/>
                  </a:lnTo>
                  <a:lnTo>
                    <a:pt x="7" y="2"/>
                  </a:lnTo>
                  <a:lnTo>
                    <a:pt x="13" y="0"/>
                  </a:lnTo>
                  <a:lnTo>
                    <a:pt x="18" y="0"/>
                  </a:lnTo>
                  <a:lnTo>
                    <a:pt x="24" y="2"/>
                  </a:lnTo>
                  <a:lnTo>
                    <a:pt x="27" y="7"/>
                  </a:lnTo>
                  <a:lnTo>
                    <a:pt x="31" y="13"/>
                  </a:lnTo>
                  <a:lnTo>
                    <a:pt x="31" y="18"/>
                  </a:lnTo>
                  <a:lnTo>
                    <a:pt x="27" y="24"/>
                  </a:lnTo>
                  <a:lnTo>
                    <a:pt x="22" y="27"/>
                  </a:lnTo>
                  <a:lnTo>
                    <a:pt x="17" y="31"/>
                  </a:lnTo>
                  <a:lnTo>
                    <a:pt x="11" y="31"/>
                  </a:lnTo>
                  <a:lnTo>
                    <a:pt x="6" y="27"/>
                  </a:lnTo>
                  <a:close/>
                </a:path>
              </a:pathLst>
            </a:custGeom>
            <a:solidFill>
              <a:srgbClr val="7F0000"/>
            </a:solidFill>
            <a:ln w="9525">
              <a:noFill/>
            </a:ln>
          </p:spPr>
          <p:txBody>
            <a:bodyPr/>
            <a:lstStyle/>
            <a:p>
              <a:endParaRPr lang="zh-CN" altLang="en-US"/>
            </a:p>
          </p:txBody>
        </p:sp>
        <p:sp>
          <p:nvSpPr>
            <p:cNvPr id="2267332" name="任意多边形 2267331"/>
            <p:cNvSpPr/>
            <p:nvPr/>
          </p:nvSpPr>
          <p:spPr>
            <a:xfrm>
              <a:off x="5231" y="1509"/>
              <a:ext cx="30" cy="31"/>
            </a:xfrm>
            <a:custGeom>
              <a:avLst/>
              <a:gdLst/>
              <a:ahLst/>
              <a:cxnLst/>
              <a:rect l="0" t="0" r="0" b="0"/>
              <a:pathLst>
                <a:path w="30" h="31">
                  <a:moveTo>
                    <a:pt x="5" y="27"/>
                  </a:moveTo>
                  <a:lnTo>
                    <a:pt x="1" y="22"/>
                  </a:lnTo>
                  <a:lnTo>
                    <a:pt x="0" y="16"/>
                  </a:lnTo>
                  <a:lnTo>
                    <a:pt x="0" y="11"/>
                  </a:lnTo>
                  <a:lnTo>
                    <a:pt x="3" y="5"/>
                  </a:lnTo>
                  <a:lnTo>
                    <a:pt x="9" y="2"/>
                  </a:lnTo>
                  <a:lnTo>
                    <a:pt x="14" y="0"/>
                  </a:lnTo>
                  <a:lnTo>
                    <a:pt x="20" y="0"/>
                  </a:lnTo>
                  <a:lnTo>
                    <a:pt x="25" y="2"/>
                  </a:lnTo>
                  <a:lnTo>
                    <a:pt x="29" y="7"/>
                  </a:lnTo>
                  <a:lnTo>
                    <a:pt x="30" y="13"/>
                  </a:lnTo>
                  <a:lnTo>
                    <a:pt x="30" y="18"/>
                  </a:lnTo>
                  <a:lnTo>
                    <a:pt x="27" y="23"/>
                  </a:lnTo>
                  <a:lnTo>
                    <a:pt x="21" y="27"/>
                  </a:lnTo>
                  <a:lnTo>
                    <a:pt x="16" y="31"/>
                  </a:lnTo>
                  <a:lnTo>
                    <a:pt x="10" y="31"/>
                  </a:lnTo>
                  <a:lnTo>
                    <a:pt x="5" y="27"/>
                  </a:lnTo>
                  <a:close/>
                </a:path>
              </a:pathLst>
            </a:custGeom>
            <a:solidFill>
              <a:srgbClr val="7F0000"/>
            </a:solidFill>
            <a:ln w="9525">
              <a:noFill/>
            </a:ln>
          </p:spPr>
          <p:txBody>
            <a:bodyPr/>
            <a:lstStyle/>
            <a:p>
              <a:endParaRPr lang="zh-CN" altLang="en-US"/>
            </a:p>
          </p:txBody>
        </p:sp>
        <p:sp>
          <p:nvSpPr>
            <p:cNvPr id="2267333" name="任意多边形 2267332"/>
            <p:cNvSpPr/>
            <p:nvPr/>
          </p:nvSpPr>
          <p:spPr>
            <a:xfrm>
              <a:off x="4874" y="1442"/>
              <a:ext cx="442" cy="419"/>
            </a:xfrm>
            <a:custGeom>
              <a:avLst/>
              <a:gdLst/>
              <a:ahLst/>
              <a:cxnLst/>
              <a:rect l="0" t="0" r="0" b="0"/>
              <a:pathLst>
                <a:path w="442" h="419">
                  <a:moveTo>
                    <a:pt x="11" y="407"/>
                  </a:moveTo>
                  <a:lnTo>
                    <a:pt x="28" y="409"/>
                  </a:lnTo>
                  <a:lnTo>
                    <a:pt x="50" y="410"/>
                  </a:lnTo>
                  <a:lnTo>
                    <a:pt x="71" y="412"/>
                  </a:lnTo>
                  <a:lnTo>
                    <a:pt x="95" y="414"/>
                  </a:lnTo>
                  <a:lnTo>
                    <a:pt x="119" y="416"/>
                  </a:lnTo>
                  <a:lnTo>
                    <a:pt x="140" y="418"/>
                  </a:lnTo>
                  <a:lnTo>
                    <a:pt x="159" y="419"/>
                  </a:lnTo>
                  <a:lnTo>
                    <a:pt x="171" y="419"/>
                  </a:lnTo>
                  <a:lnTo>
                    <a:pt x="184" y="419"/>
                  </a:lnTo>
                  <a:lnTo>
                    <a:pt x="202" y="418"/>
                  </a:lnTo>
                  <a:lnTo>
                    <a:pt x="222" y="416"/>
                  </a:lnTo>
                  <a:lnTo>
                    <a:pt x="244" y="414"/>
                  </a:lnTo>
                  <a:lnTo>
                    <a:pt x="264" y="410"/>
                  </a:lnTo>
                  <a:lnTo>
                    <a:pt x="284" y="407"/>
                  </a:lnTo>
                  <a:lnTo>
                    <a:pt x="298" y="403"/>
                  </a:lnTo>
                  <a:lnTo>
                    <a:pt x="307" y="398"/>
                  </a:lnTo>
                  <a:lnTo>
                    <a:pt x="315" y="387"/>
                  </a:lnTo>
                  <a:lnTo>
                    <a:pt x="324" y="370"/>
                  </a:lnTo>
                  <a:lnTo>
                    <a:pt x="337" y="345"/>
                  </a:lnTo>
                  <a:lnTo>
                    <a:pt x="349" y="318"/>
                  </a:lnTo>
                  <a:lnTo>
                    <a:pt x="362" y="290"/>
                  </a:lnTo>
                  <a:lnTo>
                    <a:pt x="375" y="261"/>
                  </a:lnTo>
                  <a:lnTo>
                    <a:pt x="386" y="236"/>
                  </a:lnTo>
                  <a:lnTo>
                    <a:pt x="393" y="216"/>
                  </a:lnTo>
                  <a:lnTo>
                    <a:pt x="400" y="196"/>
                  </a:lnTo>
                  <a:lnTo>
                    <a:pt x="409" y="174"/>
                  </a:lnTo>
                  <a:lnTo>
                    <a:pt x="418" y="152"/>
                  </a:lnTo>
                  <a:lnTo>
                    <a:pt x="426" y="129"/>
                  </a:lnTo>
                  <a:lnTo>
                    <a:pt x="433" y="107"/>
                  </a:lnTo>
                  <a:lnTo>
                    <a:pt x="438" y="87"/>
                  </a:lnTo>
                  <a:lnTo>
                    <a:pt x="442" y="70"/>
                  </a:lnTo>
                  <a:lnTo>
                    <a:pt x="442" y="58"/>
                  </a:lnTo>
                  <a:lnTo>
                    <a:pt x="438" y="49"/>
                  </a:lnTo>
                  <a:lnTo>
                    <a:pt x="435" y="38"/>
                  </a:lnTo>
                  <a:lnTo>
                    <a:pt x="429" y="29"/>
                  </a:lnTo>
                  <a:lnTo>
                    <a:pt x="424" y="20"/>
                  </a:lnTo>
                  <a:lnTo>
                    <a:pt x="417" y="11"/>
                  </a:lnTo>
                  <a:lnTo>
                    <a:pt x="407" y="5"/>
                  </a:lnTo>
                  <a:lnTo>
                    <a:pt x="397" y="1"/>
                  </a:lnTo>
                  <a:lnTo>
                    <a:pt x="386" y="0"/>
                  </a:lnTo>
                  <a:lnTo>
                    <a:pt x="373" y="0"/>
                  </a:lnTo>
                  <a:lnTo>
                    <a:pt x="362" y="1"/>
                  </a:lnTo>
                  <a:lnTo>
                    <a:pt x="351" y="5"/>
                  </a:lnTo>
                  <a:lnTo>
                    <a:pt x="340" y="11"/>
                  </a:lnTo>
                  <a:lnTo>
                    <a:pt x="331" y="18"/>
                  </a:lnTo>
                  <a:lnTo>
                    <a:pt x="322" y="25"/>
                  </a:lnTo>
                  <a:lnTo>
                    <a:pt x="315" y="36"/>
                  </a:lnTo>
                  <a:lnTo>
                    <a:pt x="309" y="49"/>
                  </a:lnTo>
                  <a:lnTo>
                    <a:pt x="304" y="67"/>
                  </a:lnTo>
                  <a:lnTo>
                    <a:pt x="297" y="90"/>
                  </a:lnTo>
                  <a:lnTo>
                    <a:pt x="288" y="120"/>
                  </a:lnTo>
                  <a:lnTo>
                    <a:pt x="278" y="150"/>
                  </a:lnTo>
                  <a:lnTo>
                    <a:pt x="269" y="180"/>
                  </a:lnTo>
                  <a:lnTo>
                    <a:pt x="262" y="207"/>
                  </a:lnTo>
                  <a:lnTo>
                    <a:pt x="257" y="229"/>
                  </a:lnTo>
                  <a:lnTo>
                    <a:pt x="251" y="241"/>
                  </a:lnTo>
                  <a:lnTo>
                    <a:pt x="244" y="254"/>
                  </a:lnTo>
                  <a:lnTo>
                    <a:pt x="237" y="265"/>
                  </a:lnTo>
                  <a:lnTo>
                    <a:pt x="233" y="274"/>
                  </a:lnTo>
                  <a:lnTo>
                    <a:pt x="233" y="281"/>
                  </a:lnTo>
                  <a:lnTo>
                    <a:pt x="235" y="289"/>
                  </a:lnTo>
                  <a:lnTo>
                    <a:pt x="235" y="294"/>
                  </a:lnTo>
                  <a:lnTo>
                    <a:pt x="233" y="298"/>
                  </a:lnTo>
                  <a:lnTo>
                    <a:pt x="229" y="298"/>
                  </a:lnTo>
                  <a:lnTo>
                    <a:pt x="224" y="296"/>
                  </a:lnTo>
                  <a:lnTo>
                    <a:pt x="217" y="296"/>
                  </a:lnTo>
                  <a:lnTo>
                    <a:pt x="209" y="298"/>
                  </a:lnTo>
                  <a:lnTo>
                    <a:pt x="202" y="299"/>
                  </a:lnTo>
                  <a:lnTo>
                    <a:pt x="191" y="301"/>
                  </a:lnTo>
                  <a:lnTo>
                    <a:pt x="169" y="305"/>
                  </a:lnTo>
                  <a:lnTo>
                    <a:pt x="140" y="309"/>
                  </a:lnTo>
                  <a:lnTo>
                    <a:pt x="106" y="312"/>
                  </a:lnTo>
                  <a:lnTo>
                    <a:pt x="71" y="318"/>
                  </a:lnTo>
                  <a:lnTo>
                    <a:pt x="40" y="321"/>
                  </a:lnTo>
                  <a:lnTo>
                    <a:pt x="15" y="325"/>
                  </a:lnTo>
                  <a:lnTo>
                    <a:pt x="0" y="327"/>
                  </a:lnTo>
                  <a:lnTo>
                    <a:pt x="6" y="343"/>
                  </a:lnTo>
                  <a:lnTo>
                    <a:pt x="10" y="361"/>
                  </a:lnTo>
                  <a:lnTo>
                    <a:pt x="11" y="383"/>
                  </a:lnTo>
                  <a:lnTo>
                    <a:pt x="11" y="407"/>
                  </a:lnTo>
                  <a:close/>
                </a:path>
              </a:pathLst>
            </a:custGeom>
            <a:solidFill>
              <a:srgbClr val="EF66D1"/>
            </a:solidFill>
            <a:ln w="9525">
              <a:noFill/>
            </a:ln>
          </p:spPr>
          <p:txBody>
            <a:bodyPr/>
            <a:lstStyle/>
            <a:p>
              <a:endParaRPr lang="zh-CN" altLang="en-US"/>
            </a:p>
          </p:txBody>
        </p:sp>
        <p:sp>
          <p:nvSpPr>
            <p:cNvPr id="2267334" name="任意多边形 2267333"/>
            <p:cNvSpPr/>
            <p:nvPr/>
          </p:nvSpPr>
          <p:spPr>
            <a:xfrm>
              <a:off x="4845" y="1771"/>
              <a:ext cx="40" cy="63"/>
            </a:xfrm>
            <a:custGeom>
              <a:avLst/>
              <a:gdLst/>
              <a:ahLst/>
              <a:cxnLst/>
              <a:rect l="0" t="0" r="0" b="0"/>
              <a:pathLst>
                <a:path w="40" h="63">
                  <a:moveTo>
                    <a:pt x="40" y="63"/>
                  </a:moveTo>
                  <a:lnTo>
                    <a:pt x="40" y="45"/>
                  </a:lnTo>
                  <a:lnTo>
                    <a:pt x="39" y="29"/>
                  </a:lnTo>
                  <a:lnTo>
                    <a:pt x="35" y="12"/>
                  </a:lnTo>
                  <a:lnTo>
                    <a:pt x="31" y="0"/>
                  </a:lnTo>
                  <a:lnTo>
                    <a:pt x="20" y="0"/>
                  </a:lnTo>
                  <a:lnTo>
                    <a:pt x="11" y="0"/>
                  </a:lnTo>
                  <a:lnTo>
                    <a:pt x="4" y="0"/>
                  </a:lnTo>
                  <a:lnTo>
                    <a:pt x="0" y="0"/>
                  </a:lnTo>
                  <a:lnTo>
                    <a:pt x="0" y="21"/>
                  </a:lnTo>
                  <a:lnTo>
                    <a:pt x="2" y="40"/>
                  </a:lnTo>
                  <a:lnTo>
                    <a:pt x="4" y="52"/>
                  </a:lnTo>
                  <a:lnTo>
                    <a:pt x="6" y="63"/>
                  </a:lnTo>
                  <a:lnTo>
                    <a:pt x="19" y="63"/>
                  </a:lnTo>
                  <a:lnTo>
                    <a:pt x="29" y="63"/>
                  </a:lnTo>
                  <a:lnTo>
                    <a:pt x="37" y="63"/>
                  </a:lnTo>
                  <a:lnTo>
                    <a:pt x="40" y="63"/>
                  </a:lnTo>
                  <a:close/>
                </a:path>
              </a:pathLst>
            </a:custGeom>
            <a:solidFill>
              <a:srgbClr val="FFD1A5"/>
            </a:solidFill>
            <a:ln w="9525">
              <a:noFill/>
            </a:ln>
          </p:spPr>
          <p:txBody>
            <a:bodyPr/>
            <a:lstStyle/>
            <a:p>
              <a:endParaRPr lang="zh-CN" altLang="en-US"/>
            </a:p>
          </p:txBody>
        </p:sp>
        <p:sp>
          <p:nvSpPr>
            <p:cNvPr id="2267335" name="任意多边形 2267334"/>
            <p:cNvSpPr/>
            <p:nvPr/>
          </p:nvSpPr>
          <p:spPr>
            <a:xfrm>
              <a:off x="5094" y="1082"/>
              <a:ext cx="244" cy="381"/>
            </a:xfrm>
            <a:custGeom>
              <a:avLst/>
              <a:gdLst/>
              <a:ahLst/>
              <a:cxnLst/>
              <a:rect l="0" t="0" r="0" b="0"/>
              <a:pathLst>
                <a:path w="244" h="381">
                  <a:moveTo>
                    <a:pt x="222" y="174"/>
                  </a:moveTo>
                  <a:lnTo>
                    <a:pt x="227" y="163"/>
                  </a:lnTo>
                  <a:lnTo>
                    <a:pt x="235" y="145"/>
                  </a:lnTo>
                  <a:lnTo>
                    <a:pt x="240" y="125"/>
                  </a:lnTo>
                  <a:lnTo>
                    <a:pt x="244" y="100"/>
                  </a:lnTo>
                  <a:lnTo>
                    <a:pt x="244" y="76"/>
                  </a:lnTo>
                  <a:lnTo>
                    <a:pt x="238" y="52"/>
                  </a:lnTo>
                  <a:lnTo>
                    <a:pt x="226" y="32"/>
                  </a:lnTo>
                  <a:lnTo>
                    <a:pt x="206" y="16"/>
                  </a:lnTo>
                  <a:lnTo>
                    <a:pt x="180" y="5"/>
                  </a:lnTo>
                  <a:lnTo>
                    <a:pt x="157" y="2"/>
                  </a:lnTo>
                  <a:lnTo>
                    <a:pt x="133" y="0"/>
                  </a:lnTo>
                  <a:lnTo>
                    <a:pt x="111" y="3"/>
                  </a:lnTo>
                  <a:lnTo>
                    <a:pt x="91" y="11"/>
                  </a:lnTo>
                  <a:lnTo>
                    <a:pt x="75" y="20"/>
                  </a:lnTo>
                  <a:lnTo>
                    <a:pt x="60" y="32"/>
                  </a:lnTo>
                  <a:lnTo>
                    <a:pt x="49" y="47"/>
                  </a:lnTo>
                  <a:lnTo>
                    <a:pt x="40" y="65"/>
                  </a:lnTo>
                  <a:lnTo>
                    <a:pt x="35" y="80"/>
                  </a:lnTo>
                  <a:lnTo>
                    <a:pt x="31" y="92"/>
                  </a:lnTo>
                  <a:lnTo>
                    <a:pt x="31" y="103"/>
                  </a:lnTo>
                  <a:lnTo>
                    <a:pt x="29" y="116"/>
                  </a:lnTo>
                  <a:lnTo>
                    <a:pt x="28" y="129"/>
                  </a:lnTo>
                  <a:lnTo>
                    <a:pt x="24" y="140"/>
                  </a:lnTo>
                  <a:lnTo>
                    <a:pt x="17" y="149"/>
                  </a:lnTo>
                  <a:lnTo>
                    <a:pt x="11" y="152"/>
                  </a:lnTo>
                  <a:lnTo>
                    <a:pt x="6" y="158"/>
                  </a:lnTo>
                  <a:lnTo>
                    <a:pt x="2" y="165"/>
                  </a:lnTo>
                  <a:lnTo>
                    <a:pt x="0" y="169"/>
                  </a:lnTo>
                  <a:lnTo>
                    <a:pt x="2" y="172"/>
                  </a:lnTo>
                  <a:lnTo>
                    <a:pt x="6" y="174"/>
                  </a:lnTo>
                  <a:lnTo>
                    <a:pt x="9" y="176"/>
                  </a:lnTo>
                  <a:lnTo>
                    <a:pt x="13" y="176"/>
                  </a:lnTo>
                  <a:lnTo>
                    <a:pt x="15" y="178"/>
                  </a:lnTo>
                  <a:lnTo>
                    <a:pt x="17" y="180"/>
                  </a:lnTo>
                  <a:lnTo>
                    <a:pt x="18" y="183"/>
                  </a:lnTo>
                  <a:lnTo>
                    <a:pt x="15" y="189"/>
                  </a:lnTo>
                  <a:lnTo>
                    <a:pt x="15" y="191"/>
                  </a:lnTo>
                  <a:lnTo>
                    <a:pt x="15" y="191"/>
                  </a:lnTo>
                  <a:lnTo>
                    <a:pt x="15" y="192"/>
                  </a:lnTo>
                  <a:lnTo>
                    <a:pt x="15" y="192"/>
                  </a:lnTo>
                  <a:lnTo>
                    <a:pt x="15" y="194"/>
                  </a:lnTo>
                  <a:lnTo>
                    <a:pt x="17" y="198"/>
                  </a:lnTo>
                  <a:lnTo>
                    <a:pt x="18" y="200"/>
                  </a:lnTo>
                  <a:lnTo>
                    <a:pt x="22" y="201"/>
                  </a:lnTo>
                  <a:lnTo>
                    <a:pt x="24" y="203"/>
                  </a:lnTo>
                  <a:lnTo>
                    <a:pt x="26" y="209"/>
                  </a:lnTo>
                  <a:lnTo>
                    <a:pt x="26" y="212"/>
                  </a:lnTo>
                  <a:lnTo>
                    <a:pt x="26" y="216"/>
                  </a:lnTo>
                  <a:lnTo>
                    <a:pt x="24" y="220"/>
                  </a:lnTo>
                  <a:lnTo>
                    <a:pt x="22" y="221"/>
                  </a:lnTo>
                  <a:lnTo>
                    <a:pt x="22" y="225"/>
                  </a:lnTo>
                  <a:lnTo>
                    <a:pt x="24" y="229"/>
                  </a:lnTo>
                  <a:lnTo>
                    <a:pt x="26" y="231"/>
                  </a:lnTo>
                  <a:lnTo>
                    <a:pt x="26" y="234"/>
                  </a:lnTo>
                  <a:lnTo>
                    <a:pt x="24" y="238"/>
                  </a:lnTo>
                  <a:lnTo>
                    <a:pt x="22" y="241"/>
                  </a:lnTo>
                  <a:lnTo>
                    <a:pt x="22" y="247"/>
                  </a:lnTo>
                  <a:lnTo>
                    <a:pt x="22" y="256"/>
                  </a:lnTo>
                  <a:lnTo>
                    <a:pt x="28" y="263"/>
                  </a:lnTo>
                  <a:lnTo>
                    <a:pt x="37" y="267"/>
                  </a:lnTo>
                  <a:lnTo>
                    <a:pt x="48" y="269"/>
                  </a:lnTo>
                  <a:lnTo>
                    <a:pt x="57" y="269"/>
                  </a:lnTo>
                  <a:lnTo>
                    <a:pt x="66" y="271"/>
                  </a:lnTo>
                  <a:lnTo>
                    <a:pt x="71" y="271"/>
                  </a:lnTo>
                  <a:lnTo>
                    <a:pt x="73" y="272"/>
                  </a:lnTo>
                  <a:lnTo>
                    <a:pt x="77" y="274"/>
                  </a:lnTo>
                  <a:lnTo>
                    <a:pt x="78" y="278"/>
                  </a:lnTo>
                  <a:lnTo>
                    <a:pt x="80" y="283"/>
                  </a:lnTo>
                  <a:lnTo>
                    <a:pt x="91" y="312"/>
                  </a:lnTo>
                  <a:lnTo>
                    <a:pt x="106" y="340"/>
                  </a:lnTo>
                  <a:lnTo>
                    <a:pt x="122" y="363"/>
                  </a:lnTo>
                  <a:lnTo>
                    <a:pt x="133" y="376"/>
                  </a:lnTo>
                  <a:lnTo>
                    <a:pt x="144" y="381"/>
                  </a:lnTo>
                  <a:lnTo>
                    <a:pt x="158" y="381"/>
                  </a:lnTo>
                  <a:lnTo>
                    <a:pt x="171" y="380"/>
                  </a:lnTo>
                  <a:lnTo>
                    <a:pt x="180" y="374"/>
                  </a:lnTo>
                  <a:lnTo>
                    <a:pt x="187" y="365"/>
                  </a:lnTo>
                  <a:lnTo>
                    <a:pt x="193" y="351"/>
                  </a:lnTo>
                  <a:lnTo>
                    <a:pt x="197" y="332"/>
                  </a:lnTo>
                  <a:lnTo>
                    <a:pt x="195" y="314"/>
                  </a:lnTo>
                  <a:lnTo>
                    <a:pt x="191" y="291"/>
                  </a:lnTo>
                  <a:lnTo>
                    <a:pt x="187" y="261"/>
                  </a:lnTo>
                  <a:lnTo>
                    <a:pt x="186" y="238"/>
                  </a:lnTo>
                  <a:lnTo>
                    <a:pt x="189" y="221"/>
                  </a:lnTo>
                  <a:lnTo>
                    <a:pt x="197" y="207"/>
                  </a:lnTo>
                  <a:lnTo>
                    <a:pt x="206" y="194"/>
                  </a:lnTo>
                  <a:lnTo>
                    <a:pt x="215" y="185"/>
                  </a:lnTo>
                  <a:lnTo>
                    <a:pt x="222" y="174"/>
                  </a:lnTo>
                  <a:close/>
                </a:path>
              </a:pathLst>
            </a:custGeom>
            <a:solidFill>
              <a:srgbClr val="7F0000"/>
            </a:solidFill>
            <a:ln w="9525">
              <a:noFill/>
            </a:ln>
          </p:spPr>
          <p:txBody>
            <a:bodyPr/>
            <a:lstStyle/>
            <a:p>
              <a:endParaRPr lang="zh-CN" altLang="en-US"/>
            </a:p>
          </p:txBody>
        </p:sp>
        <p:sp>
          <p:nvSpPr>
            <p:cNvPr id="2267336" name="任意多边形 2267335"/>
            <p:cNvSpPr/>
            <p:nvPr/>
          </p:nvSpPr>
          <p:spPr>
            <a:xfrm>
              <a:off x="5254" y="1118"/>
              <a:ext cx="29" cy="31"/>
            </a:xfrm>
            <a:custGeom>
              <a:avLst/>
              <a:gdLst/>
              <a:ahLst/>
              <a:cxnLst/>
              <a:rect l="0" t="0" r="0" b="0"/>
              <a:pathLst>
                <a:path w="29" h="31">
                  <a:moveTo>
                    <a:pt x="13" y="31"/>
                  </a:moveTo>
                  <a:lnTo>
                    <a:pt x="7" y="29"/>
                  </a:lnTo>
                  <a:lnTo>
                    <a:pt x="2" y="26"/>
                  </a:lnTo>
                  <a:lnTo>
                    <a:pt x="0" y="20"/>
                  </a:lnTo>
                  <a:lnTo>
                    <a:pt x="0" y="15"/>
                  </a:lnTo>
                  <a:lnTo>
                    <a:pt x="2" y="9"/>
                  </a:lnTo>
                  <a:lnTo>
                    <a:pt x="6" y="4"/>
                  </a:lnTo>
                  <a:lnTo>
                    <a:pt x="9" y="2"/>
                  </a:lnTo>
                  <a:lnTo>
                    <a:pt x="17" y="0"/>
                  </a:lnTo>
                  <a:lnTo>
                    <a:pt x="22" y="2"/>
                  </a:lnTo>
                  <a:lnTo>
                    <a:pt x="27" y="6"/>
                  </a:lnTo>
                  <a:lnTo>
                    <a:pt x="29" y="11"/>
                  </a:lnTo>
                  <a:lnTo>
                    <a:pt x="29" y="18"/>
                  </a:lnTo>
                  <a:lnTo>
                    <a:pt x="27" y="24"/>
                  </a:lnTo>
                  <a:lnTo>
                    <a:pt x="24" y="27"/>
                  </a:lnTo>
                  <a:lnTo>
                    <a:pt x="20" y="29"/>
                  </a:lnTo>
                  <a:lnTo>
                    <a:pt x="13" y="31"/>
                  </a:lnTo>
                  <a:close/>
                </a:path>
              </a:pathLst>
            </a:custGeom>
            <a:solidFill>
              <a:srgbClr val="7F0000"/>
            </a:solidFill>
            <a:ln w="9525">
              <a:noFill/>
            </a:ln>
          </p:spPr>
          <p:txBody>
            <a:bodyPr/>
            <a:lstStyle/>
            <a:p>
              <a:endParaRPr lang="zh-CN" altLang="en-US"/>
            </a:p>
          </p:txBody>
        </p:sp>
        <p:sp>
          <p:nvSpPr>
            <p:cNvPr id="2267337" name="任意多边形 2267336"/>
            <p:cNvSpPr/>
            <p:nvPr/>
          </p:nvSpPr>
          <p:spPr>
            <a:xfrm>
              <a:off x="5234" y="1407"/>
              <a:ext cx="31" cy="29"/>
            </a:xfrm>
            <a:custGeom>
              <a:avLst/>
              <a:gdLst/>
              <a:ahLst/>
              <a:cxnLst/>
              <a:rect l="0" t="0" r="0" b="0"/>
              <a:pathLst>
                <a:path w="31" h="29">
                  <a:moveTo>
                    <a:pt x="15" y="29"/>
                  </a:moveTo>
                  <a:lnTo>
                    <a:pt x="9" y="27"/>
                  </a:lnTo>
                  <a:lnTo>
                    <a:pt x="4" y="24"/>
                  </a:lnTo>
                  <a:lnTo>
                    <a:pt x="2" y="20"/>
                  </a:lnTo>
                  <a:lnTo>
                    <a:pt x="0" y="13"/>
                  </a:lnTo>
                  <a:lnTo>
                    <a:pt x="2" y="7"/>
                  </a:lnTo>
                  <a:lnTo>
                    <a:pt x="7" y="4"/>
                  </a:lnTo>
                  <a:lnTo>
                    <a:pt x="11" y="0"/>
                  </a:lnTo>
                  <a:lnTo>
                    <a:pt x="18" y="0"/>
                  </a:lnTo>
                  <a:lnTo>
                    <a:pt x="24" y="2"/>
                  </a:lnTo>
                  <a:lnTo>
                    <a:pt x="27" y="6"/>
                  </a:lnTo>
                  <a:lnTo>
                    <a:pt x="29" y="11"/>
                  </a:lnTo>
                  <a:lnTo>
                    <a:pt x="31" y="16"/>
                  </a:lnTo>
                  <a:lnTo>
                    <a:pt x="29" y="22"/>
                  </a:lnTo>
                  <a:lnTo>
                    <a:pt x="26" y="27"/>
                  </a:lnTo>
                  <a:lnTo>
                    <a:pt x="20" y="29"/>
                  </a:lnTo>
                  <a:lnTo>
                    <a:pt x="15" y="29"/>
                  </a:lnTo>
                  <a:close/>
                </a:path>
              </a:pathLst>
            </a:custGeom>
            <a:solidFill>
              <a:srgbClr val="7F0000"/>
            </a:solidFill>
            <a:ln w="9525">
              <a:noFill/>
            </a:ln>
          </p:spPr>
          <p:txBody>
            <a:bodyPr/>
            <a:lstStyle/>
            <a:p>
              <a:endParaRPr lang="zh-CN" altLang="en-US"/>
            </a:p>
          </p:txBody>
        </p:sp>
        <p:sp>
          <p:nvSpPr>
            <p:cNvPr id="2267338" name="任意多边形 2267337"/>
            <p:cNvSpPr/>
            <p:nvPr/>
          </p:nvSpPr>
          <p:spPr>
            <a:xfrm>
              <a:off x="5109" y="1274"/>
              <a:ext cx="34" cy="37"/>
            </a:xfrm>
            <a:custGeom>
              <a:avLst/>
              <a:gdLst/>
              <a:ahLst/>
              <a:cxnLst/>
              <a:rect l="0" t="0" r="0" b="0"/>
              <a:pathLst>
                <a:path w="34" h="37">
                  <a:moveTo>
                    <a:pt x="34" y="15"/>
                  </a:moveTo>
                  <a:lnTo>
                    <a:pt x="33" y="19"/>
                  </a:lnTo>
                  <a:lnTo>
                    <a:pt x="29" y="24"/>
                  </a:lnTo>
                  <a:lnTo>
                    <a:pt x="25" y="28"/>
                  </a:lnTo>
                  <a:lnTo>
                    <a:pt x="22" y="31"/>
                  </a:lnTo>
                  <a:lnTo>
                    <a:pt x="20" y="33"/>
                  </a:lnTo>
                  <a:lnTo>
                    <a:pt x="18" y="35"/>
                  </a:lnTo>
                  <a:lnTo>
                    <a:pt x="14" y="37"/>
                  </a:lnTo>
                  <a:lnTo>
                    <a:pt x="9" y="37"/>
                  </a:lnTo>
                  <a:lnTo>
                    <a:pt x="7" y="33"/>
                  </a:lnTo>
                  <a:lnTo>
                    <a:pt x="7" y="29"/>
                  </a:lnTo>
                  <a:lnTo>
                    <a:pt x="9" y="28"/>
                  </a:lnTo>
                  <a:lnTo>
                    <a:pt x="11" y="24"/>
                  </a:lnTo>
                  <a:lnTo>
                    <a:pt x="11" y="20"/>
                  </a:lnTo>
                  <a:lnTo>
                    <a:pt x="11" y="17"/>
                  </a:lnTo>
                  <a:lnTo>
                    <a:pt x="9" y="11"/>
                  </a:lnTo>
                  <a:lnTo>
                    <a:pt x="7" y="9"/>
                  </a:lnTo>
                  <a:lnTo>
                    <a:pt x="3" y="8"/>
                  </a:lnTo>
                  <a:lnTo>
                    <a:pt x="2" y="6"/>
                  </a:lnTo>
                  <a:lnTo>
                    <a:pt x="0" y="2"/>
                  </a:lnTo>
                  <a:lnTo>
                    <a:pt x="0" y="0"/>
                  </a:lnTo>
                  <a:lnTo>
                    <a:pt x="3" y="0"/>
                  </a:lnTo>
                  <a:lnTo>
                    <a:pt x="9" y="0"/>
                  </a:lnTo>
                  <a:lnTo>
                    <a:pt x="16" y="2"/>
                  </a:lnTo>
                  <a:lnTo>
                    <a:pt x="22" y="6"/>
                  </a:lnTo>
                  <a:lnTo>
                    <a:pt x="25" y="8"/>
                  </a:lnTo>
                  <a:lnTo>
                    <a:pt x="29" y="9"/>
                  </a:lnTo>
                  <a:lnTo>
                    <a:pt x="31" y="11"/>
                  </a:lnTo>
                  <a:lnTo>
                    <a:pt x="33" y="11"/>
                  </a:lnTo>
                  <a:lnTo>
                    <a:pt x="34" y="13"/>
                  </a:lnTo>
                  <a:lnTo>
                    <a:pt x="34" y="13"/>
                  </a:lnTo>
                  <a:lnTo>
                    <a:pt x="34" y="13"/>
                  </a:lnTo>
                  <a:lnTo>
                    <a:pt x="34" y="15"/>
                  </a:lnTo>
                  <a:close/>
                </a:path>
              </a:pathLst>
            </a:custGeom>
            <a:solidFill>
              <a:srgbClr val="EF66D1"/>
            </a:solidFill>
            <a:ln w="9525">
              <a:noFill/>
            </a:ln>
          </p:spPr>
          <p:txBody>
            <a:bodyPr/>
            <a:lstStyle/>
            <a:p>
              <a:endParaRPr lang="zh-CN" altLang="en-US"/>
            </a:p>
          </p:txBody>
        </p:sp>
        <p:sp>
          <p:nvSpPr>
            <p:cNvPr id="2267339" name="任意多边形 2267338"/>
            <p:cNvSpPr/>
            <p:nvPr/>
          </p:nvSpPr>
          <p:spPr>
            <a:xfrm>
              <a:off x="5116" y="1283"/>
              <a:ext cx="27" cy="17"/>
            </a:xfrm>
            <a:custGeom>
              <a:avLst/>
              <a:gdLst/>
              <a:ahLst/>
              <a:cxnLst/>
              <a:rect l="0" t="0" r="0" b="0"/>
              <a:pathLst>
                <a:path w="27" h="17">
                  <a:moveTo>
                    <a:pt x="24" y="6"/>
                  </a:moveTo>
                  <a:lnTo>
                    <a:pt x="22" y="6"/>
                  </a:lnTo>
                  <a:lnTo>
                    <a:pt x="20" y="10"/>
                  </a:lnTo>
                  <a:lnTo>
                    <a:pt x="16" y="11"/>
                  </a:lnTo>
                  <a:lnTo>
                    <a:pt x="15" y="13"/>
                  </a:lnTo>
                  <a:lnTo>
                    <a:pt x="13" y="15"/>
                  </a:lnTo>
                  <a:lnTo>
                    <a:pt x="9" y="15"/>
                  </a:lnTo>
                  <a:lnTo>
                    <a:pt x="6" y="17"/>
                  </a:lnTo>
                  <a:lnTo>
                    <a:pt x="2" y="17"/>
                  </a:lnTo>
                  <a:lnTo>
                    <a:pt x="4" y="13"/>
                  </a:lnTo>
                  <a:lnTo>
                    <a:pt x="4" y="8"/>
                  </a:lnTo>
                  <a:lnTo>
                    <a:pt x="2" y="4"/>
                  </a:lnTo>
                  <a:lnTo>
                    <a:pt x="0" y="0"/>
                  </a:lnTo>
                  <a:lnTo>
                    <a:pt x="4" y="2"/>
                  </a:lnTo>
                  <a:lnTo>
                    <a:pt x="11" y="2"/>
                  </a:lnTo>
                  <a:lnTo>
                    <a:pt x="18" y="2"/>
                  </a:lnTo>
                  <a:lnTo>
                    <a:pt x="24" y="4"/>
                  </a:lnTo>
                  <a:lnTo>
                    <a:pt x="24" y="4"/>
                  </a:lnTo>
                  <a:lnTo>
                    <a:pt x="26" y="4"/>
                  </a:lnTo>
                  <a:lnTo>
                    <a:pt x="26" y="4"/>
                  </a:lnTo>
                  <a:lnTo>
                    <a:pt x="27" y="4"/>
                  </a:lnTo>
                  <a:lnTo>
                    <a:pt x="26" y="4"/>
                  </a:lnTo>
                  <a:lnTo>
                    <a:pt x="26" y="4"/>
                  </a:lnTo>
                  <a:lnTo>
                    <a:pt x="26" y="6"/>
                  </a:lnTo>
                  <a:lnTo>
                    <a:pt x="24" y="6"/>
                  </a:lnTo>
                  <a:close/>
                </a:path>
              </a:pathLst>
            </a:custGeom>
            <a:solidFill>
              <a:srgbClr val="FFFFFF"/>
            </a:solidFill>
            <a:ln w="9525">
              <a:noFill/>
            </a:ln>
          </p:spPr>
          <p:txBody>
            <a:bodyPr/>
            <a:lstStyle/>
            <a:p>
              <a:endParaRPr lang="zh-CN" altLang="en-US"/>
            </a:p>
          </p:txBody>
        </p:sp>
        <p:sp>
          <p:nvSpPr>
            <p:cNvPr id="2267340" name="任意多边形 2267339"/>
            <p:cNvSpPr/>
            <p:nvPr/>
          </p:nvSpPr>
          <p:spPr>
            <a:xfrm>
              <a:off x="5129" y="1200"/>
              <a:ext cx="34" cy="20"/>
            </a:xfrm>
            <a:custGeom>
              <a:avLst/>
              <a:gdLst/>
              <a:ahLst/>
              <a:cxnLst/>
              <a:rect l="0" t="0" r="0" b="0"/>
              <a:pathLst>
                <a:path w="34" h="20">
                  <a:moveTo>
                    <a:pt x="3" y="2"/>
                  </a:moveTo>
                  <a:lnTo>
                    <a:pt x="9" y="4"/>
                  </a:lnTo>
                  <a:lnTo>
                    <a:pt x="16" y="7"/>
                  </a:lnTo>
                  <a:lnTo>
                    <a:pt x="22" y="9"/>
                  </a:lnTo>
                  <a:lnTo>
                    <a:pt x="27" y="9"/>
                  </a:lnTo>
                  <a:lnTo>
                    <a:pt x="31" y="9"/>
                  </a:lnTo>
                  <a:lnTo>
                    <a:pt x="34" y="11"/>
                  </a:lnTo>
                  <a:lnTo>
                    <a:pt x="34" y="13"/>
                  </a:lnTo>
                  <a:lnTo>
                    <a:pt x="31" y="13"/>
                  </a:lnTo>
                  <a:lnTo>
                    <a:pt x="23" y="13"/>
                  </a:lnTo>
                  <a:lnTo>
                    <a:pt x="18" y="14"/>
                  </a:lnTo>
                  <a:lnTo>
                    <a:pt x="14" y="16"/>
                  </a:lnTo>
                  <a:lnTo>
                    <a:pt x="11" y="16"/>
                  </a:lnTo>
                  <a:lnTo>
                    <a:pt x="9" y="18"/>
                  </a:lnTo>
                  <a:lnTo>
                    <a:pt x="7" y="18"/>
                  </a:lnTo>
                  <a:lnTo>
                    <a:pt x="5" y="20"/>
                  </a:lnTo>
                  <a:lnTo>
                    <a:pt x="3" y="20"/>
                  </a:lnTo>
                  <a:lnTo>
                    <a:pt x="3" y="20"/>
                  </a:lnTo>
                  <a:lnTo>
                    <a:pt x="5" y="18"/>
                  </a:lnTo>
                  <a:lnTo>
                    <a:pt x="7" y="16"/>
                  </a:lnTo>
                  <a:lnTo>
                    <a:pt x="9" y="16"/>
                  </a:lnTo>
                  <a:lnTo>
                    <a:pt x="9" y="14"/>
                  </a:lnTo>
                  <a:lnTo>
                    <a:pt x="9" y="13"/>
                  </a:lnTo>
                  <a:lnTo>
                    <a:pt x="9" y="11"/>
                  </a:lnTo>
                  <a:lnTo>
                    <a:pt x="9" y="11"/>
                  </a:lnTo>
                  <a:lnTo>
                    <a:pt x="7" y="9"/>
                  </a:lnTo>
                  <a:lnTo>
                    <a:pt x="5" y="7"/>
                  </a:lnTo>
                  <a:lnTo>
                    <a:pt x="3" y="5"/>
                  </a:lnTo>
                  <a:lnTo>
                    <a:pt x="2" y="4"/>
                  </a:lnTo>
                  <a:lnTo>
                    <a:pt x="0" y="2"/>
                  </a:lnTo>
                  <a:lnTo>
                    <a:pt x="0" y="0"/>
                  </a:lnTo>
                  <a:lnTo>
                    <a:pt x="2" y="0"/>
                  </a:lnTo>
                  <a:lnTo>
                    <a:pt x="3" y="2"/>
                  </a:lnTo>
                  <a:close/>
                </a:path>
              </a:pathLst>
            </a:custGeom>
            <a:solidFill>
              <a:srgbClr val="000000"/>
            </a:solidFill>
            <a:ln w="9525">
              <a:noFill/>
            </a:ln>
          </p:spPr>
          <p:txBody>
            <a:bodyPr/>
            <a:lstStyle/>
            <a:p>
              <a:endParaRPr lang="zh-CN" altLang="en-US"/>
            </a:p>
          </p:txBody>
        </p:sp>
        <p:sp>
          <p:nvSpPr>
            <p:cNvPr id="2267341" name="任意多边形 2267340"/>
            <p:cNvSpPr/>
            <p:nvPr/>
          </p:nvSpPr>
          <p:spPr>
            <a:xfrm>
              <a:off x="5131" y="1178"/>
              <a:ext cx="38" cy="22"/>
            </a:xfrm>
            <a:custGeom>
              <a:avLst/>
              <a:gdLst/>
              <a:ahLst/>
              <a:cxnLst/>
              <a:rect l="0" t="0" r="0" b="0"/>
              <a:pathLst>
                <a:path w="38" h="22">
                  <a:moveTo>
                    <a:pt x="1" y="4"/>
                  </a:moveTo>
                  <a:lnTo>
                    <a:pt x="7" y="2"/>
                  </a:lnTo>
                  <a:lnTo>
                    <a:pt x="12" y="0"/>
                  </a:lnTo>
                  <a:lnTo>
                    <a:pt x="18" y="2"/>
                  </a:lnTo>
                  <a:lnTo>
                    <a:pt x="25" y="7"/>
                  </a:lnTo>
                  <a:lnTo>
                    <a:pt x="29" y="11"/>
                  </a:lnTo>
                  <a:lnTo>
                    <a:pt x="31" y="13"/>
                  </a:lnTo>
                  <a:lnTo>
                    <a:pt x="32" y="15"/>
                  </a:lnTo>
                  <a:lnTo>
                    <a:pt x="34" y="16"/>
                  </a:lnTo>
                  <a:lnTo>
                    <a:pt x="36" y="18"/>
                  </a:lnTo>
                  <a:lnTo>
                    <a:pt x="38" y="20"/>
                  </a:lnTo>
                  <a:lnTo>
                    <a:pt x="38" y="22"/>
                  </a:lnTo>
                  <a:lnTo>
                    <a:pt x="32" y="20"/>
                  </a:lnTo>
                  <a:lnTo>
                    <a:pt x="27" y="16"/>
                  </a:lnTo>
                  <a:lnTo>
                    <a:pt x="23" y="13"/>
                  </a:lnTo>
                  <a:lnTo>
                    <a:pt x="20" y="11"/>
                  </a:lnTo>
                  <a:lnTo>
                    <a:pt x="14" y="7"/>
                  </a:lnTo>
                  <a:lnTo>
                    <a:pt x="11" y="7"/>
                  </a:lnTo>
                  <a:lnTo>
                    <a:pt x="7" y="7"/>
                  </a:lnTo>
                  <a:lnTo>
                    <a:pt x="5" y="9"/>
                  </a:lnTo>
                  <a:lnTo>
                    <a:pt x="3" y="9"/>
                  </a:lnTo>
                  <a:lnTo>
                    <a:pt x="3" y="9"/>
                  </a:lnTo>
                  <a:lnTo>
                    <a:pt x="1" y="9"/>
                  </a:lnTo>
                  <a:lnTo>
                    <a:pt x="0" y="7"/>
                  </a:lnTo>
                  <a:lnTo>
                    <a:pt x="1" y="4"/>
                  </a:lnTo>
                  <a:close/>
                </a:path>
              </a:pathLst>
            </a:custGeom>
            <a:solidFill>
              <a:srgbClr val="000000"/>
            </a:solidFill>
            <a:ln w="9525">
              <a:noFill/>
            </a:ln>
          </p:spPr>
          <p:txBody>
            <a:bodyPr/>
            <a:lstStyle/>
            <a:p>
              <a:endParaRPr lang="zh-CN" altLang="en-US"/>
            </a:p>
          </p:txBody>
        </p:sp>
        <p:sp>
          <p:nvSpPr>
            <p:cNvPr id="2267342" name="任意多边形 2267341"/>
            <p:cNvSpPr/>
            <p:nvPr/>
          </p:nvSpPr>
          <p:spPr>
            <a:xfrm>
              <a:off x="5254" y="1118"/>
              <a:ext cx="29" cy="31"/>
            </a:xfrm>
            <a:custGeom>
              <a:avLst/>
              <a:gdLst/>
              <a:ahLst/>
              <a:cxnLst/>
              <a:rect l="0" t="0" r="0" b="0"/>
              <a:pathLst>
                <a:path w="29" h="31">
                  <a:moveTo>
                    <a:pt x="15" y="31"/>
                  </a:moveTo>
                  <a:lnTo>
                    <a:pt x="9" y="29"/>
                  </a:lnTo>
                  <a:lnTo>
                    <a:pt x="4" y="26"/>
                  </a:lnTo>
                  <a:lnTo>
                    <a:pt x="0" y="22"/>
                  </a:lnTo>
                  <a:lnTo>
                    <a:pt x="0" y="15"/>
                  </a:lnTo>
                  <a:lnTo>
                    <a:pt x="2" y="9"/>
                  </a:lnTo>
                  <a:lnTo>
                    <a:pt x="6" y="4"/>
                  </a:lnTo>
                  <a:lnTo>
                    <a:pt x="9" y="2"/>
                  </a:lnTo>
                  <a:lnTo>
                    <a:pt x="15" y="0"/>
                  </a:lnTo>
                  <a:lnTo>
                    <a:pt x="22" y="2"/>
                  </a:lnTo>
                  <a:lnTo>
                    <a:pt x="26" y="6"/>
                  </a:lnTo>
                  <a:lnTo>
                    <a:pt x="29" y="9"/>
                  </a:lnTo>
                  <a:lnTo>
                    <a:pt x="29" y="16"/>
                  </a:lnTo>
                  <a:lnTo>
                    <a:pt x="27" y="22"/>
                  </a:lnTo>
                  <a:lnTo>
                    <a:pt x="26" y="27"/>
                  </a:lnTo>
                  <a:lnTo>
                    <a:pt x="20" y="29"/>
                  </a:lnTo>
                  <a:lnTo>
                    <a:pt x="15" y="31"/>
                  </a:lnTo>
                  <a:close/>
                </a:path>
              </a:pathLst>
            </a:custGeom>
            <a:solidFill>
              <a:srgbClr val="000000"/>
            </a:solidFill>
            <a:ln w="9525">
              <a:noFill/>
            </a:ln>
          </p:spPr>
          <p:txBody>
            <a:bodyPr/>
            <a:lstStyle/>
            <a:p>
              <a:endParaRPr lang="zh-CN" altLang="en-US"/>
            </a:p>
          </p:txBody>
        </p:sp>
        <p:sp>
          <p:nvSpPr>
            <p:cNvPr id="2267343" name="任意多边形 2267342"/>
            <p:cNvSpPr/>
            <p:nvPr/>
          </p:nvSpPr>
          <p:spPr>
            <a:xfrm>
              <a:off x="5105" y="1049"/>
              <a:ext cx="289" cy="287"/>
            </a:xfrm>
            <a:custGeom>
              <a:avLst/>
              <a:gdLst/>
              <a:ahLst/>
              <a:cxnLst/>
              <a:rect l="0" t="0" r="0" b="0"/>
              <a:pathLst>
                <a:path w="289" h="287">
                  <a:moveTo>
                    <a:pt x="27" y="107"/>
                  </a:moveTo>
                  <a:lnTo>
                    <a:pt x="26" y="98"/>
                  </a:lnTo>
                  <a:lnTo>
                    <a:pt x="20" y="89"/>
                  </a:lnTo>
                  <a:lnTo>
                    <a:pt x="15" y="82"/>
                  </a:lnTo>
                  <a:lnTo>
                    <a:pt x="7" y="75"/>
                  </a:lnTo>
                  <a:lnTo>
                    <a:pt x="2" y="67"/>
                  </a:lnTo>
                  <a:lnTo>
                    <a:pt x="0" y="56"/>
                  </a:lnTo>
                  <a:lnTo>
                    <a:pt x="2" y="47"/>
                  </a:lnTo>
                  <a:lnTo>
                    <a:pt x="7" y="38"/>
                  </a:lnTo>
                  <a:lnTo>
                    <a:pt x="15" y="31"/>
                  </a:lnTo>
                  <a:lnTo>
                    <a:pt x="24" y="22"/>
                  </a:lnTo>
                  <a:lnTo>
                    <a:pt x="31" y="13"/>
                  </a:lnTo>
                  <a:lnTo>
                    <a:pt x="35" y="7"/>
                  </a:lnTo>
                  <a:lnTo>
                    <a:pt x="40" y="4"/>
                  </a:lnTo>
                  <a:lnTo>
                    <a:pt x="49" y="4"/>
                  </a:lnTo>
                  <a:lnTo>
                    <a:pt x="60" y="6"/>
                  </a:lnTo>
                  <a:lnTo>
                    <a:pt x="69" y="7"/>
                  </a:lnTo>
                  <a:lnTo>
                    <a:pt x="75" y="7"/>
                  </a:lnTo>
                  <a:lnTo>
                    <a:pt x="82" y="7"/>
                  </a:lnTo>
                  <a:lnTo>
                    <a:pt x="91" y="7"/>
                  </a:lnTo>
                  <a:lnTo>
                    <a:pt x="102" y="6"/>
                  </a:lnTo>
                  <a:lnTo>
                    <a:pt x="115" y="4"/>
                  </a:lnTo>
                  <a:lnTo>
                    <a:pt x="127" y="2"/>
                  </a:lnTo>
                  <a:lnTo>
                    <a:pt x="138" y="0"/>
                  </a:lnTo>
                  <a:lnTo>
                    <a:pt x="151" y="0"/>
                  </a:lnTo>
                  <a:lnTo>
                    <a:pt x="162" y="2"/>
                  </a:lnTo>
                  <a:lnTo>
                    <a:pt x="175" y="2"/>
                  </a:lnTo>
                  <a:lnTo>
                    <a:pt x="187" y="6"/>
                  </a:lnTo>
                  <a:lnTo>
                    <a:pt x="200" y="9"/>
                  </a:lnTo>
                  <a:lnTo>
                    <a:pt x="213" y="16"/>
                  </a:lnTo>
                  <a:lnTo>
                    <a:pt x="227" y="24"/>
                  </a:lnTo>
                  <a:lnTo>
                    <a:pt x="240" y="35"/>
                  </a:lnTo>
                  <a:lnTo>
                    <a:pt x="255" y="49"/>
                  </a:lnTo>
                  <a:lnTo>
                    <a:pt x="267" y="64"/>
                  </a:lnTo>
                  <a:lnTo>
                    <a:pt x="278" y="82"/>
                  </a:lnTo>
                  <a:lnTo>
                    <a:pt x="287" y="107"/>
                  </a:lnTo>
                  <a:lnTo>
                    <a:pt x="289" y="136"/>
                  </a:lnTo>
                  <a:lnTo>
                    <a:pt x="287" y="165"/>
                  </a:lnTo>
                  <a:lnTo>
                    <a:pt x="282" y="185"/>
                  </a:lnTo>
                  <a:lnTo>
                    <a:pt x="276" y="198"/>
                  </a:lnTo>
                  <a:lnTo>
                    <a:pt x="269" y="207"/>
                  </a:lnTo>
                  <a:lnTo>
                    <a:pt x="264" y="215"/>
                  </a:lnTo>
                  <a:lnTo>
                    <a:pt x="260" y="222"/>
                  </a:lnTo>
                  <a:lnTo>
                    <a:pt x="260" y="227"/>
                  </a:lnTo>
                  <a:lnTo>
                    <a:pt x="264" y="231"/>
                  </a:lnTo>
                  <a:lnTo>
                    <a:pt x="269" y="233"/>
                  </a:lnTo>
                  <a:lnTo>
                    <a:pt x="273" y="234"/>
                  </a:lnTo>
                  <a:lnTo>
                    <a:pt x="276" y="234"/>
                  </a:lnTo>
                  <a:lnTo>
                    <a:pt x="280" y="233"/>
                  </a:lnTo>
                  <a:lnTo>
                    <a:pt x="276" y="242"/>
                  </a:lnTo>
                  <a:lnTo>
                    <a:pt x="276" y="253"/>
                  </a:lnTo>
                  <a:lnTo>
                    <a:pt x="275" y="262"/>
                  </a:lnTo>
                  <a:lnTo>
                    <a:pt x="271" y="269"/>
                  </a:lnTo>
                  <a:lnTo>
                    <a:pt x="265" y="273"/>
                  </a:lnTo>
                  <a:lnTo>
                    <a:pt x="258" y="273"/>
                  </a:lnTo>
                  <a:lnTo>
                    <a:pt x="253" y="271"/>
                  </a:lnTo>
                  <a:lnTo>
                    <a:pt x="249" y="269"/>
                  </a:lnTo>
                  <a:lnTo>
                    <a:pt x="244" y="278"/>
                  </a:lnTo>
                  <a:lnTo>
                    <a:pt x="233" y="285"/>
                  </a:lnTo>
                  <a:lnTo>
                    <a:pt x="218" y="287"/>
                  </a:lnTo>
                  <a:lnTo>
                    <a:pt x="198" y="285"/>
                  </a:lnTo>
                  <a:lnTo>
                    <a:pt x="186" y="280"/>
                  </a:lnTo>
                  <a:lnTo>
                    <a:pt x="178" y="273"/>
                  </a:lnTo>
                  <a:lnTo>
                    <a:pt x="175" y="265"/>
                  </a:lnTo>
                  <a:lnTo>
                    <a:pt x="176" y="256"/>
                  </a:lnTo>
                  <a:lnTo>
                    <a:pt x="167" y="260"/>
                  </a:lnTo>
                  <a:lnTo>
                    <a:pt x="155" y="260"/>
                  </a:lnTo>
                  <a:lnTo>
                    <a:pt x="142" y="256"/>
                  </a:lnTo>
                  <a:lnTo>
                    <a:pt x="131" y="247"/>
                  </a:lnTo>
                  <a:lnTo>
                    <a:pt x="120" y="238"/>
                  </a:lnTo>
                  <a:lnTo>
                    <a:pt x="115" y="225"/>
                  </a:lnTo>
                  <a:lnTo>
                    <a:pt x="113" y="211"/>
                  </a:lnTo>
                  <a:lnTo>
                    <a:pt x="118" y="195"/>
                  </a:lnTo>
                  <a:lnTo>
                    <a:pt x="107" y="184"/>
                  </a:lnTo>
                  <a:lnTo>
                    <a:pt x="98" y="169"/>
                  </a:lnTo>
                  <a:lnTo>
                    <a:pt x="91" y="155"/>
                  </a:lnTo>
                  <a:lnTo>
                    <a:pt x="87" y="140"/>
                  </a:lnTo>
                  <a:lnTo>
                    <a:pt x="82" y="127"/>
                  </a:lnTo>
                  <a:lnTo>
                    <a:pt x="75" y="113"/>
                  </a:lnTo>
                  <a:lnTo>
                    <a:pt x="66" y="100"/>
                  </a:lnTo>
                  <a:lnTo>
                    <a:pt x="55" y="93"/>
                  </a:lnTo>
                  <a:lnTo>
                    <a:pt x="44" y="91"/>
                  </a:lnTo>
                  <a:lnTo>
                    <a:pt x="35" y="91"/>
                  </a:lnTo>
                  <a:lnTo>
                    <a:pt x="29" y="96"/>
                  </a:lnTo>
                  <a:lnTo>
                    <a:pt x="27" y="107"/>
                  </a:lnTo>
                  <a:close/>
                </a:path>
              </a:pathLst>
            </a:custGeom>
            <a:solidFill>
              <a:srgbClr val="000000"/>
            </a:solidFill>
            <a:ln w="9525">
              <a:noFill/>
            </a:ln>
          </p:spPr>
          <p:txBody>
            <a:bodyPr/>
            <a:lstStyle/>
            <a:p>
              <a:endParaRPr lang="zh-CN" altLang="en-US"/>
            </a:p>
          </p:txBody>
        </p:sp>
        <p:sp>
          <p:nvSpPr>
            <p:cNvPr id="2267344" name="任意多边形 2267343"/>
            <p:cNvSpPr/>
            <p:nvPr/>
          </p:nvSpPr>
          <p:spPr>
            <a:xfrm>
              <a:off x="5100" y="2041"/>
              <a:ext cx="261" cy="1176"/>
            </a:xfrm>
            <a:custGeom>
              <a:avLst/>
              <a:gdLst/>
              <a:ahLst/>
              <a:cxnLst/>
              <a:rect l="0" t="0" r="0" b="0"/>
              <a:pathLst>
                <a:path w="261" h="1176">
                  <a:moveTo>
                    <a:pt x="221" y="1060"/>
                  </a:moveTo>
                  <a:lnTo>
                    <a:pt x="227" y="1005"/>
                  </a:lnTo>
                  <a:lnTo>
                    <a:pt x="243" y="940"/>
                  </a:lnTo>
                  <a:lnTo>
                    <a:pt x="258" y="862"/>
                  </a:lnTo>
                  <a:lnTo>
                    <a:pt x="261" y="775"/>
                  </a:lnTo>
                  <a:lnTo>
                    <a:pt x="256" y="736"/>
                  </a:lnTo>
                  <a:lnTo>
                    <a:pt x="245" y="693"/>
                  </a:lnTo>
                  <a:lnTo>
                    <a:pt x="234" y="656"/>
                  </a:lnTo>
                  <a:lnTo>
                    <a:pt x="227" y="633"/>
                  </a:lnTo>
                  <a:lnTo>
                    <a:pt x="223" y="620"/>
                  </a:lnTo>
                  <a:lnTo>
                    <a:pt x="221" y="604"/>
                  </a:lnTo>
                  <a:lnTo>
                    <a:pt x="220" y="587"/>
                  </a:lnTo>
                  <a:lnTo>
                    <a:pt x="216" y="567"/>
                  </a:lnTo>
                  <a:lnTo>
                    <a:pt x="209" y="482"/>
                  </a:lnTo>
                  <a:lnTo>
                    <a:pt x="209" y="362"/>
                  </a:lnTo>
                  <a:lnTo>
                    <a:pt x="212" y="255"/>
                  </a:lnTo>
                  <a:lnTo>
                    <a:pt x="212" y="202"/>
                  </a:lnTo>
                  <a:lnTo>
                    <a:pt x="209" y="171"/>
                  </a:lnTo>
                  <a:lnTo>
                    <a:pt x="201" y="137"/>
                  </a:lnTo>
                  <a:lnTo>
                    <a:pt x="191" y="102"/>
                  </a:lnTo>
                  <a:lnTo>
                    <a:pt x="178" y="71"/>
                  </a:lnTo>
                  <a:lnTo>
                    <a:pt x="160" y="42"/>
                  </a:lnTo>
                  <a:lnTo>
                    <a:pt x="140" y="19"/>
                  </a:lnTo>
                  <a:lnTo>
                    <a:pt x="116" y="4"/>
                  </a:lnTo>
                  <a:lnTo>
                    <a:pt x="89" y="0"/>
                  </a:lnTo>
                  <a:lnTo>
                    <a:pt x="62" y="8"/>
                  </a:lnTo>
                  <a:lnTo>
                    <a:pt x="40" y="26"/>
                  </a:lnTo>
                  <a:lnTo>
                    <a:pt x="23" y="51"/>
                  </a:lnTo>
                  <a:lnTo>
                    <a:pt x="12" y="82"/>
                  </a:lnTo>
                  <a:lnTo>
                    <a:pt x="5" y="117"/>
                  </a:lnTo>
                  <a:lnTo>
                    <a:pt x="0" y="149"/>
                  </a:lnTo>
                  <a:lnTo>
                    <a:pt x="0" y="180"/>
                  </a:lnTo>
                  <a:lnTo>
                    <a:pt x="0" y="208"/>
                  </a:lnTo>
                  <a:lnTo>
                    <a:pt x="3" y="237"/>
                  </a:lnTo>
                  <a:lnTo>
                    <a:pt x="9" y="275"/>
                  </a:lnTo>
                  <a:lnTo>
                    <a:pt x="16" y="317"/>
                  </a:lnTo>
                  <a:lnTo>
                    <a:pt x="25" y="357"/>
                  </a:lnTo>
                  <a:lnTo>
                    <a:pt x="31" y="378"/>
                  </a:lnTo>
                  <a:lnTo>
                    <a:pt x="40" y="404"/>
                  </a:lnTo>
                  <a:lnTo>
                    <a:pt x="49" y="431"/>
                  </a:lnTo>
                  <a:lnTo>
                    <a:pt x="62" y="460"/>
                  </a:lnTo>
                  <a:lnTo>
                    <a:pt x="74" y="489"/>
                  </a:lnTo>
                  <a:lnTo>
                    <a:pt x="85" y="516"/>
                  </a:lnTo>
                  <a:lnTo>
                    <a:pt x="96" y="538"/>
                  </a:lnTo>
                  <a:lnTo>
                    <a:pt x="103" y="556"/>
                  </a:lnTo>
                  <a:lnTo>
                    <a:pt x="107" y="575"/>
                  </a:lnTo>
                  <a:lnTo>
                    <a:pt x="109" y="595"/>
                  </a:lnTo>
                  <a:lnTo>
                    <a:pt x="111" y="616"/>
                  </a:lnTo>
                  <a:lnTo>
                    <a:pt x="112" y="635"/>
                  </a:lnTo>
                  <a:lnTo>
                    <a:pt x="118" y="651"/>
                  </a:lnTo>
                  <a:lnTo>
                    <a:pt x="125" y="667"/>
                  </a:lnTo>
                  <a:lnTo>
                    <a:pt x="132" y="684"/>
                  </a:lnTo>
                  <a:lnTo>
                    <a:pt x="140" y="696"/>
                  </a:lnTo>
                  <a:lnTo>
                    <a:pt x="147" y="740"/>
                  </a:lnTo>
                  <a:lnTo>
                    <a:pt x="156" y="840"/>
                  </a:lnTo>
                  <a:lnTo>
                    <a:pt x="161" y="973"/>
                  </a:lnTo>
                  <a:lnTo>
                    <a:pt x="160" y="1120"/>
                  </a:lnTo>
                  <a:lnTo>
                    <a:pt x="161" y="1144"/>
                  </a:lnTo>
                  <a:lnTo>
                    <a:pt x="172" y="1163"/>
                  </a:lnTo>
                  <a:lnTo>
                    <a:pt x="185" y="1176"/>
                  </a:lnTo>
                  <a:lnTo>
                    <a:pt x="200" y="1176"/>
                  </a:lnTo>
                  <a:lnTo>
                    <a:pt x="214" y="1158"/>
                  </a:lnTo>
                  <a:lnTo>
                    <a:pt x="221" y="1129"/>
                  </a:lnTo>
                  <a:lnTo>
                    <a:pt x="223" y="1094"/>
                  </a:lnTo>
                  <a:lnTo>
                    <a:pt x="221" y="1060"/>
                  </a:lnTo>
                  <a:close/>
                </a:path>
              </a:pathLst>
            </a:custGeom>
            <a:solidFill>
              <a:srgbClr val="7F0000"/>
            </a:solidFill>
            <a:ln w="9525">
              <a:noFill/>
            </a:ln>
          </p:spPr>
          <p:txBody>
            <a:bodyPr/>
            <a:lstStyle/>
            <a:p>
              <a:endParaRPr lang="zh-CN" altLang="en-US"/>
            </a:p>
          </p:txBody>
        </p:sp>
        <p:sp>
          <p:nvSpPr>
            <p:cNvPr id="2267345" name="任意多边形 2267344"/>
            <p:cNvSpPr/>
            <p:nvPr/>
          </p:nvSpPr>
          <p:spPr>
            <a:xfrm>
              <a:off x="5187" y="2127"/>
              <a:ext cx="29" cy="31"/>
            </a:xfrm>
            <a:custGeom>
              <a:avLst/>
              <a:gdLst/>
              <a:ahLst/>
              <a:cxnLst/>
              <a:rect l="0" t="0" r="0" b="0"/>
              <a:pathLst>
                <a:path w="29" h="31">
                  <a:moveTo>
                    <a:pt x="14" y="31"/>
                  </a:moveTo>
                  <a:lnTo>
                    <a:pt x="9" y="29"/>
                  </a:lnTo>
                  <a:lnTo>
                    <a:pt x="5" y="27"/>
                  </a:lnTo>
                  <a:lnTo>
                    <a:pt x="2" y="22"/>
                  </a:lnTo>
                  <a:lnTo>
                    <a:pt x="0" y="16"/>
                  </a:lnTo>
                  <a:lnTo>
                    <a:pt x="0" y="9"/>
                  </a:lnTo>
                  <a:lnTo>
                    <a:pt x="4" y="5"/>
                  </a:lnTo>
                  <a:lnTo>
                    <a:pt x="7" y="2"/>
                  </a:lnTo>
                  <a:lnTo>
                    <a:pt x="13" y="0"/>
                  </a:lnTo>
                  <a:lnTo>
                    <a:pt x="20" y="2"/>
                  </a:lnTo>
                  <a:lnTo>
                    <a:pt x="24" y="3"/>
                  </a:lnTo>
                  <a:lnTo>
                    <a:pt x="27" y="9"/>
                  </a:lnTo>
                  <a:lnTo>
                    <a:pt x="29" y="14"/>
                  </a:lnTo>
                  <a:lnTo>
                    <a:pt x="29" y="22"/>
                  </a:lnTo>
                  <a:lnTo>
                    <a:pt x="25" y="25"/>
                  </a:lnTo>
                  <a:lnTo>
                    <a:pt x="22" y="29"/>
                  </a:lnTo>
                  <a:lnTo>
                    <a:pt x="14" y="31"/>
                  </a:lnTo>
                  <a:close/>
                </a:path>
              </a:pathLst>
            </a:custGeom>
            <a:solidFill>
              <a:srgbClr val="7F0000"/>
            </a:solidFill>
            <a:ln w="9525">
              <a:noFill/>
            </a:ln>
          </p:spPr>
          <p:txBody>
            <a:bodyPr/>
            <a:lstStyle/>
            <a:p>
              <a:endParaRPr lang="zh-CN" altLang="en-US"/>
            </a:p>
          </p:txBody>
        </p:sp>
        <p:sp>
          <p:nvSpPr>
            <p:cNvPr id="2267346" name="任意多边形 2267345"/>
            <p:cNvSpPr/>
            <p:nvPr/>
          </p:nvSpPr>
          <p:spPr>
            <a:xfrm>
              <a:off x="5272" y="3152"/>
              <a:ext cx="31" cy="31"/>
            </a:xfrm>
            <a:custGeom>
              <a:avLst/>
              <a:gdLst/>
              <a:ahLst/>
              <a:cxnLst/>
              <a:rect l="0" t="0" r="0" b="0"/>
              <a:pathLst>
                <a:path w="31" h="31">
                  <a:moveTo>
                    <a:pt x="17" y="31"/>
                  </a:moveTo>
                  <a:lnTo>
                    <a:pt x="11" y="29"/>
                  </a:lnTo>
                  <a:lnTo>
                    <a:pt x="6" y="27"/>
                  </a:lnTo>
                  <a:lnTo>
                    <a:pt x="2" y="22"/>
                  </a:lnTo>
                  <a:lnTo>
                    <a:pt x="0" y="16"/>
                  </a:lnTo>
                  <a:lnTo>
                    <a:pt x="2" y="11"/>
                  </a:lnTo>
                  <a:lnTo>
                    <a:pt x="6" y="5"/>
                  </a:lnTo>
                  <a:lnTo>
                    <a:pt x="9" y="2"/>
                  </a:lnTo>
                  <a:lnTo>
                    <a:pt x="15" y="0"/>
                  </a:lnTo>
                  <a:lnTo>
                    <a:pt x="22" y="2"/>
                  </a:lnTo>
                  <a:lnTo>
                    <a:pt x="26" y="3"/>
                  </a:lnTo>
                  <a:lnTo>
                    <a:pt x="29" y="9"/>
                  </a:lnTo>
                  <a:lnTo>
                    <a:pt x="31" y="14"/>
                  </a:lnTo>
                  <a:lnTo>
                    <a:pt x="29" y="22"/>
                  </a:lnTo>
                  <a:lnTo>
                    <a:pt x="28" y="25"/>
                  </a:lnTo>
                  <a:lnTo>
                    <a:pt x="22" y="29"/>
                  </a:lnTo>
                  <a:lnTo>
                    <a:pt x="17" y="31"/>
                  </a:lnTo>
                  <a:close/>
                </a:path>
              </a:pathLst>
            </a:custGeom>
            <a:solidFill>
              <a:srgbClr val="7F0000"/>
            </a:solidFill>
            <a:ln w="9525">
              <a:noFill/>
            </a:ln>
          </p:spPr>
          <p:txBody>
            <a:bodyPr/>
            <a:lstStyle/>
            <a:p>
              <a:endParaRPr lang="zh-CN" altLang="en-US"/>
            </a:p>
          </p:txBody>
        </p:sp>
        <p:sp>
          <p:nvSpPr>
            <p:cNvPr id="2267347" name="任意多边形 2267346"/>
            <p:cNvSpPr/>
            <p:nvPr/>
          </p:nvSpPr>
          <p:spPr>
            <a:xfrm>
              <a:off x="5116" y="3139"/>
              <a:ext cx="229" cy="153"/>
            </a:xfrm>
            <a:custGeom>
              <a:avLst/>
              <a:gdLst/>
              <a:ahLst/>
              <a:cxnLst/>
              <a:rect l="0" t="0" r="0" b="0"/>
              <a:pathLst>
                <a:path w="229" h="153">
                  <a:moveTo>
                    <a:pt x="176" y="0"/>
                  </a:moveTo>
                  <a:lnTo>
                    <a:pt x="193" y="7"/>
                  </a:lnTo>
                  <a:lnTo>
                    <a:pt x="209" y="26"/>
                  </a:lnTo>
                  <a:lnTo>
                    <a:pt x="222" y="47"/>
                  </a:lnTo>
                  <a:lnTo>
                    <a:pt x="229" y="64"/>
                  </a:lnTo>
                  <a:lnTo>
                    <a:pt x="229" y="76"/>
                  </a:lnTo>
                  <a:lnTo>
                    <a:pt x="224" y="87"/>
                  </a:lnTo>
                  <a:lnTo>
                    <a:pt x="209" y="98"/>
                  </a:lnTo>
                  <a:lnTo>
                    <a:pt x="185" y="105"/>
                  </a:lnTo>
                  <a:lnTo>
                    <a:pt x="167" y="109"/>
                  </a:lnTo>
                  <a:lnTo>
                    <a:pt x="149" y="115"/>
                  </a:lnTo>
                  <a:lnTo>
                    <a:pt x="129" y="120"/>
                  </a:lnTo>
                  <a:lnTo>
                    <a:pt x="111" y="127"/>
                  </a:lnTo>
                  <a:lnTo>
                    <a:pt x="91" y="136"/>
                  </a:lnTo>
                  <a:lnTo>
                    <a:pt x="75" y="142"/>
                  </a:lnTo>
                  <a:lnTo>
                    <a:pt x="60" y="147"/>
                  </a:lnTo>
                  <a:lnTo>
                    <a:pt x="47" y="151"/>
                  </a:lnTo>
                  <a:lnTo>
                    <a:pt x="31" y="153"/>
                  </a:lnTo>
                  <a:lnTo>
                    <a:pt x="16" y="153"/>
                  </a:lnTo>
                  <a:lnTo>
                    <a:pt x="6" y="149"/>
                  </a:lnTo>
                  <a:lnTo>
                    <a:pt x="0" y="144"/>
                  </a:lnTo>
                  <a:lnTo>
                    <a:pt x="4" y="138"/>
                  </a:lnTo>
                  <a:lnTo>
                    <a:pt x="15" y="131"/>
                  </a:lnTo>
                  <a:lnTo>
                    <a:pt x="27" y="125"/>
                  </a:lnTo>
                  <a:lnTo>
                    <a:pt x="38" y="120"/>
                  </a:lnTo>
                  <a:lnTo>
                    <a:pt x="44" y="116"/>
                  </a:lnTo>
                  <a:lnTo>
                    <a:pt x="53" y="109"/>
                  </a:lnTo>
                  <a:lnTo>
                    <a:pt x="62" y="100"/>
                  </a:lnTo>
                  <a:lnTo>
                    <a:pt x="73" y="91"/>
                  </a:lnTo>
                  <a:lnTo>
                    <a:pt x="84" y="80"/>
                  </a:lnTo>
                  <a:lnTo>
                    <a:pt x="93" y="71"/>
                  </a:lnTo>
                  <a:lnTo>
                    <a:pt x="102" y="62"/>
                  </a:lnTo>
                  <a:lnTo>
                    <a:pt x="109" y="56"/>
                  </a:lnTo>
                  <a:lnTo>
                    <a:pt x="115" y="51"/>
                  </a:lnTo>
                  <a:lnTo>
                    <a:pt x="122" y="42"/>
                  </a:lnTo>
                  <a:lnTo>
                    <a:pt x="129" y="33"/>
                  </a:lnTo>
                  <a:lnTo>
                    <a:pt x="138" y="24"/>
                  </a:lnTo>
                  <a:lnTo>
                    <a:pt x="147" y="15"/>
                  </a:lnTo>
                  <a:lnTo>
                    <a:pt x="156" y="7"/>
                  </a:lnTo>
                  <a:lnTo>
                    <a:pt x="167" y="2"/>
                  </a:lnTo>
                  <a:lnTo>
                    <a:pt x="176" y="0"/>
                  </a:lnTo>
                  <a:close/>
                </a:path>
              </a:pathLst>
            </a:custGeom>
            <a:solidFill>
              <a:srgbClr val="7F0000"/>
            </a:solidFill>
            <a:ln w="9525">
              <a:noFill/>
            </a:ln>
          </p:spPr>
          <p:txBody>
            <a:bodyPr/>
            <a:lstStyle/>
            <a:p>
              <a:endParaRPr lang="zh-CN" altLang="en-US"/>
            </a:p>
          </p:txBody>
        </p:sp>
        <p:sp>
          <p:nvSpPr>
            <p:cNvPr id="2267348" name="任意多边形 2267347"/>
            <p:cNvSpPr/>
            <p:nvPr/>
          </p:nvSpPr>
          <p:spPr>
            <a:xfrm>
              <a:off x="5274" y="3152"/>
              <a:ext cx="29" cy="31"/>
            </a:xfrm>
            <a:custGeom>
              <a:avLst/>
              <a:gdLst/>
              <a:ahLst/>
              <a:cxnLst/>
              <a:rect l="0" t="0" r="0" b="0"/>
              <a:pathLst>
                <a:path w="29" h="31">
                  <a:moveTo>
                    <a:pt x="17" y="31"/>
                  </a:moveTo>
                  <a:lnTo>
                    <a:pt x="11" y="31"/>
                  </a:lnTo>
                  <a:lnTo>
                    <a:pt x="6" y="29"/>
                  </a:lnTo>
                  <a:lnTo>
                    <a:pt x="2" y="23"/>
                  </a:lnTo>
                  <a:lnTo>
                    <a:pt x="0" y="18"/>
                  </a:lnTo>
                  <a:lnTo>
                    <a:pt x="0" y="13"/>
                  </a:lnTo>
                  <a:lnTo>
                    <a:pt x="2" y="7"/>
                  </a:lnTo>
                  <a:lnTo>
                    <a:pt x="6" y="2"/>
                  </a:lnTo>
                  <a:lnTo>
                    <a:pt x="11" y="0"/>
                  </a:lnTo>
                  <a:lnTo>
                    <a:pt x="18" y="2"/>
                  </a:lnTo>
                  <a:lnTo>
                    <a:pt x="24" y="3"/>
                  </a:lnTo>
                  <a:lnTo>
                    <a:pt x="27" y="7"/>
                  </a:lnTo>
                  <a:lnTo>
                    <a:pt x="29" y="13"/>
                  </a:lnTo>
                  <a:lnTo>
                    <a:pt x="29" y="20"/>
                  </a:lnTo>
                  <a:lnTo>
                    <a:pt x="27" y="23"/>
                  </a:lnTo>
                  <a:lnTo>
                    <a:pt x="22" y="29"/>
                  </a:lnTo>
                  <a:lnTo>
                    <a:pt x="17" y="31"/>
                  </a:lnTo>
                  <a:close/>
                </a:path>
              </a:pathLst>
            </a:custGeom>
            <a:solidFill>
              <a:srgbClr val="7F0000"/>
            </a:solidFill>
            <a:ln w="9525">
              <a:noFill/>
            </a:ln>
          </p:spPr>
          <p:txBody>
            <a:bodyPr/>
            <a:lstStyle/>
            <a:p>
              <a:endParaRPr lang="zh-CN" altLang="en-US"/>
            </a:p>
          </p:txBody>
        </p:sp>
        <p:sp>
          <p:nvSpPr>
            <p:cNvPr id="2267349" name="任意多边形 2267348"/>
            <p:cNvSpPr/>
            <p:nvPr/>
          </p:nvSpPr>
          <p:spPr>
            <a:xfrm>
              <a:off x="5109" y="3181"/>
              <a:ext cx="241" cy="114"/>
            </a:xfrm>
            <a:custGeom>
              <a:avLst/>
              <a:gdLst/>
              <a:ahLst/>
              <a:cxnLst/>
              <a:rect l="0" t="0" r="0" b="0"/>
              <a:pathLst>
                <a:path w="241" h="114">
                  <a:moveTo>
                    <a:pt x="42" y="114"/>
                  </a:moveTo>
                  <a:lnTo>
                    <a:pt x="29" y="113"/>
                  </a:lnTo>
                  <a:lnTo>
                    <a:pt x="18" y="109"/>
                  </a:lnTo>
                  <a:lnTo>
                    <a:pt x="9" y="107"/>
                  </a:lnTo>
                  <a:lnTo>
                    <a:pt x="2" y="105"/>
                  </a:lnTo>
                  <a:lnTo>
                    <a:pt x="0" y="100"/>
                  </a:lnTo>
                  <a:lnTo>
                    <a:pt x="7" y="93"/>
                  </a:lnTo>
                  <a:lnTo>
                    <a:pt x="22" y="83"/>
                  </a:lnTo>
                  <a:lnTo>
                    <a:pt x="45" y="74"/>
                  </a:lnTo>
                  <a:lnTo>
                    <a:pt x="58" y="65"/>
                  </a:lnTo>
                  <a:lnTo>
                    <a:pt x="65" y="60"/>
                  </a:lnTo>
                  <a:lnTo>
                    <a:pt x="69" y="58"/>
                  </a:lnTo>
                  <a:lnTo>
                    <a:pt x="72" y="54"/>
                  </a:lnTo>
                  <a:lnTo>
                    <a:pt x="78" y="63"/>
                  </a:lnTo>
                  <a:lnTo>
                    <a:pt x="85" y="69"/>
                  </a:lnTo>
                  <a:lnTo>
                    <a:pt x="98" y="71"/>
                  </a:lnTo>
                  <a:lnTo>
                    <a:pt x="112" y="67"/>
                  </a:lnTo>
                  <a:lnTo>
                    <a:pt x="123" y="63"/>
                  </a:lnTo>
                  <a:lnTo>
                    <a:pt x="134" y="58"/>
                  </a:lnTo>
                  <a:lnTo>
                    <a:pt x="147" y="54"/>
                  </a:lnTo>
                  <a:lnTo>
                    <a:pt x="162" y="49"/>
                  </a:lnTo>
                  <a:lnTo>
                    <a:pt x="174" y="43"/>
                  </a:lnTo>
                  <a:lnTo>
                    <a:pt x="187" y="38"/>
                  </a:lnTo>
                  <a:lnTo>
                    <a:pt x="196" y="33"/>
                  </a:lnTo>
                  <a:lnTo>
                    <a:pt x="203" y="29"/>
                  </a:lnTo>
                  <a:lnTo>
                    <a:pt x="212" y="22"/>
                  </a:lnTo>
                  <a:lnTo>
                    <a:pt x="220" y="14"/>
                  </a:lnTo>
                  <a:lnTo>
                    <a:pt x="225" y="7"/>
                  </a:lnTo>
                  <a:lnTo>
                    <a:pt x="227" y="0"/>
                  </a:lnTo>
                  <a:lnTo>
                    <a:pt x="234" y="7"/>
                  </a:lnTo>
                  <a:lnTo>
                    <a:pt x="238" y="14"/>
                  </a:lnTo>
                  <a:lnTo>
                    <a:pt x="240" y="22"/>
                  </a:lnTo>
                  <a:lnTo>
                    <a:pt x="241" y="31"/>
                  </a:lnTo>
                  <a:lnTo>
                    <a:pt x="240" y="42"/>
                  </a:lnTo>
                  <a:lnTo>
                    <a:pt x="234" y="53"/>
                  </a:lnTo>
                  <a:lnTo>
                    <a:pt x="227" y="65"/>
                  </a:lnTo>
                  <a:lnTo>
                    <a:pt x="223" y="74"/>
                  </a:lnTo>
                  <a:lnTo>
                    <a:pt x="220" y="82"/>
                  </a:lnTo>
                  <a:lnTo>
                    <a:pt x="216" y="93"/>
                  </a:lnTo>
                  <a:lnTo>
                    <a:pt x="214" y="100"/>
                  </a:lnTo>
                  <a:lnTo>
                    <a:pt x="212" y="105"/>
                  </a:lnTo>
                  <a:lnTo>
                    <a:pt x="207" y="105"/>
                  </a:lnTo>
                  <a:lnTo>
                    <a:pt x="205" y="105"/>
                  </a:lnTo>
                  <a:lnTo>
                    <a:pt x="203" y="105"/>
                  </a:lnTo>
                  <a:lnTo>
                    <a:pt x="203" y="105"/>
                  </a:lnTo>
                  <a:lnTo>
                    <a:pt x="205" y="91"/>
                  </a:lnTo>
                  <a:lnTo>
                    <a:pt x="205" y="80"/>
                  </a:lnTo>
                  <a:lnTo>
                    <a:pt x="201" y="73"/>
                  </a:lnTo>
                  <a:lnTo>
                    <a:pt x="196" y="67"/>
                  </a:lnTo>
                  <a:lnTo>
                    <a:pt x="189" y="65"/>
                  </a:lnTo>
                  <a:lnTo>
                    <a:pt x="185" y="65"/>
                  </a:lnTo>
                  <a:lnTo>
                    <a:pt x="182" y="67"/>
                  </a:lnTo>
                  <a:lnTo>
                    <a:pt x="176" y="69"/>
                  </a:lnTo>
                  <a:lnTo>
                    <a:pt x="162" y="74"/>
                  </a:lnTo>
                  <a:lnTo>
                    <a:pt x="149" y="82"/>
                  </a:lnTo>
                  <a:lnTo>
                    <a:pt x="138" y="89"/>
                  </a:lnTo>
                  <a:lnTo>
                    <a:pt x="127" y="96"/>
                  </a:lnTo>
                  <a:lnTo>
                    <a:pt x="118" y="103"/>
                  </a:lnTo>
                  <a:lnTo>
                    <a:pt x="107" y="107"/>
                  </a:lnTo>
                  <a:lnTo>
                    <a:pt x="94" y="111"/>
                  </a:lnTo>
                  <a:lnTo>
                    <a:pt x="78" y="113"/>
                  </a:lnTo>
                  <a:lnTo>
                    <a:pt x="71" y="114"/>
                  </a:lnTo>
                  <a:lnTo>
                    <a:pt x="62" y="114"/>
                  </a:lnTo>
                  <a:lnTo>
                    <a:pt x="53" y="114"/>
                  </a:lnTo>
                  <a:lnTo>
                    <a:pt x="42" y="114"/>
                  </a:lnTo>
                  <a:close/>
                </a:path>
              </a:pathLst>
            </a:custGeom>
            <a:solidFill>
              <a:srgbClr val="EF66D1"/>
            </a:solidFill>
            <a:ln w="9525">
              <a:noFill/>
            </a:ln>
          </p:spPr>
          <p:txBody>
            <a:bodyPr/>
            <a:lstStyle/>
            <a:p>
              <a:endParaRPr lang="zh-CN" altLang="en-US"/>
            </a:p>
          </p:txBody>
        </p:sp>
        <p:sp>
          <p:nvSpPr>
            <p:cNvPr id="2267350" name="任意多边形 2267349"/>
            <p:cNvSpPr/>
            <p:nvPr/>
          </p:nvSpPr>
          <p:spPr>
            <a:xfrm>
              <a:off x="5049" y="2034"/>
              <a:ext cx="238" cy="1185"/>
            </a:xfrm>
            <a:custGeom>
              <a:avLst/>
              <a:gdLst/>
              <a:ahLst/>
              <a:cxnLst/>
              <a:rect l="0" t="0" r="0" b="0"/>
              <a:pathLst>
                <a:path w="238" h="1185">
                  <a:moveTo>
                    <a:pt x="174" y="2"/>
                  </a:moveTo>
                  <a:lnTo>
                    <a:pt x="192" y="9"/>
                  </a:lnTo>
                  <a:lnTo>
                    <a:pt x="207" y="18"/>
                  </a:lnTo>
                  <a:lnTo>
                    <a:pt x="216" y="33"/>
                  </a:lnTo>
                  <a:lnTo>
                    <a:pt x="223" y="47"/>
                  </a:lnTo>
                  <a:lnTo>
                    <a:pt x="229" y="69"/>
                  </a:lnTo>
                  <a:lnTo>
                    <a:pt x="236" y="102"/>
                  </a:lnTo>
                  <a:lnTo>
                    <a:pt x="238" y="147"/>
                  </a:lnTo>
                  <a:lnTo>
                    <a:pt x="229" y="204"/>
                  </a:lnTo>
                  <a:lnTo>
                    <a:pt x="220" y="245"/>
                  </a:lnTo>
                  <a:lnTo>
                    <a:pt x="211" y="284"/>
                  </a:lnTo>
                  <a:lnTo>
                    <a:pt x="202" y="318"/>
                  </a:lnTo>
                  <a:lnTo>
                    <a:pt x="191" y="353"/>
                  </a:lnTo>
                  <a:lnTo>
                    <a:pt x="178" y="389"/>
                  </a:lnTo>
                  <a:lnTo>
                    <a:pt x="163" y="429"/>
                  </a:lnTo>
                  <a:lnTo>
                    <a:pt x="145" y="474"/>
                  </a:lnTo>
                  <a:lnTo>
                    <a:pt x="122" y="529"/>
                  </a:lnTo>
                  <a:lnTo>
                    <a:pt x="113" y="554"/>
                  </a:lnTo>
                  <a:lnTo>
                    <a:pt x="105" y="587"/>
                  </a:lnTo>
                  <a:lnTo>
                    <a:pt x="102" y="623"/>
                  </a:lnTo>
                  <a:lnTo>
                    <a:pt x="107" y="653"/>
                  </a:lnTo>
                  <a:lnTo>
                    <a:pt x="120" y="683"/>
                  </a:lnTo>
                  <a:lnTo>
                    <a:pt x="134" y="723"/>
                  </a:lnTo>
                  <a:lnTo>
                    <a:pt x="145" y="769"/>
                  </a:lnTo>
                  <a:lnTo>
                    <a:pt x="147" y="816"/>
                  </a:lnTo>
                  <a:lnTo>
                    <a:pt x="143" y="845"/>
                  </a:lnTo>
                  <a:lnTo>
                    <a:pt x="136" y="885"/>
                  </a:lnTo>
                  <a:lnTo>
                    <a:pt x="129" y="934"/>
                  </a:lnTo>
                  <a:lnTo>
                    <a:pt x="120" y="985"/>
                  </a:lnTo>
                  <a:lnTo>
                    <a:pt x="111" y="1034"/>
                  </a:lnTo>
                  <a:lnTo>
                    <a:pt x="103" y="1078"/>
                  </a:lnTo>
                  <a:lnTo>
                    <a:pt x="96" y="1112"/>
                  </a:lnTo>
                  <a:lnTo>
                    <a:pt x="93" y="1131"/>
                  </a:lnTo>
                  <a:lnTo>
                    <a:pt x="89" y="1147"/>
                  </a:lnTo>
                  <a:lnTo>
                    <a:pt x="85" y="1160"/>
                  </a:lnTo>
                  <a:lnTo>
                    <a:pt x="82" y="1167"/>
                  </a:lnTo>
                  <a:lnTo>
                    <a:pt x="76" y="1172"/>
                  </a:lnTo>
                  <a:lnTo>
                    <a:pt x="71" y="1176"/>
                  </a:lnTo>
                  <a:lnTo>
                    <a:pt x="63" y="1181"/>
                  </a:lnTo>
                  <a:lnTo>
                    <a:pt x="58" y="1185"/>
                  </a:lnTo>
                  <a:lnTo>
                    <a:pt x="54" y="1185"/>
                  </a:lnTo>
                  <a:lnTo>
                    <a:pt x="51" y="1181"/>
                  </a:lnTo>
                  <a:lnTo>
                    <a:pt x="47" y="1169"/>
                  </a:lnTo>
                  <a:lnTo>
                    <a:pt x="45" y="1152"/>
                  </a:lnTo>
                  <a:lnTo>
                    <a:pt x="47" y="1127"/>
                  </a:lnTo>
                  <a:lnTo>
                    <a:pt x="49" y="1100"/>
                  </a:lnTo>
                  <a:lnTo>
                    <a:pt x="51" y="1072"/>
                  </a:lnTo>
                  <a:lnTo>
                    <a:pt x="53" y="1045"/>
                  </a:lnTo>
                  <a:lnTo>
                    <a:pt x="53" y="1023"/>
                  </a:lnTo>
                  <a:lnTo>
                    <a:pt x="47" y="965"/>
                  </a:lnTo>
                  <a:lnTo>
                    <a:pt x="38" y="862"/>
                  </a:lnTo>
                  <a:lnTo>
                    <a:pt x="27" y="758"/>
                  </a:lnTo>
                  <a:lnTo>
                    <a:pt x="22" y="702"/>
                  </a:lnTo>
                  <a:lnTo>
                    <a:pt x="18" y="671"/>
                  </a:lnTo>
                  <a:lnTo>
                    <a:pt x="13" y="645"/>
                  </a:lnTo>
                  <a:lnTo>
                    <a:pt x="5" y="625"/>
                  </a:lnTo>
                  <a:lnTo>
                    <a:pt x="0" y="607"/>
                  </a:lnTo>
                  <a:lnTo>
                    <a:pt x="0" y="580"/>
                  </a:lnTo>
                  <a:lnTo>
                    <a:pt x="2" y="551"/>
                  </a:lnTo>
                  <a:lnTo>
                    <a:pt x="5" y="520"/>
                  </a:lnTo>
                  <a:lnTo>
                    <a:pt x="7" y="489"/>
                  </a:lnTo>
                  <a:lnTo>
                    <a:pt x="5" y="400"/>
                  </a:lnTo>
                  <a:lnTo>
                    <a:pt x="11" y="309"/>
                  </a:lnTo>
                  <a:lnTo>
                    <a:pt x="18" y="229"/>
                  </a:lnTo>
                  <a:lnTo>
                    <a:pt x="27" y="175"/>
                  </a:lnTo>
                  <a:lnTo>
                    <a:pt x="38" y="135"/>
                  </a:lnTo>
                  <a:lnTo>
                    <a:pt x="51" y="98"/>
                  </a:lnTo>
                  <a:lnTo>
                    <a:pt x="63" y="67"/>
                  </a:lnTo>
                  <a:lnTo>
                    <a:pt x="82" y="40"/>
                  </a:lnTo>
                  <a:lnTo>
                    <a:pt x="100" y="20"/>
                  </a:lnTo>
                  <a:lnTo>
                    <a:pt x="122" y="6"/>
                  </a:lnTo>
                  <a:lnTo>
                    <a:pt x="147" y="0"/>
                  </a:lnTo>
                  <a:lnTo>
                    <a:pt x="174" y="2"/>
                  </a:lnTo>
                  <a:close/>
                </a:path>
              </a:pathLst>
            </a:custGeom>
            <a:solidFill>
              <a:srgbClr val="7F0000"/>
            </a:solidFill>
            <a:ln w="9525">
              <a:noFill/>
            </a:ln>
          </p:spPr>
          <p:txBody>
            <a:bodyPr/>
            <a:lstStyle/>
            <a:p>
              <a:endParaRPr lang="zh-CN" altLang="en-US"/>
            </a:p>
          </p:txBody>
        </p:sp>
        <p:sp>
          <p:nvSpPr>
            <p:cNvPr id="2267351" name="任意多边形 2267350"/>
            <p:cNvSpPr/>
            <p:nvPr/>
          </p:nvSpPr>
          <p:spPr>
            <a:xfrm>
              <a:off x="5187" y="2127"/>
              <a:ext cx="29" cy="31"/>
            </a:xfrm>
            <a:custGeom>
              <a:avLst/>
              <a:gdLst/>
              <a:ahLst/>
              <a:cxnLst/>
              <a:rect l="0" t="0" r="0" b="0"/>
              <a:pathLst>
                <a:path w="29" h="31">
                  <a:moveTo>
                    <a:pt x="11" y="31"/>
                  </a:moveTo>
                  <a:lnTo>
                    <a:pt x="5" y="29"/>
                  </a:lnTo>
                  <a:lnTo>
                    <a:pt x="2" y="23"/>
                  </a:lnTo>
                  <a:lnTo>
                    <a:pt x="0" y="18"/>
                  </a:lnTo>
                  <a:lnTo>
                    <a:pt x="0" y="11"/>
                  </a:lnTo>
                  <a:lnTo>
                    <a:pt x="2" y="5"/>
                  </a:lnTo>
                  <a:lnTo>
                    <a:pt x="7" y="2"/>
                  </a:lnTo>
                  <a:lnTo>
                    <a:pt x="11" y="0"/>
                  </a:lnTo>
                  <a:lnTo>
                    <a:pt x="18" y="0"/>
                  </a:lnTo>
                  <a:lnTo>
                    <a:pt x="24" y="2"/>
                  </a:lnTo>
                  <a:lnTo>
                    <a:pt x="27" y="7"/>
                  </a:lnTo>
                  <a:lnTo>
                    <a:pt x="29" y="12"/>
                  </a:lnTo>
                  <a:lnTo>
                    <a:pt x="29" y="18"/>
                  </a:lnTo>
                  <a:lnTo>
                    <a:pt x="27" y="23"/>
                  </a:lnTo>
                  <a:lnTo>
                    <a:pt x="22" y="29"/>
                  </a:lnTo>
                  <a:lnTo>
                    <a:pt x="16" y="31"/>
                  </a:lnTo>
                  <a:lnTo>
                    <a:pt x="11" y="31"/>
                  </a:lnTo>
                  <a:close/>
                </a:path>
              </a:pathLst>
            </a:custGeom>
            <a:solidFill>
              <a:srgbClr val="7F0000"/>
            </a:solidFill>
            <a:ln w="9525">
              <a:noFill/>
            </a:ln>
          </p:spPr>
          <p:txBody>
            <a:bodyPr/>
            <a:lstStyle/>
            <a:p>
              <a:endParaRPr lang="zh-CN" altLang="en-US"/>
            </a:p>
          </p:txBody>
        </p:sp>
        <p:sp>
          <p:nvSpPr>
            <p:cNvPr id="2267352" name="任意多边形 2267351"/>
            <p:cNvSpPr/>
            <p:nvPr/>
          </p:nvSpPr>
          <p:spPr>
            <a:xfrm>
              <a:off x="5103" y="3152"/>
              <a:ext cx="31" cy="29"/>
            </a:xfrm>
            <a:custGeom>
              <a:avLst/>
              <a:gdLst/>
              <a:ahLst/>
              <a:cxnLst/>
              <a:rect l="0" t="0" r="0" b="0"/>
              <a:pathLst>
                <a:path w="31" h="29">
                  <a:moveTo>
                    <a:pt x="13" y="29"/>
                  </a:moveTo>
                  <a:lnTo>
                    <a:pt x="8" y="27"/>
                  </a:lnTo>
                  <a:lnTo>
                    <a:pt x="2" y="22"/>
                  </a:lnTo>
                  <a:lnTo>
                    <a:pt x="0" y="18"/>
                  </a:lnTo>
                  <a:lnTo>
                    <a:pt x="2" y="11"/>
                  </a:lnTo>
                  <a:lnTo>
                    <a:pt x="4" y="5"/>
                  </a:lnTo>
                  <a:lnTo>
                    <a:pt x="9" y="2"/>
                  </a:lnTo>
                  <a:lnTo>
                    <a:pt x="13" y="0"/>
                  </a:lnTo>
                  <a:lnTo>
                    <a:pt x="20" y="0"/>
                  </a:lnTo>
                  <a:lnTo>
                    <a:pt x="26" y="2"/>
                  </a:lnTo>
                  <a:lnTo>
                    <a:pt x="29" y="5"/>
                  </a:lnTo>
                  <a:lnTo>
                    <a:pt x="31" y="11"/>
                  </a:lnTo>
                  <a:lnTo>
                    <a:pt x="31" y="18"/>
                  </a:lnTo>
                  <a:lnTo>
                    <a:pt x="29" y="23"/>
                  </a:lnTo>
                  <a:lnTo>
                    <a:pt x="24" y="27"/>
                  </a:lnTo>
                  <a:lnTo>
                    <a:pt x="19" y="29"/>
                  </a:lnTo>
                  <a:lnTo>
                    <a:pt x="13" y="29"/>
                  </a:lnTo>
                  <a:close/>
                </a:path>
              </a:pathLst>
            </a:custGeom>
            <a:solidFill>
              <a:srgbClr val="7F0000"/>
            </a:solidFill>
            <a:ln w="9525">
              <a:noFill/>
            </a:ln>
          </p:spPr>
          <p:txBody>
            <a:bodyPr/>
            <a:lstStyle/>
            <a:p>
              <a:endParaRPr lang="zh-CN" altLang="en-US"/>
            </a:p>
          </p:txBody>
        </p:sp>
        <p:sp>
          <p:nvSpPr>
            <p:cNvPr id="2267353" name="任意多边形 2267352"/>
            <p:cNvSpPr/>
            <p:nvPr/>
          </p:nvSpPr>
          <p:spPr>
            <a:xfrm>
              <a:off x="4947" y="3137"/>
              <a:ext cx="229" cy="153"/>
            </a:xfrm>
            <a:custGeom>
              <a:avLst/>
              <a:gdLst/>
              <a:ahLst/>
              <a:cxnLst/>
              <a:rect l="0" t="0" r="0" b="0"/>
              <a:pathLst>
                <a:path w="229" h="153">
                  <a:moveTo>
                    <a:pt x="176" y="0"/>
                  </a:moveTo>
                  <a:lnTo>
                    <a:pt x="191" y="8"/>
                  </a:lnTo>
                  <a:lnTo>
                    <a:pt x="207" y="26"/>
                  </a:lnTo>
                  <a:lnTo>
                    <a:pt x="222" y="48"/>
                  </a:lnTo>
                  <a:lnTo>
                    <a:pt x="229" y="64"/>
                  </a:lnTo>
                  <a:lnTo>
                    <a:pt x="229" y="77"/>
                  </a:lnTo>
                  <a:lnTo>
                    <a:pt x="224" y="89"/>
                  </a:lnTo>
                  <a:lnTo>
                    <a:pt x="209" y="98"/>
                  </a:lnTo>
                  <a:lnTo>
                    <a:pt x="185" y="106"/>
                  </a:lnTo>
                  <a:lnTo>
                    <a:pt x="167" y="109"/>
                  </a:lnTo>
                  <a:lnTo>
                    <a:pt x="147" y="115"/>
                  </a:lnTo>
                  <a:lnTo>
                    <a:pt x="127" y="122"/>
                  </a:lnTo>
                  <a:lnTo>
                    <a:pt x="109" y="129"/>
                  </a:lnTo>
                  <a:lnTo>
                    <a:pt x="91" y="137"/>
                  </a:lnTo>
                  <a:lnTo>
                    <a:pt x="75" y="142"/>
                  </a:lnTo>
                  <a:lnTo>
                    <a:pt x="60" y="147"/>
                  </a:lnTo>
                  <a:lnTo>
                    <a:pt x="47" y="151"/>
                  </a:lnTo>
                  <a:lnTo>
                    <a:pt x="31" y="153"/>
                  </a:lnTo>
                  <a:lnTo>
                    <a:pt x="16" y="153"/>
                  </a:lnTo>
                  <a:lnTo>
                    <a:pt x="6" y="149"/>
                  </a:lnTo>
                  <a:lnTo>
                    <a:pt x="0" y="146"/>
                  </a:lnTo>
                  <a:lnTo>
                    <a:pt x="4" y="138"/>
                  </a:lnTo>
                  <a:lnTo>
                    <a:pt x="15" y="131"/>
                  </a:lnTo>
                  <a:lnTo>
                    <a:pt x="27" y="126"/>
                  </a:lnTo>
                  <a:lnTo>
                    <a:pt x="38" y="122"/>
                  </a:lnTo>
                  <a:lnTo>
                    <a:pt x="44" y="118"/>
                  </a:lnTo>
                  <a:lnTo>
                    <a:pt x="51" y="111"/>
                  </a:lnTo>
                  <a:lnTo>
                    <a:pt x="62" y="102"/>
                  </a:lnTo>
                  <a:lnTo>
                    <a:pt x="73" y="91"/>
                  </a:lnTo>
                  <a:lnTo>
                    <a:pt x="82" y="82"/>
                  </a:lnTo>
                  <a:lnTo>
                    <a:pt x="93" y="71"/>
                  </a:lnTo>
                  <a:lnTo>
                    <a:pt x="102" y="62"/>
                  </a:lnTo>
                  <a:lnTo>
                    <a:pt x="107" y="57"/>
                  </a:lnTo>
                  <a:lnTo>
                    <a:pt x="113" y="51"/>
                  </a:lnTo>
                  <a:lnTo>
                    <a:pt x="120" y="42"/>
                  </a:lnTo>
                  <a:lnTo>
                    <a:pt x="129" y="33"/>
                  </a:lnTo>
                  <a:lnTo>
                    <a:pt x="136" y="24"/>
                  </a:lnTo>
                  <a:lnTo>
                    <a:pt x="145" y="15"/>
                  </a:lnTo>
                  <a:lnTo>
                    <a:pt x="156" y="8"/>
                  </a:lnTo>
                  <a:lnTo>
                    <a:pt x="165" y="2"/>
                  </a:lnTo>
                  <a:lnTo>
                    <a:pt x="176" y="0"/>
                  </a:lnTo>
                  <a:close/>
                </a:path>
              </a:pathLst>
            </a:custGeom>
            <a:solidFill>
              <a:srgbClr val="7F0000"/>
            </a:solidFill>
            <a:ln w="9525">
              <a:noFill/>
            </a:ln>
          </p:spPr>
          <p:txBody>
            <a:bodyPr/>
            <a:lstStyle/>
            <a:p>
              <a:endParaRPr lang="zh-CN" altLang="en-US"/>
            </a:p>
          </p:txBody>
        </p:sp>
        <p:sp>
          <p:nvSpPr>
            <p:cNvPr id="2267354" name="任意多边形 2267353"/>
            <p:cNvSpPr/>
            <p:nvPr/>
          </p:nvSpPr>
          <p:spPr>
            <a:xfrm>
              <a:off x="5103" y="3152"/>
              <a:ext cx="31" cy="29"/>
            </a:xfrm>
            <a:custGeom>
              <a:avLst/>
              <a:gdLst/>
              <a:ahLst/>
              <a:cxnLst/>
              <a:rect l="0" t="0" r="0" b="0"/>
              <a:pathLst>
                <a:path w="31" h="29">
                  <a:moveTo>
                    <a:pt x="19" y="29"/>
                  </a:moveTo>
                  <a:lnTo>
                    <a:pt x="13" y="29"/>
                  </a:lnTo>
                  <a:lnTo>
                    <a:pt x="8" y="27"/>
                  </a:lnTo>
                  <a:lnTo>
                    <a:pt x="2" y="23"/>
                  </a:lnTo>
                  <a:lnTo>
                    <a:pt x="0" y="18"/>
                  </a:lnTo>
                  <a:lnTo>
                    <a:pt x="2" y="11"/>
                  </a:lnTo>
                  <a:lnTo>
                    <a:pt x="4" y="5"/>
                  </a:lnTo>
                  <a:lnTo>
                    <a:pt x="8" y="2"/>
                  </a:lnTo>
                  <a:lnTo>
                    <a:pt x="13" y="0"/>
                  </a:lnTo>
                  <a:lnTo>
                    <a:pt x="20" y="0"/>
                  </a:lnTo>
                  <a:lnTo>
                    <a:pt x="26" y="2"/>
                  </a:lnTo>
                  <a:lnTo>
                    <a:pt x="29" y="5"/>
                  </a:lnTo>
                  <a:lnTo>
                    <a:pt x="31" y="11"/>
                  </a:lnTo>
                  <a:lnTo>
                    <a:pt x="31" y="18"/>
                  </a:lnTo>
                  <a:lnTo>
                    <a:pt x="29" y="22"/>
                  </a:lnTo>
                  <a:lnTo>
                    <a:pt x="24" y="27"/>
                  </a:lnTo>
                  <a:lnTo>
                    <a:pt x="19" y="29"/>
                  </a:lnTo>
                  <a:close/>
                </a:path>
              </a:pathLst>
            </a:custGeom>
            <a:solidFill>
              <a:srgbClr val="7F0000"/>
            </a:solidFill>
            <a:ln w="9525">
              <a:noFill/>
            </a:ln>
          </p:spPr>
          <p:txBody>
            <a:bodyPr/>
            <a:lstStyle/>
            <a:p>
              <a:endParaRPr lang="zh-CN" altLang="en-US"/>
            </a:p>
          </p:txBody>
        </p:sp>
        <p:sp>
          <p:nvSpPr>
            <p:cNvPr id="2267355" name="任意多边形 2267354"/>
            <p:cNvSpPr/>
            <p:nvPr/>
          </p:nvSpPr>
          <p:spPr>
            <a:xfrm>
              <a:off x="4940" y="3179"/>
              <a:ext cx="240" cy="116"/>
            </a:xfrm>
            <a:custGeom>
              <a:avLst/>
              <a:gdLst/>
              <a:ahLst/>
              <a:cxnLst/>
              <a:rect l="0" t="0" r="0" b="0"/>
              <a:pathLst>
                <a:path w="240" h="116">
                  <a:moveTo>
                    <a:pt x="42" y="116"/>
                  </a:moveTo>
                  <a:lnTo>
                    <a:pt x="27" y="115"/>
                  </a:lnTo>
                  <a:lnTo>
                    <a:pt x="16" y="111"/>
                  </a:lnTo>
                  <a:lnTo>
                    <a:pt x="7" y="109"/>
                  </a:lnTo>
                  <a:lnTo>
                    <a:pt x="2" y="105"/>
                  </a:lnTo>
                  <a:lnTo>
                    <a:pt x="0" y="100"/>
                  </a:lnTo>
                  <a:lnTo>
                    <a:pt x="5" y="93"/>
                  </a:lnTo>
                  <a:lnTo>
                    <a:pt x="20" y="84"/>
                  </a:lnTo>
                  <a:lnTo>
                    <a:pt x="43" y="76"/>
                  </a:lnTo>
                  <a:lnTo>
                    <a:pt x="56" y="67"/>
                  </a:lnTo>
                  <a:lnTo>
                    <a:pt x="63" y="62"/>
                  </a:lnTo>
                  <a:lnTo>
                    <a:pt x="69" y="58"/>
                  </a:lnTo>
                  <a:lnTo>
                    <a:pt x="73" y="55"/>
                  </a:lnTo>
                  <a:lnTo>
                    <a:pt x="78" y="64"/>
                  </a:lnTo>
                  <a:lnTo>
                    <a:pt x="85" y="69"/>
                  </a:lnTo>
                  <a:lnTo>
                    <a:pt x="98" y="71"/>
                  </a:lnTo>
                  <a:lnTo>
                    <a:pt x="112" y="67"/>
                  </a:lnTo>
                  <a:lnTo>
                    <a:pt x="123" y="64"/>
                  </a:lnTo>
                  <a:lnTo>
                    <a:pt x="134" y="58"/>
                  </a:lnTo>
                  <a:lnTo>
                    <a:pt x="147" y="55"/>
                  </a:lnTo>
                  <a:lnTo>
                    <a:pt x="162" y="49"/>
                  </a:lnTo>
                  <a:lnTo>
                    <a:pt x="174" y="44"/>
                  </a:lnTo>
                  <a:lnTo>
                    <a:pt x="187" y="38"/>
                  </a:lnTo>
                  <a:lnTo>
                    <a:pt x="196" y="33"/>
                  </a:lnTo>
                  <a:lnTo>
                    <a:pt x="203" y="29"/>
                  </a:lnTo>
                  <a:lnTo>
                    <a:pt x="212" y="22"/>
                  </a:lnTo>
                  <a:lnTo>
                    <a:pt x="218" y="15"/>
                  </a:lnTo>
                  <a:lnTo>
                    <a:pt x="223" y="7"/>
                  </a:lnTo>
                  <a:lnTo>
                    <a:pt x="227" y="0"/>
                  </a:lnTo>
                  <a:lnTo>
                    <a:pt x="234" y="9"/>
                  </a:lnTo>
                  <a:lnTo>
                    <a:pt x="238" y="15"/>
                  </a:lnTo>
                  <a:lnTo>
                    <a:pt x="240" y="22"/>
                  </a:lnTo>
                  <a:lnTo>
                    <a:pt x="240" y="31"/>
                  </a:lnTo>
                  <a:lnTo>
                    <a:pt x="238" y="42"/>
                  </a:lnTo>
                  <a:lnTo>
                    <a:pt x="234" y="55"/>
                  </a:lnTo>
                  <a:lnTo>
                    <a:pt x="227" y="65"/>
                  </a:lnTo>
                  <a:lnTo>
                    <a:pt x="222" y="75"/>
                  </a:lnTo>
                  <a:lnTo>
                    <a:pt x="218" y="82"/>
                  </a:lnTo>
                  <a:lnTo>
                    <a:pt x="216" y="93"/>
                  </a:lnTo>
                  <a:lnTo>
                    <a:pt x="214" y="100"/>
                  </a:lnTo>
                  <a:lnTo>
                    <a:pt x="212" y="105"/>
                  </a:lnTo>
                  <a:lnTo>
                    <a:pt x="207" y="105"/>
                  </a:lnTo>
                  <a:lnTo>
                    <a:pt x="205" y="105"/>
                  </a:lnTo>
                  <a:lnTo>
                    <a:pt x="203" y="105"/>
                  </a:lnTo>
                  <a:lnTo>
                    <a:pt x="203" y="105"/>
                  </a:lnTo>
                  <a:lnTo>
                    <a:pt x="205" y="93"/>
                  </a:lnTo>
                  <a:lnTo>
                    <a:pt x="203" y="82"/>
                  </a:lnTo>
                  <a:lnTo>
                    <a:pt x="202" y="73"/>
                  </a:lnTo>
                  <a:lnTo>
                    <a:pt x="196" y="69"/>
                  </a:lnTo>
                  <a:lnTo>
                    <a:pt x="189" y="67"/>
                  </a:lnTo>
                  <a:lnTo>
                    <a:pt x="185" y="65"/>
                  </a:lnTo>
                  <a:lnTo>
                    <a:pt x="182" y="67"/>
                  </a:lnTo>
                  <a:lnTo>
                    <a:pt x="176" y="69"/>
                  </a:lnTo>
                  <a:lnTo>
                    <a:pt x="160" y="76"/>
                  </a:lnTo>
                  <a:lnTo>
                    <a:pt x="145" y="84"/>
                  </a:lnTo>
                  <a:lnTo>
                    <a:pt x="134" y="91"/>
                  </a:lnTo>
                  <a:lnTo>
                    <a:pt x="125" y="96"/>
                  </a:lnTo>
                  <a:lnTo>
                    <a:pt x="114" y="104"/>
                  </a:lnTo>
                  <a:lnTo>
                    <a:pt x="105" y="109"/>
                  </a:lnTo>
                  <a:lnTo>
                    <a:pt x="93" y="113"/>
                  </a:lnTo>
                  <a:lnTo>
                    <a:pt x="78" y="115"/>
                  </a:lnTo>
                  <a:lnTo>
                    <a:pt x="71" y="115"/>
                  </a:lnTo>
                  <a:lnTo>
                    <a:pt x="62" y="115"/>
                  </a:lnTo>
                  <a:lnTo>
                    <a:pt x="51" y="116"/>
                  </a:lnTo>
                  <a:lnTo>
                    <a:pt x="42" y="116"/>
                  </a:lnTo>
                  <a:close/>
                </a:path>
              </a:pathLst>
            </a:custGeom>
            <a:solidFill>
              <a:srgbClr val="EF66D1"/>
            </a:solidFill>
            <a:ln w="9525">
              <a:noFill/>
            </a:ln>
          </p:spPr>
          <p:txBody>
            <a:bodyPr/>
            <a:lstStyle/>
            <a:p>
              <a:endParaRPr lang="zh-CN" altLang="en-US"/>
            </a:p>
          </p:txBody>
        </p:sp>
        <p:sp>
          <p:nvSpPr>
            <p:cNvPr id="2267356" name="任意多边形 2267355"/>
            <p:cNvSpPr/>
            <p:nvPr/>
          </p:nvSpPr>
          <p:spPr>
            <a:xfrm>
              <a:off x="5071" y="1383"/>
              <a:ext cx="289" cy="840"/>
            </a:xfrm>
            <a:custGeom>
              <a:avLst/>
              <a:gdLst/>
              <a:ahLst/>
              <a:cxnLst/>
              <a:rect l="0" t="0" r="0" b="0"/>
              <a:pathLst>
                <a:path w="289" h="840">
                  <a:moveTo>
                    <a:pt x="178" y="0"/>
                  </a:moveTo>
                  <a:lnTo>
                    <a:pt x="198" y="4"/>
                  </a:lnTo>
                  <a:lnTo>
                    <a:pt x="216" y="17"/>
                  </a:lnTo>
                  <a:lnTo>
                    <a:pt x="236" y="37"/>
                  </a:lnTo>
                  <a:lnTo>
                    <a:pt x="252" y="60"/>
                  </a:lnTo>
                  <a:lnTo>
                    <a:pt x="269" y="91"/>
                  </a:lnTo>
                  <a:lnTo>
                    <a:pt x="279" y="128"/>
                  </a:lnTo>
                  <a:lnTo>
                    <a:pt x="287" y="168"/>
                  </a:lnTo>
                  <a:lnTo>
                    <a:pt x="289" y="209"/>
                  </a:lnTo>
                  <a:lnTo>
                    <a:pt x="285" y="248"/>
                  </a:lnTo>
                  <a:lnTo>
                    <a:pt x="278" y="288"/>
                  </a:lnTo>
                  <a:lnTo>
                    <a:pt x="267" y="329"/>
                  </a:lnTo>
                  <a:lnTo>
                    <a:pt x="254" y="369"/>
                  </a:lnTo>
                  <a:lnTo>
                    <a:pt x="239" y="408"/>
                  </a:lnTo>
                  <a:lnTo>
                    <a:pt x="229" y="442"/>
                  </a:lnTo>
                  <a:lnTo>
                    <a:pt x="221" y="468"/>
                  </a:lnTo>
                  <a:lnTo>
                    <a:pt x="218" y="486"/>
                  </a:lnTo>
                  <a:lnTo>
                    <a:pt x="220" y="508"/>
                  </a:lnTo>
                  <a:lnTo>
                    <a:pt x="227" y="535"/>
                  </a:lnTo>
                  <a:lnTo>
                    <a:pt x="234" y="564"/>
                  </a:lnTo>
                  <a:lnTo>
                    <a:pt x="245" y="595"/>
                  </a:lnTo>
                  <a:lnTo>
                    <a:pt x="254" y="624"/>
                  </a:lnTo>
                  <a:lnTo>
                    <a:pt x="263" y="653"/>
                  </a:lnTo>
                  <a:lnTo>
                    <a:pt x="269" y="678"/>
                  </a:lnTo>
                  <a:lnTo>
                    <a:pt x="270" y="698"/>
                  </a:lnTo>
                  <a:lnTo>
                    <a:pt x="269" y="729"/>
                  </a:lnTo>
                  <a:lnTo>
                    <a:pt x="261" y="756"/>
                  </a:lnTo>
                  <a:lnTo>
                    <a:pt x="250" y="780"/>
                  </a:lnTo>
                  <a:lnTo>
                    <a:pt x="236" y="802"/>
                  </a:lnTo>
                  <a:lnTo>
                    <a:pt x="218" y="818"/>
                  </a:lnTo>
                  <a:lnTo>
                    <a:pt x="196" y="829"/>
                  </a:lnTo>
                  <a:lnTo>
                    <a:pt x="170" y="838"/>
                  </a:lnTo>
                  <a:lnTo>
                    <a:pt x="141" y="840"/>
                  </a:lnTo>
                  <a:lnTo>
                    <a:pt x="127" y="838"/>
                  </a:lnTo>
                  <a:lnTo>
                    <a:pt x="110" y="836"/>
                  </a:lnTo>
                  <a:lnTo>
                    <a:pt x="94" y="831"/>
                  </a:lnTo>
                  <a:lnTo>
                    <a:pt x="80" y="826"/>
                  </a:lnTo>
                  <a:lnTo>
                    <a:pt x="65" y="820"/>
                  </a:lnTo>
                  <a:lnTo>
                    <a:pt x="54" y="813"/>
                  </a:lnTo>
                  <a:lnTo>
                    <a:pt x="47" y="806"/>
                  </a:lnTo>
                  <a:lnTo>
                    <a:pt x="43" y="798"/>
                  </a:lnTo>
                  <a:lnTo>
                    <a:pt x="38" y="773"/>
                  </a:lnTo>
                  <a:lnTo>
                    <a:pt x="29" y="735"/>
                  </a:lnTo>
                  <a:lnTo>
                    <a:pt x="21" y="693"/>
                  </a:lnTo>
                  <a:lnTo>
                    <a:pt x="16" y="666"/>
                  </a:lnTo>
                  <a:lnTo>
                    <a:pt x="14" y="640"/>
                  </a:lnTo>
                  <a:lnTo>
                    <a:pt x="12" y="606"/>
                  </a:lnTo>
                  <a:lnTo>
                    <a:pt x="12" y="569"/>
                  </a:lnTo>
                  <a:lnTo>
                    <a:pt x="16" y="535"/>
                  </a:lnTo>
                  <a:lnTo>
                    <a:pt x="23" y="495"/>
                  </a:lnTo>
                  <a:lnTo>
                    <a:pt x="27" y="449"/>
                  </a:lnTo>
                  <a:lnTo>
                    <a:pt x="29" y="406"/>
                  </a:lnTo>
                  <a:lnTo>
                    <a:pt x="27" y="364"/>
                  </a:lnTo>
                  <a:lnTo>
                    <a:pt x="27" y="349"/>
                  </a:lnTo>
                  <a:lnTo>
                    <a:pt x="29" y="337"/>
                  </a:lnTo>
                  <a:lnTo>
                    <a:pt x="31" y="326"/>
                  </a:lnTo>
                  <a:lnTo>
                    <a:pt x="31" y="322"/>
                  </a:lnTo>
                  <a:lnTo>
                    <a:pt x="18" y="306"/>
                  </a:lnTo>
                  <a:lnTo>
                    <a:pt x="7" y="288"/>
                  </a:lnTo>
                  <a:lnTo>
                    <a:pt x="1" y="269"/>
                  </a:lnTo>
                  <a:lnTo>
                    <a:pt x="0" y="257"/>
                  </a:lnTo>
                  <a:lnTo>
                    <a:pt x="3" y="249"/>
                  </a:lnTo>
                  <a:lnTo>
                    <a:pt x="9" y="242"/>
                  </a:lnTo>
                  <a:lnTo>
                    <a:pt x="16" y="233"/>
                  </a:lnTo>
                  <a:lnTo>
                    <a:pt x="25" y="224"/>
                  </a:lnTo>
                  <a:lnTo>
                    <a:pt x="34" y="213"/>
                  </a:lnTo>
                  <a:lnTo>
                    <a:pt x="45" y="200"/>
                  </a:lnTo>
                  <a:lnTo>
                    <a:pt x="56" y="188"/>
                  </a:lnTo>
                  <a:lnTo>
                    <a:pt x="65" y="171"/>
                  </a:lnTo>
                  <a:lnTo>
                    <a:pt x="74" y="151"/>
                  </a:lnTo>
                  <a:lnTo>
                    <a:pt x="85" y="126"/>
                  </a:lnTo>
                  <a:lnTo>
                    <a:pt x="96" y="97"/>
                  </a:lnTo>
                  <a:lnTo>
                    <a:pt x="109" y="70"/>
                  </a:lnTo>
                  <a:lnTo>
                    <a:pt x="123" y="42"/>
                  </a:lnTo>
                  <a:lnTo>
                    <a:pt x="140" y="20"/>
                  </a:lnTo>
                  <a:lnTo>
                    <a:pt x="158" y="6"/>
                  </a:lnTo>
                  <a:lnTo>
                    <a:pt x="178" y="0"/>
                  </a:lnTo>
                  <a:close/>
                </a:path>
              </a:pathLst>
            </a:custGeom>
            <a:solidFill>
              <a:srgbClr val="7F0000"/>
            </a:solidFill>
            <a:ln w="9525">
              <a:noFill/>
            </a:ln>
          </p:spPr>
          <p:txBody>
            <a:bodyPr/>
            <a:lstStyle/>
            <a:p>
              <a:endParaRPr lang="zh-CN" altLang="en-US"/>
            </a:p>
          </p:txBody>
        </p:sp>
        <p:sp>
          <p:nvSpPr>
            <p:cNvPr id="2267357" name="任意多边形 2267356"/>
            <p:cNvSpPr/>
            <p:nvPr/>
          </p:nvSpPr>
          <p:spPr>
            <a:xfrm>
              <a:off x="5231" y="1509"/>
              <a:ext cx="30" cy="29"/>
            </a:xfrm>
            <a:custGeom>
              <a:avLst/>
              <a:gdLst/>
              <a:ahLst/>
              <a:cxnLst/>
              <a:rect l="0" t="0" r="0" b="0"/>
              <a:pathLst>
                <a:path w="30" h="29">
                  <a:moveTo>
                    <a:pt x="14" y="29"/>
                  </a:moveTo>
                  <a:lnTo>
                    <a:pt x="9" y="27"/>
                  </a:lnTo>
                  <a:lnTo>
                    <a:pt x="5" y="25"/>
                  </a:lnTo>
                  <a:lnTo>
                    <a:pt x="1" y="20"/>
                  </a:lnTo>
                  <a:lnTo>
                    <a:pt x="0" y="14"/>
                  </a:lnTo>
                  <a:lnTo>
                    <a:pt x="1" y="9"/>
                  </a:lnTo>
                  <a:lnTo>
                    <a:pt x="5" y="3"/>
                  </a:lnTo>
                  <a:lnTo>
                    <a:pt x="9" y="2"/>
                  </a:lnTo>
                  <a:lnTo>
                    <a:pt x="16" y="0"/>
                  </a:lnTo>
                  <a:lnTo>
                    <a:pt x="21" y="2"/>
                  </a:lnTo>
                  <a:lnTo>
                    <a:pt x="27" y="3"/>
                  </a:lnTo>
                  <a:lnTo>
                    <a:pt x="29" y="9"/>
                  </a:lnTo>
                  <a:lnTo>
                    <a:pt x="30" y="14"/>
                  </a:lnTo>
                  <a:lnTo>
                    <a:pt x="29" y="20"/>
                  </a:lnTo>
                  <a:lnTo>
                    <a:pt x="25" y="25"/>
                  </a:lnTo>
                  <a:lnTo>
                    <a:pt x="21" y="29"/>
                  </a:lnTo>
                  <a:lnTo>
                    <a:pt x="14" y="29"/>
                  </a:lnTo>
                  <a:close/>
                </a:path>
              </a:pathLst>
            </a:custGeom>
            <a:solidFill>
              <a:srgbClr val="7F0000"/>
            </a:solidFill>
            <a:ln w="9525">
              <a:noFill/>
            </a:ln>
          </p:spPr>
          <p:txBody>
            <a:bodyPr/>
            <a:lstStyle/>
            <a:p>
              <a:endParaRPr lang="zh-CN" altLang="en-US"/>
            </a:p>
          </p:txBody>
        </p:sp>
        <p:sp>
          <p:nvSpPr>
            <p:cNvPr id="2267358" name="任意多边形 2267357"/>
            <p:cNvSpPr/>
            <p:nvPr/>
          </p:nvSpPr>
          <p:spPr>
            <a:xfrm>
              <a:off x="5234" y="1407"/>
              <a:ext cx="31" cy="31"/>
            </a:xfrm>
            <a:custGeom>
              <a:avLst/>
              <a:gdLst/>
              <a:ahLst/>
              <a:cxnLst/>
              <a:rect l="0" t="0" r="0" b="0"/>
              <a:pathLst>
                <a:path w="31" h="31">
                  <a:moveTo>
                    <a:pt x="17" y="31"/>
                  </a:moveTo>
                  <a:lnTo>
                    <a:pt x="9" y="29"/>
                  </a:lnTo>
                  <a:lnTo>
                    <a:pt x="6" y="26"/>
                  </a:lnTo>
                  <a:lnTo>
                    <a:pt x="2" y="22"/>
                  </a:lnTo>
                  <a:lnTo>
                    <a:pt x="0" y="15"/>
                  </a:lnTo>
                  <a:lnTo>
                    <a:pt x="2" y="9"/>
                  </a:lnTo>
                  <a:lnTo>
                    <a:pt x="6" y="4"/>
                  </a:lnTo>
                  <a:lnTo>
                    <a:pt x="9" y="2"/>
                  </a:lnTo>
                  <a:lnTo>
                    <a:pt x="17" y="0"/>
                  </a:lnTo>
                  <a:lnTo>
                    <a:pt x="22" y="2"/>
                  </a:lnTo>
                  <a:lnTo>
                    <a:pt x="27" y="4"/>
                  </a:lnTo>
                  <a:lnTo>
                    <a:pt x="29" y="9"/>
                  </a:lnTo>
                  <a:lnTo>
                    <a:pt x="31" y="15"/>
                  </a:lnTo>
                  <a:lnTo>
                    <a:pt x="29" y="22"/>
                  </a:lnTo>
                  <a:lnTo>
                    <a:pt x="27" y="26"/>
                  </a:lnTo>
                  <a:lnTo>
                    <a:pt x="22" y="29"/>
                  </a:lnTo>
                  <a:lnTo>
                    <a:pt x="17" y="31"/>
                  </a:lnTo>
                  <a:close/>
                </a:path>
              </a:pathLst>
            </a:custGeom>
            <a:solidFill>
              <a:srgbClr val="7F0000"/>
            </a:solidFill>
            <a:ln w="9525">
              <a:noFill/>
            </a:ln>
          </p:spPr>
          <p:txBody>
            <a:bodyPr/>
            <a:lstStyle/>
            <a:p>
              <a:endParaRPr lang="zh-CN" altLang="en-US"/>
            </a:p>
          </p:txBody>
        </p:sp>
        <p:sp>
          <p:nvSpPr>
            <p:cNvPr id="2267359" name="任意多边形 2267358"/>
            <p:cNvSpPr/>
            <p:nvPr/>
          </p:nvSpPr>
          <p:spPr>
            <a:xfrm>
              <a:off x="5187" y="2127"/>
              <a:ext cx="29" cy="31"/>
            </a:xfrm>
            <a:custGeom>
              <a:avLst/>
              <a:gdLst/>
              <a:ahLst/>
              <a:cxnLst/>
              <a:rect l="0" t="0" r="0" b="0"/>
              <a:pathLst>
                <a:path w="29" h="31">
                  <a:moveTo>
                    <a:pt x="14" y="31"/>
                  </a:moveTo>
                  <a:lnTo>
                    <a:pt x="9" y="29"/>
                  </a:lnTo>
                  <a:lnTo>
                    <a:pt x="4" y="25"/>
                  </a:lnTo>
                  <a:lnTo>
                    <a:pt x="0" y="22"/>
                  </a:lnTo>
                  <a:lnTo>
                    <a:pt x="0" y="14"/>
                  </a:lnTo>
                  <a:lnTo>
                    <a:pt x="2" y="9"/>
                  </a:lnTo>
                  <a:lnTo>
                    <a:pt x="4" y="3"/>
                  </a:lnTo>
                  <a:lnTo>
                    <a:pt x="9" y="2"/>
                  </a:lnTo>
                  <a:lnTo>
                    <a:pt x="14" y="0"/>
                  </a:lnTo>
                  <a:lnTo>
                    <a:pt x="20" y="2"/>
                  </a:lnTo>
                  <a:lnTo>
                    <a:pt x="25" y="5"/>
                  </a:lnTo>
                  <a:lnTo>
                    <a:pt x="27" y="9"/>
                  </a:lnTo>
                  <a:lnTo>
                    <a:pt x="29" y="16"/>
                  </a:lnTo>
                  <a:lnTo>
                    <a:pt x="27" y="22"/>
                  </a:lnTo>
                  <a:lnTo>
                    <a:pt x="25" y="25"/>
                  </a:lnTo>
                  <a:lnTo>
                    <a:pt x="20" y="29"/>
                  </a:lnTo>
                  <a:lnTo>
                    <a:pt x="14" y="31"/>
                  </a:lnTo>
                  <a:close/>
                </a:path>
              </a:pathLst>
            </a:custGeom>
            <a:solidFill>
              <a:srgbClr val="7F0000"/>
            </a:solidFill>
            <a:ln w="9525">
              <a:noFill/>
            </a:ln>
          </p:spPr>
          <p:txBody>
            <a:bodyPr/>
            <a:lstStyle/>
            <a:p>
              <a:endParaRPr lang="zh-CN" altLang="en-US"/>
            </a:p>
          </p:txBody>
        </p:sp>
        <p:sp>
          <p:nvSpPr>
            <p:cNvPr id="2267360" name="任意多边形 2267359"/>
            <p:cNvSpPr/>
            <p:nvPr/>
          </p:nvSpPr>
          <p:spPr>
            <a:xfrm>
              <a:off x="5043" y="1865"/>
              <a:ext cx="317" cy="931"/>
            </a:xfrm>
            <a:custGeom>
              <a:avLst/>
              <a:gdLst/>
              <a:ahLst/>
              <a:cxnLst/>
              <a:rect l="0" t="0" r="0" b="0"/>
              <a:pathLst>
                <a:path w="317" h="931">
                  <a:moveTo>
                    <a:pt x="0" y="752"/>
                  </a:moveTo>
                  <a:lnTo>
                    <a:pt x="0" y="791"/>
                  </a:lnTo>
                  <a:lnTo>
                    <a:pt x="2" y="834"/>
                  </a:lnTo>
                  <a:lnTo>
                    <a:pt x="2" y="871"/>
                  </a:lnTo>
                  <a:lnTo>
                    <a:pt x="2" y="892"/>
                  </a:lnTo>
                  <a:lnTo>
                    <a:pt x="15" y="896"/>
                  </a:lnTo>
                  <a:lnTo>
                    <a:pt x="31" y="902"/>
                  </a:lnTo>
                  <a:lnTo>
                    <a:pt x="48" y="907"/>
                  </a:lnTo>
                  <a:lnTo>
                    <a:pt x="64" y="912"/>
                  </a:lnTo>
                  <a:lnTo>
                    <a:pt x="82" y="916"/>
                  </a:lnTo>
                  <a:lnTo>
                    <a:pt x="102" y="921"/>
                  </a:lnTo>
                  <a:lnTo>
                    <a:pt x="122" y="925"/>
                  </a:lnTo>
                  <a:lnTo>
                    <a:pt x="144" y="929"/>
                  </a:lnTo>
                  <a:lnTo>
                    <a:pt x="166" y="931"/>
                  </a:lnTo>
                  <a:lnTo>
                    <a:pt x="188" y="931"/>
                  </a:lnTo>
                  <a:lnTo>
                    <a:pt x="209" y="931"/>
                  </a:lnTo>
                  <a:lnTo>
                    <a:pt x="231" y="929"/>
                  </a:lnTo>
                  <a:lnTo>
                    <a:pt x="253" y="923"/>
                  </a:lnTo>
                  <a:lnTo>
                    <a:pt x="275" y="918"/>
                  </a:lnTo>
                  <a:lnTo>
                    <a:pt x="297" y="909"/>
                  </a:lnTo>
                  <a:lnTo>
                    <a:pt x="317" y="898"/>
                  </a:lnTo>
                  <a:lnTo>
                    <a:pt x="307" y="832"/>
                  </a:lnTo>
                  <a:lnTo>
                    <a:pt x="298" y="782"/>
                  </a:lnTo>
                  <a:lnTo>
                    <a:pt x="291" y="743"/>
                  </a:lnTo>
                  <a:lnTo>
                    <a:pt x="287" y="714"/>
                  </a:lnTo>
                  <a:lnTo>
                    <a:pt x="286" y="653"/>
                  </a:lnTo>
                  <a:lnTo>
                    <a:pt x="286" y="542"/>
                  </a:lnTo>
                  <a:lnTo>
                    <a:pt x="284" y="424"/>
                  </a:lnTo>
                  <a:lnTo>
                    <a:pt x="282" y="338"/>
                  </a:lnTo>
                  <a:lnTo>
                    <a:pt x="297" y="302"/>
                  </a:lnTo>
                  <a:lnTo>
                    <a:pt x="304" y="278"/>
                  </a:lnTo>
                  <a:lnTo>
                    <a:pt x="306" y="256"/>
                  </a:lnTo>
                  <a:lnTo>
                    <a:pt x="306" y="225"/>
                  </a:lnTo>
                  <a:lnTo>
                    <a:pt x="298" y="176"/>
                  </a:lnTo>
                  <a:lnTo>
                    <a:pt x="284" y="115"/>
                  </a:lnTo>
                  <a:lnTo>
                    <a:pt x="267" y="55"/>
                  </a:lnTo>
                  <a:lnTo>
                    <a:pt x="260" y="9"/>
                  </a:lnTo>
                  <a:lnTo>
                    <a:pt x="240" y="13"/>
                  </a:lnTo>
                  <a:lnTo>
                    <a:pt x="218" y="15"/>
                  </a:lnTo>
                  <a:lnTo>
                    <a:pt x="195" y="16"/>
                  </a:lnTo>
                  <a:lnTo>
                    <a:pt x="173" y="18"/>
                  </a:lnTo>
                  <a:lnTo>
                    <a:pt x="149" y="18"/>
                  </a:lnTo>
                  <a:lnTo>
                    <a:pt x="126" y="18"/>
                  </a:lnTo>
                  <a:lnTo>
                    <a:pt x="106" y="16"/>
                  </a:lnTo>
                  <a:lnTo>
                    <a:pt x="86" y="13"/>
                  </a:lnTo>
                  <a:lnTo>
                    <a:pt x="75" y="11"/>
                  </a:lnTo>
                  <a:lnTo>
                    <a:pt x="64" y="7"/>
                  </a:lnTo>
                  <a:lnTo>
                    <a:pt x="55" y="4"/>
                  </a:lnTo>
                  <a:lnTo>
                    <a:pt x="46" y="0"/>
                  </a:lnTo>
                  <a:lnTo>
                    <a:pt x="40" y="40"/>
                  </a:lnTo>
                  <a:lnTo>
                    <a:pt x="37" y="80"/>
                  </a:lnTo>
                  <a:lnTo>
                    <a:pt x="35" y="120"/>
                  </a:lnTo>
                  <a:lnTo>
                    <a:pt x="37" y="162"/>
                  </a:lnTo>
                  <a:lnTo>
                    <a:pt x="40" y="204"/>
                  </a:lnTo>
                  <a:lnTo>
                    <a:pt x="44" y="240"/>
                  </a:lnTo>
                  <a:lnTo>
                    <a:pt x="44" y="273"/>
                  </a:lnTo>
                  <a:lnTo>
                    <a:pt x="39" y="300"/>
                  </a:lnTo>
                  <a:lnTo>
                    <a:pt x="19" y="404"/>
                  </a:lnTo>
                  <a:lnTo>
                    <a:pt x="6" y="545"/>
                  </a:lnTo>
                  <a:lnTo>
                    <a:pt x="2" y="676"/>
                  </a:lnTo>
                  <a:lnTo>
                    <a:pt x="0" y="752"/>
                  </a:lnTo>
                  <a:close/>
                </a:path>
              </a:pathLst>
            </a:custGeom>
            <a:solidFill>
              <a:srgbClr val="B728A5"/>
            </a:solidFill>
            <a:ln w="9525">
              <a:noFill/>
            </a:ln>
          </p:spPr>
          <p:txBody>
            <a:bodyPr/>
            <a:lstStyle/>
            <a:p>
              <a:endParaRPr lang="zh-CN" altLang="en-US"/>
            </a:p>
          </p:txBody>
        </p:sp>
        <p:sp>
          <p:nvSpPr>
            <p:cNvPr id="2267361" name="任意多边形 2267360"/>
            <p:cNvSpPr/>
            <p:nvPr/>
          </p:nvSpPr>
          <p:spPr>
            <a:xfrm>
              <a:off x="5067" y="1369"/>
              <a:ext cx="236" cy="509"/>
            </a:xfrm>
            <a:custGeom>
              <a:avLst/>
              <a:gdLst/>
              <a:ahLst/>
              <a:cxnLst/>
              <a:rect l="0" t="0" r="0" b="0"/>
              <a:pathLst>
                <a:path w="236" h="509">
                  <a:moveTo>
                    <a:pt x="22" y="496"/>
                  </a:moveTo>
                  <a:lnTo>
                    <a:pt x="31" y="500"/>
                  </a:lnTo>
                  <a:lnTo>
                    <a:pt x="40" y="503"/>
                  </a:lnTo>
                  <a:lnTo>
                    <a:pt x="51" y="507"/>
                  </a:lnTo>
                  <a:lnTo>
                    <a:pt x="62" y="509"/>
                  </a:lnTo>
                  <a:lnTo>
                    <a:pt x="62" y="463"/>
                  </a:lnTo>
                  <a:lnTo>
                    <a:pt x="64" y="405"/>
                  </a:lnTo>
                  <a:lnTo>
                    <a:pt x="64" y="352"/>
                  </a:lnTo>
                  <a:lnTo>
                    <a:pt x="65" y="318"/>
                  </a:lnTo>
                  <a:lnTo>
                    <a:pt x="69" y="289"/>
                  </a:lnTo>
                  <a:lnTo>
                    <a:pt x="75" y="243"/>
                  </a:lnTo>
                  <a:lnTo>
                    <a:pt x="85" y="193"/>
                  </a:lnTo>
                  <a:lnTo>
                    <a:pt x="104" y="143"/>
                  </a:lnTo>
                  <a:lnTo>
                    <a:pt x="105" y="160"/>
                  </a:lnTo>
                  <a:lnTo>
                    <a:pt x="109" y="173"/>
                  </a:lnTo>
                  <a:lnTo>
                    <a:pt x="114" y="180"/>
                  </a:lnTo>
                  <a:lnTo>
                    <a:pt x="120" y="185"/>
                  </a:lnTo>
                  <a:lnTo>
                    <a:pt x="131" y="163"/>
                  </a:lnTo>
                  <a:lnTo>
                    <a:pt x="138" y="142"/>
                  </a:lnTo>
                  <a:lnTo>
                    <a:pt x="138" y="116"/>
                  </a:lnTo>
                  <a:lnTo>
                    <a:pt x="131" y="82"/>
                  </a:lnTo>
                  <a:lnTo>
                    <a:pt x="136" y="73"/>
                  </a:lnTo>
                  <a:lnTo>
                    <a:pt x="144" y="64"/>
                  </a:lnTo>
                  <a:lnTo>
                    <a:pt x="153" y="54"/>
                  </a:lnTo>
                  <a:lnTo>
                    <a:pt x="162" y="45"/>
                  </a:lnTo>
                  <a:lnTo>
                    <a:pt x="174" y="38"/>
                  </a:lnTo>
                  <a:lnTo>
                    <a:pt x="191" y="31"/>
                  </a:lnTo>
                  <a:lnTo>
                    <a:pt x="211" y="27"/>
                  </a:lnTo>
                  <a:lnTo>
                    <a:pt x="236" y="25"/>
                  </a:lnTo>
                  <a:lnTo>
                    <a:pt x="229" y="0"/>
                  </a:lnTo>
                  <a:lnTo>
                    <a:pt x="214" y="2"/>
                  </a:lnTo>
                  <a:lnTo>
                    <a:pt x="200" y="2"/>
                  </a:lnTo>
                  <a:lnTo>
                    <a:pt x="182" y="5"/>
                  </a:lnTo>
                  <a:lnTo>
                    <a:pt x="165" y="9"/>
                  </a:lnTo>
                  <a:lnTo>
                    <a:pt x="149" y="14"/>
                  </a:lnTo>
                  <a:lnTo>
                    <a:pt x="136" y="22"/>
                  </a:lnTo>
                  <a:lnTo>
                    <a:pt x="125" y="29"/>
                  </a:lnTo>
                  <a:lnTo>
                    <a:pt x="118" y="40"/>
                  </a:lnTo>
                  <a:lnTo>
                    <a:pt x="113" y="44"/>
                  </a:lnTo>
                  <a:lnTo>
                    <a:pt x="107" y="47"/>
                  </a:lnTo>
                  <a:lnTo>
                    <a:pt x="105" y="54"/>
                  </a:lnTo>
                  <a:lnTo>
                    <a:pt x="105" y="62"/>
                  </a:lnTo>
                  <a:lnTo>
                    <a:pt x="107" y="67"/>
                  </a:lnTo>
                  <a:lnTo>
                    <a:pt x="107" y="71"/>
                  </a:lnTo>
                  <a:lnTo>
                    <a:pt x="105" y="74"/>
                  </a:lnTo>
                  <a:lnTo>
                    <a:pt x="98" y="74"/>
                  </a:lnTo>
                  <a:lnTo>
                    <a:pt x="87" y="74"/>
                  </a:lnTo>
                  <a:lnTo>
                    <a:pt x="73" y="78"/>
                  </a:lnTo>
                  <a:lnTo>
                    <a:pt x="60" y="84"/>
                  </a:lnTo>
                  <a:lnTo>
                    <a:pt x="51" y="91"/>
                  </a:lnTo>
                  <a:lnTo>
                    <a:pt x="42" y="107"/>
                  </a:lnTo>
                  <a:lnTo>
                    <a:pt x="31" y="133"/>
                  </a:lnTo>
                  <a:lnTo>
                    <a:pt x="16" y="160"/>
                  </a:lnTo>
                  <a:lnTo>
                    <a:pt x="5" y="176"/>
                  </a:lnTo>
                  <a:lnTo>
                    <a:pt x="20" y="169"/>
                  </a:lnTo>
                  <a:lnTo>
                    <a:pt x="31" y="165"/>
                  </a:lnTo>
                  <a:lnTo>
                    <a:pt x="42" y="163"/>
                  </a:lnTo>
                  <a:lnTo>
                    <a:pt x="51" y="162"/>
                  </a:lnTo>
                  <a:lnTo>
                    <a:pt x="60" y="160"/>
                  </a:lnTo>
                  <a:lnTo>
                    <a:pt x="69" y="154"/>
                  </a:lnTo>
                  <a:lnTo>
                    <a:pt x="78" y="145"/>
                  </a:lnTo>
                  <a:lnTo>
                    <a:pt x="89" y="133"/>
                  </a:lnTo>
                  <a:lnTo>
                    <a:pt x="82" y="145"/>
                  </a:lnTo>
                  <a:lnTo>
                    <a:pt x="76" y="158"/>
                  </a:lnTo>
                  <a:lnTo>
                    <a:pt x="69" y="171"/>
                  </a:lnTo>
                  <a:lnTo>
                    <a:pt x="64" y="182"/>
                  </a:lnTo>
                  <a:lnTo>
                    <a:pt x="56" y="193"/>
                  </a:lnTo>
                  <a:lnTo>
                    <a:pt x="49" y="203"/>
                  </a:lnTo>
                  <a:lnTo>
                    <a:pt x="42" y="214"/>
                  </a:lnTo>
                  <a:lnTo>
                    <a:pt x="33" y="223"/>
                  </a:lnTo>
                  <a:lnTo>
                    <a:pt x="16" y="242"/>
                  </a:lnTo>
                  <a:lnTo>
                    <a:pt x="5" y="256"/>
                  </a:lnTo>
                  <a:lnTo>
                    <a:pt x="0" y="271"/>
                  </a:lnTo>
                  <a:lnTo>
                    <a:pt x="0" y="287"/>
                  </a:lnTo>
                  <a:lnTo>
                    <a:pt x="2" y="323"/>
                  </a:lnTo>
                  <a:lnTo>
                    <a:pt x="2" y="385"/>
                  </a:lnTo>
                  <a:lnTo>
                    <a:pt x="2" y="443"/>
                  </a:lnTo>
                  <a:lnTo>
                    <a:pt x="7" y="472"/>
                  </a:lnTo>
                  <a:lnTo>
                    <a:pt x="15" y="478"/>
                  </a:lnTo>
                  <a:lnTo>
                    <a:pt x="18" y="483"/>
                  </a:lnTo>
                  <a:lnTo>
                    <a:pt x="22" y="491"/>
                  </a:lnTo>
                  <a:lnTo>
                    <a:pt x="22" y="496"/>
                  </a:lnTo>
                  <a:close/>
                </a:path>
              </a:pathLst>
            </a:custGeom>
            <a:solidFill>
              <a:srgbClr val="FFD1A5"/>
            </a:solidFill>
            <a:ln w="9525">
              <a:noFill/>
            </a:ln>
          </p:spPr>
          <p:txBody>
            <a:bodyPr/>
            <a:lstStyle/>
            <a:p>
              <a:endParaRPr lang="zh-CN" altLang="en-US"/>
            </a:p>
          </p:txBody>
        </p:sp>
        <p:sp>
          <p:nvSpPr>
            <p:cNvPr id="2267362" name="任意多边形 2267361"/>
            <p:cNvSpPr/>
            <p:nvPr/>
          </p:nvSpPr>
          <p:spPr>
            <a:xfrm>
              <a:off x="5129" y="1394"/>
              <a:ext cx="245" cy="825"/>
            </a:xfrm>
            <a:custGeom>
              <a:avLst/>
              <a:gdLst/>
              <a:ahLst/>
              <a:cxnLst/>
              <a:rect l="0" t="0" r="0" b="0"/>
              <a:pathLst>
                <a:path w="245" h="825">
                  <a:moveTo>
                    <a:pt x="174" y="0"/>
                  </a:moveTo>
                  <a:lnTo>
                    <a:pt x="149" y="2"/>
                  </a:lnTo>
                  <a:lnTo>
                    <a:pt x="129" y="6"/>
                  </a:lnTo>
                  <a:lnTo>
                    <a:pt x="112" y="13"/>
                  </a:lnTo>
                  <a:lnTo>
                    <a:pt x="100" y="20"/>
                  </a:lnTo>
                  <a:lnTo>
                    <a:pt x="91" y="29"/>
                  </a:lnTo>
                  <a:lnTo>
                    <a:pt x="82" y="39"/>
                  </a:lnTo>
                  <a:lnTo>
                    <a:pt x="74" y="48"/>
                  </a:lnTo>
                  <a:lnTo>
                    <a:pt x="69" y="57"/>
                  </a:lnTo>
                  <a:lnTo>
                    <a:pt x="62" y="73"/>
                  </a:lnTo>
                  <a:lnTo>
                    <a:pt x="54" y="89"/>
                  </a:lnTo>
                  <a:lnTo>
                    <a:pt x="47" y="104"/>
                  </a:lnTo>
                  <a:lnTo>
                    <a:pt x="42" y="118"/>
                  </a:lnTo>
                  <a:lnTo>
                    <a:pt x="23" y="168"/>
                  </a:lnTo>
                  <a:lnTo>
                    <a:pt x="13" y="218"/>
                  </a:lnTo>
                  <a:lnTo>
                    <a:pt x="7" y="264"/>
                  </a:lnTo>
                  <a:lnTo>
                    <a:pt x="3" y="293"/>
                  </a:lnTo>
                  <a:lnTo>
                    <a:pt x="2" y="327"/>
                  </a:lnTo>
                  <a:lnTo>
                    <a:pt x="2" y="380"/>
                  </a:lnTo>
                  <a:lnTo>
                    <a:pt x="0" y="438"/>
                  </a:lnTo>
                  <a:lnTo>
                    <a:pt x="0" y="484"/>
                  </a:lnTo>
                  <a:lnTo>
                    <a:pt x="0" y="524"/>
                  </a:lnTo>
                  <a:lnTo>
                    <a:pt x="0" y="573"/>
                  </a:lnTo>
                  <a:lnTo>
                    <a:pt x="2" y="627"/>
                  </a:lnTo>
                  <a:lnTo>
                    <a:pt x="9" y="684"/>
                  </a:lnTo>
                  <a:lnTo>
                    <a:pt x="22" y="735"/>
                  </a:lnTo>
                  <a:lnTo>
                    <a:pt x="40" y="778"/>
                  </a:lnTo>
                  <a:lnTo>
                    <a:pt x="67" y="809"/>
                  </a:lnTo>
                  <a:lnTo>
                    <a:pt x="105" y="824"/>
                  </a:lnTo>
                  <a:lnTo>
                    <a:pt x="116" y="824"/>
                  </a:lnTo>
                  <a:lnTo>
                    <a:pt x="131" y="825"/>
                  </a:lnTo>
                  <a:lnTo>
                    <a:pt x="149" y="825"/>
                  </a:lnTo>
                  <a:lnTo>
                    <a:pt x="167" y="825"/>
                  </a:lnTo>
                  <a:lnTo>
                    <a:pt x="185" y="825"/>
                  </a:lnTo>
                  <a:lnTo>
                    <a:pt x="201" y="825"/>
                  </a:lnTo>
                  <a:lnTo>
                    <a:pt x="216" y="825"/>
                  </a:lnTo>
                  <a:lnTo>
                    <a:pt x="225" y="824"/>
                  </a:lnTo>
                  <a:lnTo>
                    <a:pt x="227" y="765"/>
                  </a:lnTo>
                  <a:lnTo>
                    <a:pt x="225" y="704"/>
                  </a:lnTo>
                  <a:lnTo>
                    <a:pt x="218" y="642"/>
                  </a:lnTo>
                  <a:lnTo>
                    <a:pt x="207" y="584"/>
                  </a:lnTo>
                  <a:lnTo>
                    <a:pt x="196" y="540"/>
                  </a:lnTo>
                  <a:lnTo>
                    <a:pt x="189" y="511"/>
                  </a:lnTo>
                  <a:lnTo>
                    <a:pt x="185" y="489"/>
                  </a:lnTo>
                  <a:lnTo>
                    <a:pt x="185" y="467"/>
                  </a:lnTo>
                  <a:lnTo>
                    <a:pt x="187" y="447"/>
                  </a:lnTo>
                  <a:lnTo>
                    <a:pt x="194" y="418"/>
                  </a:lnTo>
                  <a:lnTo>
                    <a:pt x="203" y="382"/>
                  </a:lnTo>
                  <a:lnTo>
                    <a:pt x="216" y="340"/>
                  </a:lnTo>
                  <a:lnTo>
                    <a:pt x="227" y="297"/>
                  </a:lnTo>
                  <a:lnTo>
                    <a:pt x="236" y="253"/>
                  </a:lnTo>
                  <a:lnTo>
                    <a:pt x="243" y="215"/>
                  </a:lnTo>
                  <a:lnTo>
                    <a:pt x="245" y="182"/>
                  </a:lnTo>
                  <a:lnTo>
                    <a:pt x="243" y="155"/>
                  </a:lnTo>
                  <a:lnTo>
                    <a:pt x="238" y="129"/>
                  </a:lnTo>
                  <a:lnTo>
                    <a:pt x="231" y="104"/>
                  </a:lnTo>
                  <a:lnTo>
                    <a:pt x="221" y="79"/>
                  </a:lnTo>
                  <a:lnTo>
                    <a:pt x="211" y="57"/>
                  </a:lnTo>
                  <a:lnTo>
                    <a:pt x="200" y="35"/>
                  </a:lnTo>
                  <a:lnTo>
                    <a:pt x="187" y="17"/>
                  </a:lnTo>
                  <a:lnTo>
                    <a:pt x="174" y="0"/>
                  </a:lnTo>
                  <a:close/>
                </a:path>
              </a:pathLst>
            </a:custGeom>
            <a:solidFill>
              <a:srgbClr val="EF66D1"/>
            </a:solidFill>
            <a:ln w="9525">
              <a:noFill/>
            </a:ln>
          </p:spPr>
          <p:txBody>
            <a:bodyPr/>
            <a:lstStyle/>
            <a:p>
              <a:endParaRPr lang="zh-CN" altLang="en-US"/>
            </a:p>
          </p:txBody>
        </p:sp>
        <p:sp>
          <p:nvSpPr>
            <p:cNvPr id="2267363" name="任意多边形 2267362"/>
            <p:cNvSpPr/>
            <p:nvPr/>
          </p:nvSpPr>
          <p:spPr>
            <a:xfrm>
              <a:off x="4960" y="2229"/>
              <a:ext cx="494" cy="327"/>
            </a:xfrm>
            <a:custGeom>
              <a:avLst/>
              <a:gdLst/>
              <a:ahLst/>
              <a:cxnLst/>
              <a:rect l="0" t="0" r="0" b="0"/>
              <a:pathLst>
                <a:path w="494" h="327">
                  <a:moveTo>
                    <a:pt x="447" y="327"/>
                  </a:moveTo>
                  <a:lnTo>
                    <a:pt x="452" y="327"/>
                  </a:lnTo>
                  <a:lnTo>
                    <a:pt x="458" y="325"/>
                  </a:lnTo>
                  <a:lnTo>
                    <a:pt x="459" y="321"/>
                  </a:lnTo>
                  <a:lnTo>
                    <a:pt x="461" y="316"/>
                  </a:lnTo>
                  <a:lnTo>
                    <a:pt x="494" y="69"/>
                  </a:lnTo>
                  <a:lnTo>
                    <a:pt x="494" y="63"/>
                  </a:lnTo>
                  <a:lnTo>
                    <a:pt x="492" y="58"/>
                  </a:lnTo>
                  <a:lnTo>
                    <a:pt x="489" y="56"/>
                  </a:lnTo>
                  <a:lnTo>
                    <a:pt x="483" y="54"/>
                  </a:lnTo>
                  <a:lnTo>
                    <a:pt x="47" y="0"/>
                  </a:lnTo>
                  <a:lnTo>
                    <a:pt x="42" y="1"/>
                  </a:lnTo>
                  <a:lnTo>
                    <a:pt x="38" y="3"/>
                  </a:lnTo>
                  <a:lnTo>
                    <a:pt x="34" y="7"/>
                  </a:lnTo>
                  <a:lnTo>
                    <a:pt x="33" y="10"/>
                  </a:lnTo>
                  <a:lnTo>
                    <a:pt x="0" y="258"/>
                  </a:lnTo>
                  <a:lnTo>
                    <a:pt x="0" y="263"/>
                  </a:lnTo>
                  <a:lnTo>
                    <a:pt x="3" y="267"/>
                  </a:lnTo>
                  <a:lnTo>
                    <a:pt x="5" y="270"/>
                  </a:lnTo>
                  <a:lnTo>
                    <a:pt x="11" y="272"/>
                  </a:lnTo>
                  <a:lnTo>
                    <a:pt x="447" y="327"/>
                  </a:lnTo>
                  <a:close/>
                </a:path>
              </a:pathLst>
            </a:custGeom>
            <a:solidFill>
              <a:srgbClr val="4C0000"/>
            </a:solidFill>
            <a:ln w="9525">
              <a:noFill/>
            </a:ln>
          </p:spPr>
          <p:txBody>
            <a:bodyPr/>
            <a:lstStyle/>
            <a:p>
              <a:endParaRPr lang="zh-CN" altLang="en-US"/>
            </a:p>
          </p:txBody>
        </p:sp>
        <p:sp>
          <p:nvSpPr>
            <p:cNvPr id="2267364" name="任意多边形 2267363"/>
            <p:cNvSpPr/>
            <p:nvPr/>
          </p:nvSpPr>
          <p:spPr>
            <a:xfrm>
              <a:off x="5000" y="2194"/>
              <a:ext cx="472" cy="354"/>
            </a:xfrm>
            <a:custGeom>
              <a:avLst/>
              <a:gdLst/>
              <a:ahLst/>
              <a:cxnLst/>
              <a:rect l="0" t="0" r="0" b="0"/>
              <a:pathLst>
                <a:path w="472" h="354">
                  <a:moveTo>
                    <a:pt x="298" y="58"/>
                  </a:moveTo>
                  <a:lnTo>
                    <a:pt x="25" y="24"/>
                  </a:lnTo>
                  <a:lnTo>
                    <a:pt x="23" y="24"/>
                  </a:lnTo>
                  <a:lnTo>
                    <a:pt x="23" y="24"/>
                  </a:lnTo>
                  <a:lnTo>
                    <a:pt x="22" y="24"/>
                  </a:lnTo>
                  <a:lnTo>
                    <a:pt x="20" y="24"/>
                  </a:lnTo>
                  <a:lnTo>
                    <a:pt x="18" y="25"/>
                  </a:lnTo>
                  <a:lnTo>
                    <a:pt x="14" y="27"/>
                  </a:lnTo>
                  <a:lnTo>
                    <a:pt x="9" y="31"/>
                  </a:lnTo>
                  <a:lnTo>
                    <a:pt x="0" y="36"/>
                  </a:lnTo>
                  <a:lnTo>
                    <a:pt x="2" y="35"/>
                  </a:lnTo>
                  <a:lnTo>
                    <a:pt x="2" y="35"/>
                  </a:lnTo>
                  <a:lnTo>
                    <a:pt x="3" y="35"/>
                  </a:lnTo>
                  <a:lnTo>
                    <a:pt x="7" y="35"/>
                  </a:lnTo>
                  <a:lnTo>
                    <a:pt x="443" y="89"/>
                  </a:lnTo>
                  <a:lnTo>
                    <a:pt x="449" y="91"/>
                  </a:lnTo>
                  <a:lnTo>
                    <a:pt x="452" y="93"/>
                  </a:lnTo>
                  <a:lnTo>
                    <a:pt x="454" y="98"/>
                  </a:lnTo>
                  <a:lnTo>
                    <a:pt x="454" y="104"/>
                  </a:lnTo>
                  <a:lnTo>
                    <a:pt x="421" y="354"/>
                  </a:lnTo>
                  <a:lnTo>
                    <a:pt x="443" y="324"/>
                  </a:lnTo>
                  <a:lnTo>
                    <a:pt x="472" y="91"/>
                  </a:lnTo>
                  <a:lnTo>
                    <a:pt x="472" y="85"/>
                  </a:lnTo>
                  <a:lnTo>
                    <a:pt x="470" y="82"/>
                  </a:lnTo>
                  <a:lnTo>
                    <a:pt x="467" y="78"/>
                  </a:lnTo>
                  <a:lnTo>
                    <a:pt x="461" y="76"/>
                  </a:lnTo>
                  <a:lnTo>
                    <a:pt x="325" y="62"/>
                  </a:lnTo>
                  <a:lnTo>
                    <a:pt x="325" y="56"/>
                  </a:lnTo>
                  <a:lnTo>
                    <a:pt x="325" y="51"/>
                  </a:lnTo>
                  <a:lnTo>
                    <a:pt x="323" y="49"/>
                  </a:lnTo>
                  <a:lnTo>
                    <a:pt x="320" y="47"/>
                  </a:lnTo>
                  <a:lnTo>
                    <a:pt x="320" y="31"/>
                  </a:lnTo>
                  <a:lnTo>
                    <a:pt x="318" y="20"/>
                  </a:lnTo>
                  <a:lnTo>
                    <a:pt x="312" y="13"/>
                  </a:lnTo>
                  <a:lnTo>
                    <a:pt x="301" y="11"/>
                  </a:lnTo>
                  <a:lnTo>
                    <a:pt x="292" y="9"/>
                  </a:lnTo>
                  <a:lnTo>
                    <a:pt x="280" y="7"/>
                  </a:lnTo>
                  <a:lnTo>
                    <a:pt x="267" y="5"/>
                  </a:lnTo>
                  <a:lnTo>
                    <a:pt x="254" y="5"/>
                  </a:lnTo>
                  <a:lnTo>
                    <a:pt x="240" y="4"/>
                  </a:lnTo>
                  <a:lnTo>
                    <a:pt x="229" y="2"/>
                  </a:lnTo>
                  <a:lnTo>
                    <a:pt x="220" y="0"/>
                  </a:lnTo>
                  <a:lnTo>
                    <a:pt x="212" y="0"/>
                  </a:lnTo>
                  <a:lnTo>
                    <a:pt x="203" y="0"/>
                  </a:lnTo>
                  <a:lnTo>
                    <a:pt x="198" y="0"/>
                  </a:lnTo>
                  <a:lnTo>
                    <a:pt x="192" y="4"/>
                  </a:lnTo>
                  <a:lnTo>
                    <a:pt x="189" y="13"/>
                  </a:lnTo>
                  <a:lnTo>
                    <a:pt x="187" y="22"/>
                  </a:lnTo>
                  <a:lnTo>
                    <a:pt x="185" y="27"/>
                  </a:lnTo>
                  <a:lnTo>
                    <a:pt x="183" y="31"/>
                  </a:lnTo>
                  <a:lnTo>
                    <a:pt x="183" y="33"/>
                  </a:lnTo>
                  <a:lnTo>
                    <a:pt x="178" y="33"/>
                  </a:lnTo>
                  <a:lnTo>
                    <a:pt x="174" y="35"/>
                  </a:lnTo>
                  <a:lnTo>
                    <a:pt x="172" y="38"/>
                  </a:lnTo>
                  <a:lnTo>
                    <a:pt x="171" y="42"/>
                  </a:lnTo>
                  <a:lnTo>
                    <a:pt x="201" y="45"/>
                  </a:lnTo>
                  <a:lnTo>
                    <a:pt x="203" y="36"/>
                  </a:lnTo>
                  <a:lnTo>
                    <a:pt x="203" y="31"/>
                  </a:lnTo>
                  <a:lnTo>
                    <a:pt x="205" y="27"/>
                  </a:lnTo>
                  <a:lnTo>
                    <a:pt x="205" y="25"/>
                  </a:lnTo>
                  <a:lnTo>
                    <a:pt x="205" y="24"/>
                  </a:lnTo>
                  <a:lnTo>
                    <a:pt x="207" y="22"/>
                  </a:lnTo>
                  <a:lnTo>
                    <a:pt x="211" y="20"/>
                  </a:lnTo>
                  <a:lnTo>
                    <a:pt x="214" y="20"/>
                  </a:lnTo>
                  <a:lnTo>
                    <a:pt x="220" y="20"/>
                  </a:lnTo>
                  <a:lnTo>
                    <a:pt x="229" y="22"/>
                  </a:lnTo>
                  <a:lnTo>
                    <a:pt x="240" y="24"/>
                  </a:lnTo>
                  <a:lnTo>
                    <a:pt x="254" y="24"/>
                  </a:lnTo>
                  <a:lnTo>
                    <a:pt x="267" y="25"/>
                  </a:lnTo>
                  <a:lnTo>
                    <a:pt x="280" y="27"/>
                  </a:lnTo>
                  <a:lnTo>
                    <a:pt x="289" y="29"/>
                  </a:lnTo>
                  <a:lnTo>
                    <a:pt x="294" y="29"/>
                  </a:lnTo>
                  <a:lnTo>
                    <a:pt x="296" y="31"/>
                  </a:lnTo>
                  <a:lnTo>
                    <a:pt x="298" y="33"/>
                  </a:lnTo>
                  <a:lnTo>
                    <a:pt x="298" y="36"/>
                  </a:lnTo>
                  <a:lnTo>
                    <a:pt x="298" y="38"/>
                  </a:lnTo>
                  <a:lnTo>
                    <a:pt x="298" y="42"/>
                  </a:lnTo>
                  <a:lnTo>
                    <a:pt x="298" y="47"/>
                  </a:lnTo>
                  <a:lnTo>
                    <a:pt x="298" y="55"/>
                  </a:lnTo>
                  <a:lnTo>
                    <a:pt x="298" y="58"/>
                  </a:lnTo>
                  <a:close/>
                </a:path>
              </a:pathLst>
            </a:custGeom>
            <a:solidFill>
              <a:srgbClr val="4C0000"/>
            </a:solidFill>
            <a:ln w="9525">
              <a:noFill/>
            </a:ln>
          </p:spPr>
          <p:txBody>
            <a:bodyPr/>
            <a:lstStyle/>
            <a:p>
              <a:endParaRPr lang="zh-CN" altLang="en-US"/>
            </a:p>
          </p:txBody>
        </p:sp>
        <p:sp>
          <p:nvSpPr>
            <p:cNvPr id="2267365" name="任意多边形 2267364"/>
            <p:cNvSpPr/>
            <p:nvPr/>
          </p:nvSpPr>
          <p:spPr>
            <a:xfrm>
              <a:off x="5207" y="2109"/>
              <a:ext cx="103" cy="136"/>
            </a:xfrm>
            <a:custGeom>
              <a:avLst/>
              <a:gdLst/>
              <a:ahLst/>
              <a:cxnLst/>
              <a:rect l="0" t="0" r="0" b="0"/>
              <a:pathLst>
                <a:path w="103" h="136">
                  <a:moveTo>
                    <a:pt x="80" y="23"/>
                  </a:moveTo>
                  <a:lnTo>
                    <a:pt x="80" y="20"/>
                  </a:lnTo>
                  <a:lnTo>
                    <a:pt x="80" y="16"/>
                  </a:lnTo>
                  <a:lnTo>
                    <a:pt x="80" y="14"/>
                  </a:lnTo>
                  <a:lnTo>
                    <a:pt x="80" y="11"/>
                  </a:lnTo>
                  <a:lnTo>
                    <a:pt x="76" y="5"/>
                  </a:lnTo>
                  <a:lnTo>
                    <a:pt x="73" y="1"/>
                  </a:lnTo>
                  <a:lnTo>
                    <a:pt x="67" y="0"/>
                  </a:lnTo>
                  <a:lnTo>
                    <a:pt x="60" y="1"/>
                  </a:lnTo>
                  <a:lnTo>
                    <a:pt x="56" y="3"/>
                  </a:lnTo>
                  <a:lnTo>
                    <a:pt x="54" y="7"/>
                  </a:lnTo>
                  <a:lnTo>
                    <a:pt x="53" y="9"/>
                  </a:lnTo>
                  <a:lnTo>
                    <a:pt x="51" y="12"/>
                  </a:lnTo>
                  <a:lnTo>
                    <a:pt x="45" y="18"/>
                  </a:lnTo>
                  <a:lnTo>
                    <a:pt x="38" y="29"/>
                  </a:lnTo>
                  <a:lnTo>
                    <a:pt x="31" y="41"/>
                  </a:lnTo>
                  <a:lnTo>
                    <a:pt x="25" y="54"/>
                  </a:lnTo>
                  <a:lnTo>
                    <a:pt x="18" y="70"/>
                  </a:lnTo>
                  <a:lnTo>
                    <a:pt x="9" y="87"/>
                  </a:lnTo>
                  <a:lnTo>
                    <a:pt x="2" y="101"/>
                  </a:lnTo>
                  <a:lnTo>
                    <a:pt x="0" y="110"/>
                  </a:lnTo>
                  <a:lnTo>
                    <a:pt x="2" y="114"/>
                  </a:lnTo>
                  <a:lnTo>
                    <a:pt x="4" y="118"/>
                  </a:lnTo>
                  <a:lnTo>
                    <a:pt x="7" y="121"/>
                  </a:lnTo>
                  <a:lnTo>
                    <a:pt x="11" y="123"/>
                  </a:lnTo>
                  <a:lnTo>
                    <a:pt x="20" y="125"/>
                  </a:lnTo>
                  <a:lnTo>
                    <a:pt x="34" y="129"/>
                  </a:lnTo>
                  <a:lnTo>
                    <a:pt x="47" y="130"/>
                  </a:lnTo>
                  <a:lnTo>
                    <a:pt x="58" y="134"/>
                  </a:lnTo>
                  <a:lnTo>
                    <a:pt x="65" y="136"/>
                  </a:lnTo>
                  <a:lnTo>
                    <a:pt x="73" y="136"/>
                  </a:lnTo>
                  <a:lnTo>
                    <a:pt x="80" y="134"/>
                  </a:lnTo>
                  <a:lnTo>
                    <a:pt x="84" y="127"/>
                  </a:lnTo>
                  <a:lnTo>
                    <a:pt x="87" y="114"/>
                  </a:lnTo>
                  <a:lnTo>
                    <a:pt x="93" y="100"/>
                  </a:lnTo>
                  <a:lnTo>
                    <a:pt x="98" y="85"/>
                  </a:lnTo>
                  <a:lnTo>
                    <a:pt x="103" y="76"/>
                  </a:lnTo>
                  <a:lnTo>
                    <a:pt x="103" y="72"/>
                  </a:lnTo>
                  <a:lnTo>
                    <a:pt x="96" y="70"/>
                  </a:lnTo>
                  <a:lnTo>
                    <a:pt x="87" y="74"/>
                  </a:lnTo>
                  <a:lnTo>
                    <a:pt x="80" y="83"/>
                  </a:lnTo>
                  <a:lnTo>
                    <a:pt x="84" y="61"/>
                  </a:lnTo>
                  <a:lnTo>
                    <a:pt x="84" y="45"/>
                  </a:lnTo>
                  <a:lnTo>
                    <a:pt x="82" y="32"/>
                  </a:lnTo>
                  <a:lnTo>
                    <a:pt x="80" y="23"/>
                  </a:lnTo>
                  <a:close/>
                </a:path>
              </a:pathLst>
            </a:custGeom>
            <a:solidFill>
              <a:srgbClr val="7F0000"/>
            </a:solidFill>
            <a:ln w="9525">
              <a:noFill/>
            </a:ln>
          </p:spPr>
          <p:txBody>
            <a:bodyPr/>
            <a:lstStyle/>
            <a:p>
              <a:endParaRPr lang="zh-CN" altLang="en-US"/>
            </a:p>
          </p:txBody>
        </p:sp>
        <p:sp>
          <p:nvSpPr>
            <p:cNvPr id="2267366" name="任意多边形 2267365"/>
            <p:cNvSpPr/>
            <p:nvPr/>
          </p:nvSpPr>
          <p:spPr>
            <a:xfrm>
              <a:off x="5256" y="2109"/>
              <a:ext cx="31" cy="30"/>
            </a:xfrm>
            <a:custGeom>
              <a:avLst/>
              <a:gdLst/>
              <a:ahLst/>
              <a:cxnLst/>
              <a:rect l="0" t="0" r="0" b="0"/>
              <a:pathLst>
                <a:path w="31" h="30">
                  <a:moveTo>
                    <a:pt x="20" y="30"/>
                  </a:moveTo>
                  <a:lnTo>
                    <a:pt x="15" y="30"/>
                  </a:lnTo>
                  <a:lnTo>
                    <a:pt x="9" y="29"/>
                  </a:lnTo>
                  <a:lnTo>
                    <a:pt x="4" y="25"/>
                  </a:lnTo>
                  <a:lnTo>
                    <a:pt x="2" y="20"/>
                  </a:lnTo>
                  <a:lnTo>
                    <a:pt x="0" y="14"/>
                  </a:lnTo>
                  <a:lnTo>
                    <a:pt x="2" y="9"/>
                  </a:lnTo>
                  <a:lnTo>
                    <a:pt x="5" y="3"/>
                  </a:lnTo>
                  <a:lnTo>
                    <a:pt x="11" y="1"/>
                  </a:lnTo>
                  <a:lnTo>
                    <a:pt x="18" y="0"/>
                  </a:lnTo>
                  <a:lnTo>
                    <a:pt x="24" y="1"/>
                  </a:lnTo>
                  <a:lnTo>
                    <a:pt x="27" y="5"/>
                  </a:lnTo>
                  <a:lnTo>
                    <a:pt x="31" y="11"/>
                  </a:lnTo>
                  <a:lnTo>
                    <a:pt x="31" y="18"/>
                  </a:lnTo>
                  <a:lnTo>
                    <a:pt x="29" y="23"/>
                  </a:lnTo>
                  <a:lnTo>
                    <a:pt x="25" y="27"/>
                  </a:lnTo>
                  <a:lnTo>
                    <a:pt x="20" y="30"/>
                  </a:lnTo>
                  <a:close/>
                </a:path>
              </a:pathLst>
            </a:custGeom>
            <a:solidFill>
              <a:srgbClr val="7F0000"/>
            </a:solidFill>
            <a:ln w="9525">
              <a:noFill/>
            </a:ln>
          </p:spPr>
          <p:txBody>
            <a:bodyPr/>
            <a:lstStyle/>
            <a:p>
              <a:endParaRPr lang="zh-CN" altLang="en-US"/>
            </a:p>
          </p:txBody>
        </p:sp>
        <p:sp>
          <p:nvSpPr>
            <p:cNvPr id="2267367" name="任意多边形 2267366"/>
            <p:cNvSpPr/>
            <p:nvPr/>
          </p:nvSpPr>
          <p:spPr>
            <a:xfrm>
              <a:off x="5183" y="1454"/>
              <a:ext cx="162" cy="685"/>
            </a:xfrm>
            <a:custGeom>
              <a:avLst/>
              <a:gdLst/>
              <a:ahLst/>
              <a:cxnLst/>
              <a:rect l="0" t="0" r="0" b="0"/>
              <a:pathLst>
                <a:path w="162" h="685">
                  <a:moveTo>
                    <a:pt x="102" y="676"/>
                  </a:moveTo>
                  <a:lnTo>
                    <a:pt x="100" y="680"/>
                  </a:lnTo>
                  <a:lnTo>
                    <a:pt x="98" y="684"/>
                  </a:lnTo>
                  <a:lnTo>
                    <a:pt x="95" y="685"/>
                  </a:lnTo>
                  <a:lnTo>
                    <a:pt x="91" y="685"/>
                  </a:lnTo>
                  <a:lnTo>
                    <a:pt x="84" y="685"/>
                  </a:lnTo>
                  <a:lnTo>
                    <a:pt x="80" y="682"/>
                  </a:lnTo>
                  <a:lnTo>
                    <a:pt x="75" y="678"/>
                  </a:lnTo>
                  <a:lnTo>
                    <a:pt x="73" y="673"/>
                  </a:lnTo>
                  <a:lnTo>
                    <a:pt x="73" y="655"/>
                  </a:lnTo>
                  <a:lnTo>
                    <a:pt x="73" y="635"/>
                  </a:lnTo>
                  <a:lnTo>
                    <a:pt x="75" y="613"/>
                  </a:lnTo>
                  <a:lnTo>
                    <a:pt x="77" y="589"/>
                  </a:lnTo>
                  <a:lnTo>
                    <a:pt x="77" y="560"/>
                  </a:lnTo>
                  <a:lnTo>
                    <a:pt x="75" y="529"/>
                  </a:lnTo>
                  <a:lnTo>
                    <a:pt x="71" y="498"/>
                  </a:lnTo>
                  <a:lnTo>
                    <a:pt x="69" y="475"/>
                  </a:lnTo>
                  <a:lnTo>
                    <a:pt x="69" y="435"/>
                  </a:lnTo>
                  <a:lnTo>
                    <a:pt x="73" y="398"/>
                  </a:lnTo>
                  <a:lnTo>
                    <a:pt x="78" y="373"/>
                  </a:lnTo>
                  <a:lnTo>
                    <a:pt x="78" y="357"/>
                  </a:lnTo>
                  <a:lnTo>
                    <a:pt x="71" y="340"/>
                  </a:lnTo>
                  <a:lnTo>
                    <a:pt x="64" y="320"/>
                  </a:lnTo>
                  <a:lnTo>
                    <a:pt x="57" y="297"/>
                  </a:lnTo>
                  <a:lnTo>
                    <a:pt x="48" y="273"/>
                  </a:lnTo>
                  <a:lnTo>
                    <a:pt x="40" y="246"/>
                  </a:lnTo>
                  <a:lnTo>
                    <a:pt x="33" y="215"/>
                  </a:lnTo>
                  <a:lnTo>
                    <a:pt x="26" y="182"/>
                  </a:lnTo>
                  <a:lnTo>
                    <a:pt x="20" y="148"/>
                  </a:lnTo>
                  <a:lnTo>
                    <a:pt x="17" y="135"/>
                  </a:lnTo>
                  <a:lnTo>
                    <a:pt x="11" y="115"/>
                  </a:lnTo>
                  <a:lnTo>
                    <a:pt x="4" y="93"/>
                  </a:lnTo>
                  <a:lnTo>
                    <a:pt x="0" y="77"/>
                  </a:lnTo>
                  <a:lnTo>
                    <a:pt x="0" y="46"/>
                  </a:lnTo>
                  <a:lnTo>
                    <a:pt x="11" y="24"/>
                  </a:lnTo>
                  <a:lnTo>
                    <a:pt x="29" y="8"/>
                  </a:lnTo>
                  <a:lnTo>
                    <a:pt x="49" y="0"/>
                  </a:lnTo>
                  <a:lnTo>
                    <a:pt x="71" y="2"/>
                  </a:lnTo>
                  <a:lnTo>
                    <a:pt x="91" y="11"/>
                  </a:lnTo>
                  <a:lnTo>
                    <a:pt x="108" y="31"/>
                  </a:lnTo>
                  <a:lnTo>
                    <a:pt x="115" y="58"/>
                  </a:lnTo>
                  <a:lnTo>
                    <a:pt x="122" y="100"/>
                  </a:lnTo>
                  <a:lnTo>
                    <a:pt x="131" y="149"/>
                  </a:lnTo>
                  <a:lnTo>
                    <a:pt x="142" y="195"/>
                  </a:lnTo>
                  <a:lnTo>
                    <a:pt x="147" y="226"/>
                  </a:lnTo>
                  <a:lnTo>
                    <a:pt x="151" y="255"/>
                  </a:lnTo>
                  <a:lnTo>
                    <a:pt x="155" y="293"/>
                  </a:lnTo>
                  <a:lnTo>
                    <a:pt x="158" y="329"/>
                  </a:lnTo>
                  <a:lnTo>
                    <a:pt x="160" y="351"/>
                  </a:lnTo>
                  <a:lnTo>
                    <a:pt x="162" y="362"/>
                  </a:lnTo>
                  <a:lnTo>
                    <a:pt x="162" y="375"/>
                  </a:lnTo>
                  <a:lnTo>
                    <a:pt x="162" y="389"/>
                  </a:lnTo>
                  <a:lnTo>
                    <a:pt x="160" y="406"/>
                  </a:lnTo>
                  <a:lnTo>
                    <a:pt x="158" y="429"/>
                  </a:lnTo>
                  <a:lnTo>
                    <a:pt x="155" y="460"/>
                  </a:lnTo>
                  <a:lnTo>
                    <a:pt x="149" y="495"/>
                  </a:lnTo>
                  <a:lnTo>
                    <a:pt x="146" y="529"/>
                  </a:lnTo>
                  <a:lnTo>
                    <a:pt x="140" y="567"/>
                  </a:lnTo>
                  <a:lnTo>
                    <a:pt x="131" y="607"/>
                  </a:lnTo>
                  <a:lnTo>
                    <a:pt x="118" y="646"/>
                  </a:lnTo>
                  <a:lnTo>
                    <a:pt x="102" y="676"/>
                  </a:lnTo>
                  <a:close/>
                </a:path>
              </a:pathLst>
            </a:custGeom>
            <a:solidFill>
              <a:srgbClr val="7F0000"/>
            </a:solidFill>
            <a:ln w="9525">
              <a:noFill/>
            </a:ln>
          </p:spPr>
          <p:txBody>
            <a:bodyPr/>
            <a:lstStyle/>
            <a:p>
              <a:endParaRPr lang="zh-CN" altLang="en-US"/>
            </a:p>
          </p:txBody>
        </p:sp>
        <p:sp>
          <p:nvSpPr>
            <p:cNvPr id="2267368" name="任意多边形 2267367"/>
            <p:cNvSpPr/>
            <p:nvPr/>
          </p:nvSpPr>
          <p:spPr>
            <a:xfrm>
              <a:off x="5256" y="2109"/>
              <a:ext cx="31" cy="30"/>
            </a:xfrm>
            <a:custGeom>
              <a:avLst/>
              <a:gdLst/>
              <a:ahLst/>
              <a:cxnLst/>
              <a:rect l="0" t="0" r="0" b="0"/>
              <a:pathLst>
                <a:path w="31" h="30">
                  <a:moveTo>
                    <a:pt x="18" y="30"/>
                  </a:moveTo>
                  <a:lnTo>
                    <a:pt x="11" y="30"/>
                  </a:lnTo>
                  <a:lnTo>
                    <a:pt x="7" y="27"/>
                  </a:lnTo>
                  <a:lnTo>
                    <a:pt x="2" y="23"/>
                  </a:lnTo>
                  <a:lnTo>
                    <a:pt x="0" y="18"/>
                  </a:lnTo>
                  <a:lnTo>
                    <a:pt x="2" y="11"/>
                  </a:lnTo>
                  <a:lnTo>
                    <a:pt x="4" y="5"/>
                  </a:lnTo>
                  <a:lnTo>
                    <a:pt x="9" y="1"/>
                  </a:lnTo>
                  <a:lnTo>
                    <a:pt x="15" y="0"/>
                  </a:lnTo>
                  <a:lnTo>
                    <a:pt x="20" y="1"/>
                  </a:lnTo>
                  <a:lnTo>
                    <a:pt x="25" y="3"/>
                  </a:lnTo>
                  <a:lnTo>
                    <a:pt x="29" y="9"/>
                  </a:lnTo>
                  <a:lnTo>
                    <a:pt x="31" y="14"/>
                  </a:lnTo>
                  <a:lnTo>
                    <a:pt x="31" y="20"/>
                  </a:lnTo>
                  <a:lnTo>
                    <a:pt x="27" y="25"/>
                  </a:lnTo>
                  <a:lnTo>
                    <a:pt x="24" y="29"/>
                  </a:lnTo>
                  <a:lnTo>
                    <a:pt x="18" y="30"/>
                  </a:lnTo>
                  <a:close/>
                </a:path>
              </a:pathLst>
            </a:custGeom>
            <a:solidFill>
              <a:srgbClr val="7F0000"/>
            </a:solidFill>
            <a:ln w="9525">
              <a:noFill/>
            </a:ln>
          </p:spPr>
          <p:txBody>
            <a:bodyPr/>
            <a:lstStyle/>
            <a:p>
              <a:endParaRPr lang="zh-CN" altLang="en-US"/>
            </a:p>
          </p:txBody>
        </p:sp>
        <p:sp>
          <p:nvSpPr>
            <p:cNvPr id="2267369" name="任意多边形 2267368"/>
            <p:cNvSpPr/>
            <p:nvPr/>
          </p:nvSpPr>
          <p:spPr>
            <a:xfrm>
              <a:off x="5231" y="1509"/>
              <a:ext cx="30" cy="29"/>
            </a:xfrm>
            <a:custGeom>
              <a:avLst/>
              <a:gdLst/>
              <a:ahLst/>
              <a:cxnLst/>
              <a:rect l="0" t="0" r="0" b="0"/>
              <a:pathLst>
                <a:path w="30" h="29">
                  <a:moveTo>
                    <a:pt x="18" y="29"/>
                  </a:moveTo>
                  <a:lnTo>
                    <a:pt x="10" y="29"/>
                  </a:lnTo>
                  <a:lnTo>
                    <a:pt x="7" y="27"/>
                  </a:lnTo>
                  <a:lnTo>
                    <a:pt x="1" y="22"/>
                  </a:lnTo>
                  <a:lnTo>
                    <a:pt x="0" y="16"/>
                  </a:lnTo>
                  <a:lnTo>
                    <a:pt x="1" y="11"/>
                  </a:lnTo>
                  <a:lnTo>
                    <a:pt x="3" y="5"/>
                  </a:lnTo>
                  <a:lnTo>
                    <a:pt x="7" y="2"/>
                  </a:lnTo>
                  <a:lnTo>
                    <a:pt x="12" y="0"/>
                  </a:lnTo>
                  <a:lnTo>
                    <a:pt x="20" y="0"/>
                  </a:lnTo>
                  <a:lnTo>
                    <a:pt x="25" y="2"/>
                  </a:lnTo>
                  <a:lnTo>
                    <a:pt x="29" y="7"/>
                  </a:lnTo>
                  <a:lnTo>
                    <a:pt x="30" y="13"/>
                  </a:lnTo>
                  <a:lnTo>
                    <a:pt x="29" y="20"/>
                  </a:lnTo>
                  <a:lnTo>
                    <a:pt x="27" y="23"/>
                  </a:lnTo>
                  <a:lnTo>
                    <a:pt x="23" y="27"/>
                  </a:lnTo>
                  <a:lnTo>
                    <a:pt x="18" y="29"/>
                  </a:lnTo>
                  <a:close/>
                </a:path>
              </a:pathLst>
            </a:custGeom>
            <a:solidFill>
              <a:srgbClr val="7F0000"/>
            </a:solidFill>
            <a:ln w="9525">
              <a:noFill/>
            </a:ln>
          </p:spPr>
          <p:txBody>
            <a:bodyPr/>
            <a:lstStyle/>
            <a:p>
              <a:endParaRPr lang="zh-CN" altLang="en-US"/>
            </a:p>
          </p:txBody>
        </p:sp>
        <p:sp>
          <p:nvSpPr>
            <p:cNvPr id="2267370" name="任意多边形 2267369"/>
            <p:cNvSpPr/>
            <p:nvPr/>
          </p:nvSpPr>
          <p:spPr>
            <a:xfrm>
              <a:off x="5178" y="1449"/>
              <a:ext cx="178" cy="658"/>
            </a:xfrm>
            <a:custGeom>
              <a:avLst/>
              <a:gdLst/>
              <a:ahLst/>
              <a:cxnLst/>
              <a:rect l="0" t="0" r="0" b="0"/>
              <a:pathLst>
                <a:path w="178" h="658">
                  <a:moveTo>
                    <a:pt x="62" y="0"/>
                  </a:moveTo>
                  <a:lnTo>
                    <a:pt x="56" y="0"/>
                  </a:lnTo>
                  <a:lnTo>
                    <a:pt x="49" y="2"/>
                  </a:lnTo>
                  <a:lnTo>
                    <a:pt x="42" y="5"/>
                  </a:lnTo>
                  <a:lnTo>
                    <a:pt x="33" y="9"/>
                  </a:lnTo>
                  <a:lnTo>
                    <a:pt x="25" y="14"/>
                  </a:lnTo>
                  <a:lnTo>
                    <a:pt x="18" y="22"/>
                  </a:lnTo>
                  <a:lnTo>
                    <a:pt x="11" y="33"/>
                  </a:lnTo>
                  <a:lnTo>
                    <a:pt x="7" y="43"/>
                  </a:lnTo>
                  <a:lnTo>
                    <a:pt x="2" y="69"/>
                  </a:lnTo>
                  <a:lnTo>
                    <a:pt x="0" y="93"/>
                  </a:lnTo>
                  <a:lnTo>
                    <a:pt x="2" y="114"/>
                  </a:lnTo>
                  <a:lnTo>
                    <a:pt x="3" y="131"/>
                  </a:lnTo>
                  <a:lnTo>
                    <a:pt x="7" y="153"/>
                  </a:lnTo>
                  <a:lnTo>
                    <a:pt x="11" y="182"/>
                  </a:lnTo>
                  <a:lnTo>
                    <a:pt x="16" y="214"/>
                  </a:lnTo>
                  <a:lnTo>
                    <a:pt x="22" y="245"/>
                  </a:lnTo>
                  <a:lnTo>
                    <a:pt x="31" y="274"/>
                  </a:lnTo>
                  <a:lnTo>
                    <a:pt x="42" y="305"/>
                  </a:lnTo>
                  <a:lnTo>
                    <a:pt x="51" y="331"/>
                  </a:lnTo>
                  <a:lnTo>
                    <a:pt x="54" y="347"/>
                  </a:lnTo>
                  <a:lnTo>
                    <a:pt x="53" y="354"/>
                  </a:lnTo>
                  <a:lnTo>
                    <a:pt x="53" y="362"/>
                  </a:lnTo>
                  <a:lnTo>
                    <a:pt x="54" y="369"/>
                  </a:lnTo>
                  <a:lnTo>
                    <a:pt x="56" y="374"/>
                  </a:lnTo>
                  <a:lnTo>
                    <a:pt x="60" y="382"/>
                  </a:lnTo>
                  <a:lnTo>
                    <a:pt x="62" y="391"/>
                  </a:lnTo>
                  <a:lnTo>
                    <a:pt x="62" y="403"/>
                  </a:lnTo>
                  <a:lnTo>
                    <a:pt x="62" y="414"/>
                  </a:lnTo>
                  <a:lnTo>
                    <a:pt x="63" y="454"/>
                  </a:lnTo>
                  <a:lnTo>
                    <a:pt x="69" y="525"/>
                  </a:lnTo>
                  <a:lnTo>
                    <a:pt x="73" y="601"/>
                  </a:lnTo>
                  <a:lnTo>
                    <a:pt x="74" y="647"/>
                  </a:lnTo>
                  <a:lnTo>
                    <a:pt x="83" y="651"/>
                  </a:lnTo>
                  <a:lnTo>
                    <a:pt x="91" y="654"/>
                  </a:lnTo>
                  <a:lnTo>
                    <a:pt x="100" y="656"/>
                  </a:lnTo>
                  <a:lnTo>
                    <a:pt x="107" y="656"/>
                  </a:lnTo>
                  <a:lnTo>
                    <a:pt x="114" y="658"/>
                  </a:lnTo>
                  <a:lnTo>
                    <a:pt x="122" y="658"/>
                  </a:lnTo>
                  <a:lnTo>
                    <a:pt x="129" y="658"/>
                  </a:lnTo>
                  <a:lnTo>
                    <a:pt x="136" y="656"/>
                  </a:lnTo>
                  <a:lnTo>
                    <a:pt x="149" y="592"/>
                  </a:lnTo>
                  <a:lnTo>
                    <a:pt x="160" y="514"/>
                  </a:lnTo>
                  <a:lnTo>
                    <a:pt x="167" y="445"/>
                  </a:lnTo>
                  <a:lnTo>
                    <a:pt x="171" y="407"/>
                  </a:lnTo>
                  <a:lnTo>
                    <a:pt x="174" y="392"/>
                  </a:lnTo>
                  <a:lnTo>
                    <a:pt x="176" y="374"/>
                  </a:lnTo>
                  <a:lnTo>
                    <a:pt x="178" y="358"/>
                  </a:lnTo>
                  <a:lnTo>
                    <a:pt x="176" y="343"/>
                  </a:lnTo>
                  <a:lnTo>
                    <a:pt x="169" y="305"/>
                  </a:lnTo>
                  <a:lnTo>
                    <a:pt x="160" y="234"/>
                  </a:lnTo>
                  <a:lnTo>
                    <a:pt x="151" y="160"/>
                  </a:lnTo>
                  <a:lnTo>
                    <a:pt x="142" y="105"/>
                  </a:lnTo>
                  <a:lnTo>
                    <a:pt x="138" y="85"/>
                  </a:lnTo>
                  <a:lnTo>
                    <a:pt x="132" y="67"/>
                  </a:lnTo>
                  <a:lnTo>
                    <a:pt x="125" y="49"/>
                  </a:lnTo>
                  <a:lnTo>
                    <a:pt x="118" y="33"/>
                  </a:lnTo>
                  <a:lnTo>
                    <a:pt x="109" y="20"/>
                  </a:lnTo>
                  <a:lnTo>
                    <a:pt x="96" y="9"/>
                  </a:lnTo>
                  <a:lnTo>
                    <a:pt x="80" y="2"/>
                  </a:lnTo>
                  <a:lnTo>
                    <a:pt x="62" y="0"/>
                  </a:lnTo>
                  <a:close/>
                </a:path>
              </a:pathLst>
            </a:custGeom>
            <a:solidFill>
              <a:srgbClr val="EF66D1"/>
            </a:solidFill>
            <a:ln w="9525">
              <a:noFill/>
            </a:ln>
          </p:spPr>
          <p:txBody>
            <a:bodyPr/>
            <a:lstStyle/>
            <a:p>
              <a:endParaRPr lang="zh-CN" altLang="en-US"/>
            </a:p>
          </p:txBody>
        </p:sp>
        <p:sp>
          <p:nvSpPr>
            <p:cNvPr id="2267371" name="任意多边形 2267370"/>
            <p:cNvSpPr/>
            <p:nvPr/>
          </p:nvSpPr>
          <p:spPr>
            <a:xfrm>
              <a:off x="5247" y="2096"/>
              <a:ext cx="58" cy="47"/>
            </a:xfrm>
            <a:custGeom>
              <a:avLst/>
              <a:gdLst/>
              <a:ahLst/>
              <a:cxnLst/>
              <a:rect l="0" t="0" r="0" b="0"/>
              <a:pathLst>
                <a:path w="58" h="47">
                  <a:moveTo>
                    <a:pt x="58" y="11"/>
                  </a:moveTo>
                  <a:lnTo>
                    <a:pt x="45" y="11"/>
                  </a:lnTo>
                  <a:lnTo>
                    <a:pt x="33" y="9"/>
                  </a:lnTo>
                  <a:lnTo>
                    <a:pt x="20" y="5"/>
                  </a:lnTo>
                  <a:lnTo>
                    <a:pt x="5" y="0"/>
                  </a:lnTo>
                  <a:lnTo>
                    <a:pt x="4" y="9"/>
                  </a:lnTo>
                  <a:lnTo>
                    <a:pt x="4" y="20"/>
                  </a:lnTo>
                  <a:lnTo>
                    <a:pt x="2" y="31"/>
                  </a:lnTo>
                  <a:lnTo>
                    <a:pt x="0" y="36"/>
                  </a:lnTo>
                  <a:lnTo>
                    <a:pt x="13" y="43"/>
                  </a:lnTo>
                  <a:lnTo>
                    <a:pt x="27" y="47"/>
                  </a:lnTo>
                  <a:lnTo>
                    <a:pt x="40" y="47"/>
                  </a:lnTo>
                  <a:lnTo>
                    <a:pt x="51" y="45"/>
                  </a:lnTo>
                  <a:lnTo>
                    <a:pt x="54" y="33"/>
                  </a:lnTo>
                  <a:lnTo>
                    <a:pt x="56" y="22"/>
                  </a:lnTo>
                  <a:lnTo>
                    <a:pt x="58" y="14"/>
                  </a:lnTo>
                  <a:lnTo>
                    <a:pt x="58" y="11"/>
                  </a:lnTo>
                  <a:close/>
                </a:path>
              </a:pathLst>
            </a:custGeom>
            <a:solidFill>
              <a:srgbClr val="FFD1A5"/>
            </a:solidFill>
            <a:ln w="9525">
              <a:noFill/>
            </a:ln>
          </p:spPr>
          <p:txBody>
            <a:bodyPr/>
            <a:lstStyle/>
            <a:p>
              <a:endParaRPr lang="zh-CN" altLang="en-US"/>
            </a:p>
          </p:txBody>
        </p:sp>
        <p:sp>
          <p:nvSpPr>
            <p:cNvPr id="2267372" name="任意多边形 2267371"/>
            <p:cNvSpPr/>
            <p:nvPr/>
          </p:nvSpPr>
          <p:spPr>
            <a:xfrm>
              <a:off x="5281" y="2203"/>
              <a:ext cx="22" cy="22"/>
            </a:xfrm>
            <a:custGeom>
              <a:avLst/>
              <a:gdLst/>
              <a:ahLst/>
              <a:cxnLst/>
              <a:rect l="0" t="0" r="0" b="0"/>
              <a:pathLst>
                <a:path w="22" h="22">
                  <a:moveTo>
                    <a:pt x="0" y="20"/>
                  </a:moveTo>
                  <a:lnTo>
                    <a:pt x="13" y="22"/>
                  </a:lnTo>
                  <a:lnTo>
                    <a:pt x="22" y="2"/>
                  </a:lnTo>
                  <a:lnTo>
                    <a:pt x="4" y="0"/>
                  </a:lnTo>
                  <a:lnTo>
                    <a:pt x="4" y="6"/>
                  </a:lnTo>
                  <a:lnTo>
                    <a:pt x="2" y="11"/>
                  </a:lnTo>
                  <a:lnTo>
                    <a:pt x="2" y="16"/>
                  </a:lnTo>
                  <a:lnTo>
                    <a:pt x="0" y="20"/>
                  </a:lnTo>
                  <a:close/>
                </a:path>
              </a:pathLst>
            </a:custGeom>
            <a:solidFill>
              <a:srgbClr val="4C0000"/>
            </a:solidFill>
            <a:ln w="9525">
              <a:noFill/>
            </a:ln>
          </p:spPr>
          <p:txBody>
            <a:bodyPr/>
            <a:lstStyle/>
            <a:p>
              <a:endParaRPr lang="zh-CN" altLang="en-US"/>
            </a:p>
          </p:txBody>
        </p:sp>
        <p:sp>
          <p:nvSpPr>
            <p:cNvPr id="2267373" name="任意多边形 2267372"/>
            <p:cNvSpPr/>
            <p:nvPr/>
          </p:nvSpPr>
          <p:spPr>
            <a:xfrm>
              <a:off x="4720" y="1816"/>
              <a:ext cx="76" cy="55"/>
            </a:xfrm>
            <a:custGeom>
              <a:avLst/>
              <a:gdLst/>
              <a:ahLst/>
              <a:cxnLst/>
              <a:rect l="0" t="0" r="0" b="0"/>
              <a:pathLst>
                <a:path w="76" h="55">
                  <a:moveTo>
                    <a:pt x="76" y="2"/>
                  </a:moveTo>
                  <a:lnTo>
                    <a:pt x="67" y="5"/>
                  </a:lnTo>
                  <a:lnTo>
                    <a:pt x="56" y="11"/>
                  </a:lnTo>
                  <a:lnTo>
                    <a:pt x="45" y="16"/>
                  </a:lnTo>
                  <a:lnTo>
                    <a:pt x="36" y="22"/>
                  </a:lnTo>
                  <a:lnTo>
                    <a:pt x="25" y="31"/>
                  </a:lnTo>
                  <a:lnTo>
                    <a:pt x="16" y="38"/>
                  </a:lnTo>
                  <a:lnTo>
                    <a:pt x="9" y="45"/>
                  </a:lnTo>
                  <a:lnTo>
                    <a:pt x="2" y="55"/>
                  </a:lnTo>
                  <a:lnTo>
                    <a:pt x="0" y="47"/>
                  </a:lnTo>
                  <a:lnTo>
                    <a:pt x="0" y="38"/>
                  </a:lnTo>
                  <a:lnTo>
                    <a:pt x="4" y="29"/>
                  </a:lnTo>
                  <a:lnTo>
                    <a:pt x="9" y="22"/>
                  </a:lnTo>
                  <a:lnTo>
                    <a:pt x="15" y="18"/>
                  </a:lnTo>
                  <a:lnTo>
                    <a:pt x="24" y="11"/>
                  </a:lnTo>
                  <a:lnTo>
                    <a:pt x="33" y="4"/>
                  </a:lnTo>
                  <a:lnTo>
                    <a:pt x="38" y="0"/>
                  </a:lnTo>
                  <a:lnTo>
                    <a:pt x="76" y="2"/>
                  </a:lnTo>
                  <a:close/>
                </a:path>
              </a:pathLst>
            </a:custGeom>
            <a:solidFill>
              <a:srgbClr val="7F0000"/>
            </a:solidFill>
            <a:ln w="9525">
              <a:noFill/>
            </a:ln>
          </p:spPr>
          <p:txBody>
            <a:bodyPr/>
            <a:lstStyle/>
            <a:p>
              <a:endParaRPr lang="zh-CN" altLang="en-US"/>
            </a:p>
          </p:txBody>
        </p:sp>
      </p:grpSp>
      <p:sp>
        <p:nvSpPr>
          <p:cNvPr id="2267375" name="文本框 2267374"/>
          <p:cNvSpPr txBox="1"/>
          <p:nvPr/>
        </p:nvSpPr>
        <p:spPr>
          <a:xfrm>
            <a:off x="5664200" y="1919288"/>
            <a:ext cx="792480" cy="337185"/>
          </a:xfrm>
          <a:prstGeom prst="rect">
            <a:avLst/>
          </a:prstGeom>
          <a:noFill/>
          <a:ln w="9525">
            <a:noFill/>
          </a:ln>
        </p:spPr>
        <p:txBody>
          <a:bodyPr wrap="none" anchor="t" anchorCtr="0">
            <a:spAutoFit/>
          </a:bodyPr>
          <a:lstStyle/>
          <a:p>
            <a:r>
              <a:rPr lang="zh-CN" altLang="en-US" sz="1600" dirty="0">
                <a:solidFill>
                  <a:srgbClr val="FF0066"/>
                </a:solidFill>
                <a:latin typeface="Times New Roman" panose="02020603050405020304" pitchFamily="18" charset="0"/>
                <a:ea typeface="楷体_GB2312" pitchFamily="49" charset="-122"/>
              </a:rPr>
              <a:t>认识层</a:t>
            </a:r>
            <a:endParaRPr lang="zh-CN" altLang="en-US" sz="1600" dirty="0">
              <a:solidFill>
                <a:srgbClr val="FF0066"/>
              </a:solidFill>
              <a:latin typeface="Times New Roman" panose="02020603050405020304" pitchFamily="18" charset="0"/>
              <a:ea typeface="楷体_GB2312" pitchFamily="49" charset="-122"/>
            </a:endParaRPr>
          </a:p>
        </p:txBody>
      </p:sp>
      <p:sp>
        <p:nvSpPr>
          <p:cNvPr id="2267376" name="文本框 2267375"/>
          <p:cNvSpPr txBox="1"/>
          <p:nvPr/>
        </p:nvSpPr>
        <p:spPr>
          <a:xfrm>
            <a:off x="7313613" y="2935288"/>
            <a:ext cx="1101725"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用法文表达的信息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378" name="文本框 2267377"/>
          <p:cNvSpPr txBox="1"/>
          <p:nvPr/>
        </p:nvSpPr>
        <p:spPr>
          <a:xfrm>
            <a:off x="5522913" y="2925763"/>
            <a:ext cx="1198880" cy="337185"/>
          </a:xfrm>
          <a:prstGeom prst="rect">
            <a:avLst/>
          </a:prstGeom>
          <a:noFill/>
          <a:ln w="9525">
            <a:noFill/>
          </a:ln>
        </p:spPr>
        <p:txBody>
          <a:bodyPr wrap="none" anchor="t" anchorCtr="0">
            <a:spAutoFit/>
          </a:bodyPr>
          <a:lstStyle/>
          <a:p>
            <a:r>
              <a:rPr lang="zh-CN" altLang="en-US" sz="1600" dirty="0">
                <a:solidFill>
                  <a:srgbClr val="FF0066"/>
                </a:solidFill>
                <a:latin typeface="Times New Roman" panose="02020603050405020304" pitchFamily="18" charset="0"/>
                <a:ea typeface="楷体_GB2312" pitchFamily="49" charset="-122"/>
              </a:rPr>
              <a:t>语言表达层</a:t>
            </a:r>
            <a:endParaRPr lang="zh-CN" altLang="en-US" sz="1600" dirty="0">
              <a:solidFill>
                <a:srgbClr val="FF0066"/>
              </a:solidFill>
              <a:latin typeface="Times New Roman" panose="02020603050405020304" pitchFamily="18" charset="0"/>
              <a:ea typeface="楷体_GB2312" pitchFamily="49" charset="-122"/>
            </a:endParaRPr>
          </a:p>
        </p:txBody>
      </p:sp>
      <p:sp>
        <p:nvSpPr>
          <p:cNvPr id="2267379" name="文本框 2267378"/>
          <p:cNvSpPr txBox="1"/>
          <p:nvPr/>
        </p:nvSpPr>
        <p:spPr>
          <a:xfrm>
            <a:off x="7313613" y="3965575"/>
            <a:ext cx="1101725"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用英文表达的信息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381" name="文本框 2267380"/>
          <p:cNvSpPr txBox="1"/>
          <p:nvPr/>
        </p:nvSpPr>
        <p:spPr>
          <a:xfrm>
            <a:off x="5370513" y="3921125"/>
            <a:ext cx="1605280" cy="337185"/>
          </a:xfrm>
          <a:prstGeom prst="rect">
            <a:avLst/>
          </a:prstGeom>
          <a:noFill/>
          <a:ln w="9525">
            <a:noFill/>
          </a:ln>
        </p:spPr>
        <p:txBody>
          <a:bodyPr wrap="none" anchor="t" anchorCtr="0">
            <a:spAutoFit/>
          </a:bodyPr>
          <a:lstStyle/>
          <a:p>
            <a:r>
              <a:rPr lang="zh-CN" altLang="en-US" sz="1600" dirty="0">
                <a:solidFill>
                  <a:srgbClr val="FF0066"/>
                </a:solidFill>
                <a:latin typeface="Times New Roman" panose="02020603050405020304" pitchFamily="18" charset="0"/>
                <a:ea typeface="楷体_GB2312" pitchFamily="49" charset="-122"/>
              </a:rPr>
              <a:t>共同语言表达层</a:t>
            </a:r>
            <a:endParaRPr lang="zh-CN" altLang="en-US" sz="1600" dirty="0">
              <a:solidFill>
                <a:srgbClr val="FF0066"/>
              </a:solidFill>
              <a:latin typeface="Times New Roman" panose="02020603050405020304" pitchFamily="18" charset="0"/>
              <a:ea typeface="楷体_GB2312" pitchFamily="49" charset="-122"/>
            </a:endParaRPr>
          </a:p>
        </p:txBody>
      </p:sp>
      <p:sp>
        <p:nvSpPr>
          <p:cNvPr id="2267382" name="文本框 2267381"/>
          <p:cNvSpPr txBox="1"/>
          <p:nvPr/>
        </p:nvSpPr>
        <p:spPr>
          <a:xfrm>
            <a:off x="7312025" y="6027738"/>
            <a:ext cx="1101725" cy="33718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物理信号</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384" name="文本框 2267383"/>
          <p:cNvSpPr txBox="1"/>
          <p:nvPr/>
        </p:nvSpPr>
        <p:spPr>
          <a:xfrm>
            <a:off x="5548313" y="5875338"/>
            <a:ext cx="1198880" cy="337185"/>
          </a:xfrm>
          <a:prstGeom prst="rect">
            <a:avLst/>
          </a:prstGeom>
          <a:noFill/>
          <a:ln w="9525">
            <a:noFill/>
          </a:ln>
        </p:spPr>
        <p:txBody>
          <a:bodyPr wrap="none" anchor="t" anchorCtr="0">
            <a:spAutoFit/>
          </a:bodyPr>
          <a:lstStyle/>
          <a:p>
            <a:r>
              <a:rPr lang="zh-CN" altLang="en-US" sz="1600" dirty="0">
                <a:solidFill>
                  <a:srgbClr val="FF0066"/>
                </a:solidFill>
                <a:latin typeface="Times New Roman" panose="02020603050405020304" pitchFamily="18" charset="0"/>
                <a:ea typeface="楷体_GB2312" pitchFamily="49" charset="-122"/>
              </a:rPr>
              <a:t>信号传输层</a:t>
            </a:r>
            <a:endParaRPr lang="zh-CN" altLang="en-US" sz="1600" dirty="0">
              <a:solidFill>
                <a:srgbClr val="FF0066"/>
              </a:solidFill>
              <a:latin typeface="Times New Roman" panose="02020603050405020304" pitchFamily="18" charset="0"/>
              <a:ea typeface="楷体_GB2312" pitchFamily="49" charset="-122"/>
            </a:endParaRPr>
          </a:p>
        </p:txBody>
      </p:sp>
      <p:sp>
        <p:nvSpPr>
          <p:cNvPr id="2267385" name="文本框 2267384"/>
          <p:cNvSpPr txBox="1"/>
          <p:nvPr/>
        </p:nvSpPr>
        <p:spPr>
          <a:xfrm>
            <a:off x="3898900" y="1919288"/>
            <a:ext cx="1101725"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中国的建筑专家</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267387" name="文本框 2267386"/>
          <p:cNvSpPr txBox="1"/>
          <p:nvPr/>
        </p:nvSpPr>
        <p:spPr>
          <a:xfrm>
            <a:off x="3900488" y="5022850"/>
            <a:ext cx="1096962"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a:t>
            </a:r>
            <a:r>
              <a:rPr lang="en-US" altLang="zh-CN" sz="1600">
                <a:solidFill>
                  <a:schemeClr val="tx1"/>
                </a:solidFill>
                <a:latin typeface="Times New Roman" panose="02020603050405020304" pitchFamily="18" charset="0"/>
                <a:ea typeface="宋体" panose="02010600030101010101" pitchFamily="2" charset="-122"/>
              </a:rPr>
              <a:t>0/1</a:t>
            </a:r>
            <a:r>
              <a:rPr lang="zh-CN" altLang="en-US" sz="1600" dirty="0">
                <a:solidFill>
                  <a:schemeClr val="tx1"/>
                </a:solidFill>
                <a:latin typeface="Times New Roman" panose="02020603050405020304" pitchFamily="18" charset="0"/>
                <a:ea typeface="宋体" panose="02010600030101010101" pitchFamily="2" charset="-122"/>
              </a:rPr>
              <a:t>表达的信息</a:t>
            </a: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2267388" name="直接连接符 2267387"/>
          <p:cNvSpPr/>
          <p:nvPr/>
        </p:nvSpPr>
        <p:spPr>
          <a:xfrm>
            <a:off x="4448175" y="2506663"/>
            <a:ext cx="3175" cy="439737"/>
          </a:xfrm>
          <a:prstGeom prst="line">
            <a:avLst/>
          </a:prstGeom>
          <a:ln w="76200" cap="flat" cmpd="tri">
            <a:solidFill>
              <a:schemeClr val="tx1"/>
            </a:solidFill>
            <a:prstDash val="solid"/>
            <a:headEnd type="none" w="med" len="med"/>
            <a:tailEnd type="triangle" w="med" len="med"/>
          </a:ln>
        </p:spPr>
      </p:sp>
      <p:sp>
        <p:nvSpPr>
          <p:cNvPr id="2267389" name="直接连接符 2267388"/>
          <p:cNvSpPr/>
          <p:nvPr/>
        </p:nvSpPr>
        <p:spPr>
          <a:xfrm>
            <a:off x="4448175" y="3540125"/>
            <a:ext cx="3175" cy="439738"/>
          </a:xfrm>
          <a:prstGeom prst="line">
            <a:avLst/>
          </a:prstGeom>
          <a:ln w="76200" cap="flat" cmpd="tri">
            <a:solidFill>
              <a:schemeClr val="tx1"/>
            </a:solidFill>
            <a:prstDash val="solid"/>
            <a:headEnd type="none" w="med" len="med"/>
            <a:tailEnd type="triangle" w="med" len="med"/>
          </a:ln>
        </p:spPr>
      </p:sp>
      <p:sp>
        <p:nvSpPr>
          <p:cNvPr id="2267390" name="直接连接符 2267389"/>
          <p:cNvSpPr/>
          <p:nvPr/>
        </p:nvSpPr>
        <p:spPr>
          <a:xfrm>
            <a:off x="4448175" y="5610225"/>
            <a:ext cx="3175" cy="439738"/>
          </a:xfrm>
          <a:prstGeom prst="line">
            <a:avLst/>
          </a:prstGeom>
          <a:ln w="76200" cap="flat" cmpd="tri">
            <a:solidFill>
              <a:schemeClr val="tx1"/>
            </a:solidFill>
            <a:prstDash val="solid"/>
            <a:headEnd type="none" w="med" len="med"/>
            <a:tailEnd type="triangle" w="med" len="med"/>
          </a:ln>
        </p:spPr>
      </p:sp>
      <p:sp>
        <p:nvSpPr>
          <p:cNvPr id="2267391" name="直接连接符 2267390"/>
          <p:cNvSpPr/>
          <p:nvPr/>
        </p:nvSpPr>
        <p:spPr>
          <a:xfrm flipV="1">
            <a:off x="7861300" y="2490788"/>
            <a:ext cx="3175" cy="439737"/>
          </a:xfrm>
          <a:prstGeom prst="line">
            <a:avLst/>
          </a:prstGeom>
          <a:ln w="76200" cap="flat" cmpd="tri">
            <a:solidFill>
              <a:schemeClr val="tx1"/>
            </a:solidFill>
            <a:prstDash val="solid"/>
            <a:headEnd type="none" w="med" len="med"/>
            <a:tailEnd type="triangle" w="med" len="med"/>
          </a:ln>
        </p:spPr>
      </p:sp>
      <p:sp>
        <p:nvSpPr>
          <p:cNvPr id="2267392" name="直接连接符 2267391"/>
          <p:cNvSpPr/>
          <p:nvPr/>
        </p:nvSpPr>
        <p:spPr>
          <a:xfrm flipV="1">
            <a:off x="7861300" y="3521075"/>
            <a:ext cx="3175" cy="439738"/>
          </a:xfrm>
          <a:prstGeom prst="line">
            <a:avLst/>
          </a:prstGeom>
          <a:ln w="76200" cap="flat" cmpd="tri">
            <a:solidFill>
              <a:schemeClr val="tx1"/>
            </a:solidFill>
            <a:prstDash val="solid"/>
            <a:headEnd type="none" w="med" len="med"/>
            <a:tailEnd type="triangle" w="med" len="med"/>
          </a:ln>
        </p:spPr>
      </p:sp>
      <p:sp>
        <p:nvSpPr>
          <p:cNvPr id="2267393" name="直接连接符 2267392"/>
          <p:cNvSpPr/>
          <p:nvPr/>
        </p:nvSpPr>
        <p:spPr>
          <a:xfrm flipV="1">
            <a:off x="7861300" y="5583238"/>
            <a:ext cx="3175" cy="439737"/>
          </a:xfrm>
          <a:prstGeom prst="line">
            <a:avLst/>
          </a:prstGeom>
          <a:ln w="76200" cap="flat" cmpd="tri">
            <a:solidFill>
              <a:schemeClr val="tx1"/>
            </a:solidFill>
            <a:prstDash val="solid"/>
            <a:headEnd type="none" w="med" len="med"/>
            <a:tailEnd type="triangle" w="med" len="med"/>
          </a:ln>
        </p:spPr>
      </p:sp>
      <p:sp>
        <p:nvSpPr>
          <p:cNvPr id="2267394" name="直接连接符 2267393"/>
          <p:cNvSpPr/>
          <p:nvPr/>
        </p:nvSpPr>
        <p:spPr>
          <a:xfrm>
            <a:off x="4448175" y="4575175"/>
            <a:ext cx="3175" cy="441325"/>
          </a:xfrm>
          <a:prstGeom prst="line">
            <a:avLst/>
          </a:prstGeom>
          <a:ln w="76200" cap="flat" cmpd="tri">
            <a:solidFill>
              <a:schemeClr val="tx1"/>
            </a:solidFill>
            <a:prstDash val="solid"/>
            <a:headEnd type="none" w="med" len="med"/>
            <a:tailEnd type="triangle" w="med" len="med"/>
          </a:ln>
        </p:spPr>
      </p:sp>
      <p:sp>
        <p:nvSpPr>
          <p:cNvPr id="2267395" name="直接连接符 2267394"/>
          <p:cNvSpPr/>
          <p:nvPr/>
        </p:nvSpPr>
        <p:spPr>
          <a:xfrm flipV="1">
            <a:off x="7861300" y="4551363"/>
            <a:ext cx="3175" cy="441325"/>
          </a:xfrm>
          <a:prstGeom prst="line">
            <a:avLst/>
          </a:prstGeom>
          <a:ln w="76200" cap="flat" cmpd="tri">
            <a:solidFill>
              <a:schemeClr val="tx1"/>
            </a:solidFill>
            <a:prstDash val="solid"/>
            <a:headEnd type="none" w="med" len="med"/>
            <a:tailEnd type="triangle" w="med" len="med"/>
          </a:ln>
        </p:spPr>
      </p:sp>
      <p:sp>
        <p:nvSpPr>
          <p:cNvPr id="2267396" name="文本框 2267395"/>
          <p:cNvSpPr txBox="1"/>
          <p:nvPr/>
        </p:nvSpPr>
        <p:spPr>
          <a:xfrm>
            <a:off x="7312025" y="4997450"/>
            <a:ext cx="1101725" cy="583565"/>
          </a:xfrm>
          <a:prstGeom prst="rect">
            <a:avLst/>
          </a:prstGeom>
          <a:noFill/>
          <a:ln w="9525">
            <a:noFill/>
          </a:ln>
        </p:spPr>
        <p:txBody>
          <a:bodyPr>
            <a:spAutoFit/>
          </a:bodyPr>
          <a:lstStyle/>
          <a:p>
            <a:r>
              <a:rPr lang="zh-CN" altLang="en-US" sz="1600" dirty="0">
                <a:solidFill>
                  <a:schemeClr val="tx1"/>
                </a:solidFill>
                <a:latin typeface="Times New Roman" panose="02020603050405020304" pitchFamily="18" charset="0"/>
                <a:ea typeface="宋体" panose="02010600030101010101" pitchFamily="2" charset="-122"/>
              </a:rPr>
              <a:t>用</a:t>
            </a:r>
            <a:r>
              <a:rPr lang="en-US" altLang="zh-CN" sz="1600">
                <a:solidFill>
                  <a:schemeClr val="tx1"/>
                </a:solidFill>
                <a:latin typeface="Times New Roman" panose="02020603050405020304" pitchFamily="18" charset="0"/>
                <a:ea typeface="宋体" panose="02010600030101010101" pitchFamily="2" charset="-122"/>
              </a:rPr>
              <a:t>0/1</a:t>
            </a:r>
            <a:r>
              <a:rPr lang="zh-CN" altLang="en-US" sz="1600" dirty="0">
                <a:solidFill>
                  <a:schemeClr val="tx1"/>
                </a:solidFill>
                <a:latin typeface="Times New Roman" panose="02020603050405020304" pitchFamily="18" charset="0"/>
                <a:ea typeface="宋体" panose="02010600030101010101" pitchFamily="2" charset="-122"/>
              </a:rPr>
              <a:t>表达的信息</a:t>
            </a: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2267397" name="文本框 2267396"/>
          <p:cNvSpPr txBox="1"/>
          <p:nvPr/>
        </p:nvSpPr>
        <p:spPr>
          <a:xfrm>
            <a:off x="5637213" y="4929188"/>
            <a:ext cx="1052195" cy="337185"/>
          </a:xfrm>
          <a:prstGeom prst="rect">
            <a:avLst/>
          </a:prstGeom>
          <a:noFill/>
          <a:ln w="9525">
            <a:noFill/>
          </a:ln>
        </p:spPr>
        <p:txBody>
          <a:bodyPr wrap="none" anchor="t" anchorCtr="0">
            <a:spAutoFit/>
          </a:bodyPr>
          <a:lstStyle/>
          <a:p>
            <a:r>
              <a:rPr lang="en-US" altLang="zh-CN" sz="1600">
                <a:solidFill>
                  <a:srgbClr val="FF0066"/>
                </a:solidFill>
                <a:latin typeface="Times New Roman" panose="02020603050405020304" pitchFamily="18" charset="0"/>
                <a:ea typeface="楷体_GB2312" pitchFamily="49" charset="-122"/>
              </a:rPr>
              <a:t>0/1</a:t>
            </a:r>
            <a:r>
              <a:rPr lang="zh-CN" altLang="en-US" sz="1600" dirty="0">
                <a:solidFill>
                  <a:srgbClr val="FF0066"/>
                </a:solidFill>
                <a:latin typeface="Times New Roman" panose="02020603050405020304" pitchFamily="18" charset="0"/>
                <a:ea typeface="楷体_GB2312" pitchFamily="49" charset="-122"/>
              </a:rPr>
              <a:t>编码层</a:t>
            </a:r>
            <a:endParaRPr lang="zh-CN" altLang="en-US" sz="1600" dirty="0">
              <a:solidFill>
                <a:srgbClr val="FF0066"/>
              </a:solidFill>
              <a:latin typeface="Times New Roman" panose="02020603050405020304" pitchFamily="18" charset="0"/>
              <a:ea typeface="楷体_GB2312" pitchFamily="49" charset="-122"/>
            </a:endParaRPr>
          </a:p>
        </p:txBody>
      </p:sp>
      <p:sp>
        <p:nvSpPr>
          <p:cNvPr id="2267374" name="直接连接符 2267373"/>
          <p:cNvSpPr/>
          <p:nvPr/>
        </p:nvSpPr>
        <p:spPr>
          <a:xfrm>
            <a:off x="5240338" y="2306638"/>
            <a:ext cx="1773237" cy="0"/>
          </a:xfrm>
          <a:prstGeom prst="line">
            <a:avLst/>
          </a:prstGeom>
          <a:ln w="38100" cap="flat" cmpd="sng">
            <a:solidFill>
              <a:schemeClr val="tx1"/>
            </a:solidFill>
            <a:prstDash val="sysDot"/>
            <a:headEnd type="triangle" w="med" len="med"/>
            <a:tailEnd type="triangle" w="med" len="med"/>
          </a:ln>
        </p:spPr>
      </p:sp>
      <p:sp>
        <p:nvSpPr>
          <p:cNvPr id="2267377" name="直接连接符 2267376"/>
          <p:cNvSpPr/>
          <p:nvPr/>
        </p:nvSpPr>
        <p:spPr>
          <a:xfrm>
            <a:off x="5240338" y="3290888"/>
            <a:ext cx="1773237" cy="0"/>
          </a:xfrm>
          <a:prstGeom prst="line">
            <a:avLst/>
          </a:prstGeom>
          <a:ln w="38100" cap="flat" cmpd="sng">
            <a:solidFill>
              <a:schemeClr val="tx1"/>
            </a:solidFill>
            <a:prstDash val="sysDot"/>
            <a:headEnd type="triangle" w="med" len="med"/>
            <a:tailEnd type="triangle" w="med" len="med"/>
          </a:ln>
        </p:spPr>
      </p:sp>
      <p:sp>
        <p:nvSpPr>
          <p:cNvPr id="2267380" name="直接连接符 2267379"/>
          <p:cNvSpPr/>
          <p:nvPr/>
        </p:nvSpPr>
        <p:spPr>
          <a:xfrm>
            <a:off x="5240338" y="4276725"/>
            <a:ext cx="1773237" cy="0"/>
          </a:xfrm>
          <a:prstGeom prst="line">
            <a:avLst/>
          </a:prstGeom>
          <a:ln w="38100" cap="flat" cmpd="sng">
            <a:solidFill>
              <a:schemeClr val="tx1"/>
            </a:solidFill>
            <a:prstDash val="sysDot"/>
            <a:headEnd type="triangle" w="med" len="med"/>
            <a:tailEnd type="triangle" w="med" len="med"/>
          </a:ln>
        </p:spPr>
      </p:sp>
      <p:sp>
        <p:nvSpPr>
          <p:cNvPr id="2267383" name="直接连接符 2267382"/>
          <p:cNvSpPr/>
          <p:nvPr/>
        </p:nvSpPr>
        <p:spPr>
          <a:xfrm>
            <a:off x="4959350" y="6248400"/>
            <a:ext cx="2335213" cy="0"/>
          </a:xfrm>
          <a:prstGeom prst="line">
            <a:avLst/>
          </a:prstGeom>
          <a:ln w="76200" cap="flat" cmpd="tri">
            <a:solidFill>
              <a:schemeClr val="tx1"/>
            </a:solidFill>
            <a:prstDash val="solid"/>
            <a:headEnd type="none" w="med" len="med"/>
            <a:tailEnd type="triangle" w="med" len="med"/>
          </a:ln>
        </p:spPr>
      </p:sp>
      <p:sp>
        <p:nvSpPr>
          <p:cNvPr id="2267398" name="直接连接符 2267397"/>
          <p:cNvSpPr/>
          <p:nvPr/>
        </p:nvSpPr>
        <p:spPr>
          <a:xfrm>
            <a:off x="5240338" y="5262563"/>
            <a:ext cx="1773237" cy="0"/>
          </a:xfrm>
          <a:prstGeom prst="line">
            <a:avLst/>
          </a:prstGeom>
          <a:ln w="38100" cap="flat" cmpd="sng">
            <a:solidFill>
              <a:schemeClr val="tx1"/>
            </a:solidFill>
            <a:prstDash val="sysDot"/>
            <a:headEnd type="triangle" w="med" len="med"/>
            <a:tailEnd type="triangle" w="med" len="med"/>
          </a:ln>
        </p:spPr>
      </p:sp>
      <p:pic>
        <p:nvPicPr>
          <p:cNvPr id="128" name="图片 127" descr="校徽"/>
          <p:cNvPicPr>
            <a:picLocks noChangeAspect="1"/>
          </p:cNvPicPr>
          <p:nvPr/>
        </p:nvPicPr>
        <p:blipFill>
          <a:blip r:embed="rId1">
            <a:alphaModFix amt="67000"/>
          </a:blip>
          <a:stretch>
            <a:fillRect/>
          </a:stretch>
        </p:blipFill>
        <p:spPr>
          <a:xfrm>
            <a:off x="10788015" y="133350"/>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67276"/>
                                        </p:tgtEl>
                                        <p:attrNameLst>
                                          <p:attrName>style.visibility</p:attrName>
                                        </p:attrNameLst>
                                      </p:cBhvr>
                                      <p:to>
                                        <p:strVal val="visible"/>
                                      </p:to>
                                    </p:set>
                                    <p:anim calcmode="lin" valueType="num">
                                      <p:cBhvr additive="base">
                                        <p:cTn id="7" dur="500" fill="hold"/>
                                        <p:tgtEl>
                                          <p:spTgt spid="2267276"/>
                                        </p:tgtEl>
                                        <p:attrNameLst>
                                          <p:attrName>ppt_x</p:attrName>
                                        </p:attrNameLst>
                                      </p:cBhvr>
                                      <p:tavLst>
                                        <p:tav tm="0">
                                          <p:val>
                                            <p:strVal val="#ppt_x"/>
                                          </p:val>
                                        </p:tav>
                                        <p:tav tm="100000">
                                          <p:val>
                                            <p:strVal val="#ppt_x"/>
                                          </p:val>
                                        </p:tav>
                                      </p:tavLst>
                                    </p:anim>
                                    <p:anim calcmode="lin" valueType="num">
                                      <p:cBhvr additive="base">
                                        <p:cTn id="8" dur="500" fill="hold"/>
                                        <p:tgtEl>
                                          <p:spTgt spid="22672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67325"/>
                                        </p:tgtEl>
                                        <p:attrNameLst>
                                          <p:attrName>style.visibility</p:attrName>
                                        </p:attrNameLst>
                                      </p:cBhvr>
                                      <p:to>
                                        <p:strVal val="visible"/>
                                      </p:to>
                                    </p:set>
                                    <p:anim calcmode="lin" valueType="num">
                                      <p:cBhvr additive="base">
                                        <p:cTn id="11" dur="500" fill="hold"/>
                                        <p:tgtEl>
                                          <p:spTgt spid="2267325"/>
                                        </p:tgtEl>
                                        <p:attrNameLst>
                                          <p:attrName>ppt_x</p:attrName>
                                        </p:attrNameLst>
                                      </p:cBhvr>
                                      <p:tavLst>
                                        <p:tav tm="0">
                                          <p:val>
                                            <p:strVal val="#ppt_x"/>
                                          </p:val>
                                        </p:tav>
                                        <p:tav tm="100000">
                                          <p:val>
                                            <p:strVal val="#ppt_x"/>
                                          </p:val>
                                        </p:tav>
                                      </p:tavLst>
                                    </p:anim>
                                    <p:anim calcmode="lin" valueType="num">
                                      <p:cBhvr additive="base">
                                        <p:cTn id="12" dur="500" fill="hold"/>
                                        <p:tgtEl>
                                          <p:spTgt spid="22673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67375"/>
                                        </p:tgtEl>
                                        <p:attrNameLst>
                                          <p:attrName>style.visibility</p:attrName>
                                        </p:attrNameLst>
                                      </p:cBhvr>
                                      <p:to>
                                        <p:strVal val="visible"/>
                                      </p:to>
                                    </p:set>
                                    <p:anim calcmode="lin" valueType="num">
                                      <p:cBhvr additive="base">
                                        <p:cTn id="15" dur="500" fill="hold"/>
                                        <p:tgtEl>
                                          <p:spTgt spid="2267375"/>
                                        </p:tgtEl>
                                        <p:attrNameLst>
                                          <p:attrName>ppt_x</p:attrName>
                                        </p:attrNameLst>
                                      </p:cBhvr>
                                      <p:tavLst>
                                        <p:tav tm="0">
                                          <p:val>
                                            <p:strVal val="#ppt_x"/>
                                          </p:val>
                                        </p:tav>
                                        <p:tav tm="100000">
                                          <p:val>
                                            <p:strVal val="#ppt_x"/>
                                          </p:val>
                                        </p:tav>
                                      </p:tavLst>
                                    </p:anim>
                                    <p:anim calcmode="lin" valueType="num">
                                      <p:cBhvr additive="base">
                                        <p:cTn id="16" dur="500" fill="hold"/>
                                        <p:tgtEl>
                                          <p:spTgt spid="22673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67385"/>
                                        </p:tgtEl>
                                        <p:attrNameLst>
                                          <p:attrName>style.visibility</p:attrName>
                                        </p:attrNameLst>
                                      </p:cBhvr>
                                      <p:to>
                                        <p:strVal val="visible"/>
                                      </p:to>
                                    </p:set>
                                    <p:anim calcmode="lin" valueType="num">
                                      <p:cBhvr additive="base">
                                        <p:cTn id="19" dur="500" fill="hold"/>
                                        <p:tgtEl>
                                          <p:spTgt spid="2267385"/>
                                        </p:tgtEl>
                                        <p:attrNameLst>
                                          <p:attrName>ppt_x</p:attrName>
                                        </p:attrNameLst>
                                      </p:cBhvr>
                                      <p:tavLst>
                                        <p:tav tm="0">
                                          <p:val>
                                            <p:strVal val="#ppt_x"/>
                                          </p:val>
                                        </p:tav>
                                        <p:tav tm="100000">
                                          <p:val>
                                            <p:strVal val="#ppt_x"/>
                                          </p:val>
                                        </p:tav>
                                      </p:tavLst>
                                    </p:anim>
                                    <p:anim calcmode="lin" valueType="num">
                                      <p:cBhvr additive="base">
                                        <p:cTn id="20" dur="500" fill="hold"/>
                                        <p:tgtEl>
                                          <p:spTgt spid="226738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67374"/>
                                        </p:tgtEl>
                                        <p:attrNameLst>
                                          <p:attrName>style.visibility</p:attrName>
                                        </p:attrNameLst>
                                      </p:cBhvr>
                                      <p:to>
                                        <p:strVal val="visible"/>
                                      </p:to>
                                    </p:set>
                                    <p:anim calcmode="lin" valueType="num">
                                      <p:cBhvr additive="base">
                                        <p:cTn id="23" dur="500" fill="hold"/>
                                        <p:tgtEl>
                                          <p:spTgt spid="2267374"/>
                                        </p:tgtEl>
                                        <p:attrNameLst>
                                          <p:attrName>ppt_x</p:attrName>
                                        </p:attrNameLst>
                                      </p:cBhvr>
                                      <p:tavLst>
                                        <p:tav tm="0">
                                          <p:val>
                                            <p:strVal val="#ppt_x"/>
                                          </p:val>
                                        </p:tav>
                                        <p:tav tm="100000">
                                          <p:val>
                                            <p:strVal val="#ppt_x"/>
                                          </p:val>
                                        </p:tav>
                                      </p:tavLst>
                                    </p:anim>
                                    <p:anim calcmode="lin" valueType="num">
                                      <p:cBhvr additive="base">
                                        <p:cTn id="24" dur="500" fill="hold"/>
                                        <p:tgtEl>
                                          <p:spTgt spid="226737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67326"/>
                                        </p:tgtEl>
                                        <p:attrNameLst>
                                          <p:attrName>style.visibility</p:attrName>
                                        </p:attrNameLst>
                                      </p:cBhvr>
                                      <p:to>
                                        <p:strVal val="visible"/>
                                      </p:to>
                                    </p:set>
                                    <p:anim calcmode="lin" valueType="num">
                                      <p:cBhvr additive="base">
                                        <p:cTn id="27" dur="500" fill="hold"/>
                                        <p:tgtEl>
                                          <p:spTgt spid="2267326"/>
                                        </p:tgtEl>
                                        <p:attrNameLst>
                                          <p:attrName>ppt_x</p:attrName>
                                        </p:attrNameLst>
                                      </p:cBhvr>
                                      <p:tavLst>
                                        <p:tav tm="0">
                                          <p:val>
                                            <p:strVal val="#ppt_x"/>
                                          </p:val>
                                        </p:tav>
                                        <p:tav tm="100000">
                                          <p:val>
                                            <p:strVal val="#ppt_x"/>
                                          </p:val>
                                        </p:tav>
                                      </p:tavLst>
                                    </p:anim>
                                    <p:anim calcmode="lin" valueType="num">
                                      <p:cBhvr additive="base">
                                        <p:cTn id="28" dur="500" fill="hold"/>
                                        <p:tgtEl>
                                          <p:spTgt spid="22673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67273"/>
                                        </p:tgtEl>
                                        <p:attrNameLst>
                                          <p:attrName>style.visibility</p:attrName>
                                        </p:attrNameLst>
                                      </p:cBhvr>
                                      <p:to>
                                        <p:strVal val="visible"/>
                                      </p:to>
                                    </p:set>
                                    <p:anim calcmode="lin" valueType="num">
                                      <p:cBhvr additive="base">
                                        <p:cTn id="33" dur="500" fill="hold"/>
                                        <p:tgtEl>
                                          <p:spTgt spid="2267273"/>
                                        </p:tgtEl>
                                        <p:attrNameLst>
                                          <p:attrName>ppt_x</p:attrName>
                                        </p:attrNameLst>
                                      </p:cBhvr>
                                      <p:tavLst>
                                        <p:tav tm="0">
                                          <p:val>
                                            <p:strVal val="#ppt_x"/>
                                          </p:val>
                                        </p:tav>
                                        <p:tav tm="100000">
                                          <p:val>
                                            <p:strVal val="#ppt_x"/>
                                          </p:val>
                                        </p:tav>
                                      </p:tavLst>
                                    </p:anim>
                                    <p:anim calcmode="lin" valueType="num">
                                      <p:cBhvr additive="base">
                                        <p:cTn id="34" dur="500" fill="hold"/>
                                        <p:tgtEl>
                                          <p:spTgt spid="226727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67388"/>
                                        </p:tgtEl>
                                        <p:attrNameLst>
                                          <p:attrName>style.visibility</p:attrName>
                                        </p:attrNameLst>
                                      </p:cBhvr>
                                      <p:to>
                                        <p:strVal val="visible"/>
                                      </p:to>
                                    </p:set>
                                    <p:anim calcmode="lin" valueType="num">
                                      <p:cBhvr additive="base">
                                        <p:cTn id="37" dur="500" fill="hold"/>
                                        <p:tgtEl>
                                          <p:spTgt spid="2267388"/>
                                        </p:tgtEl>
                                        <p:attrNameLst>
                                          <p:attrName>ppt_x</p:attrName>
                                        </p:attrNameLst>
                                      </p:cBhvr>
                                      <p:tavLst>
                                        <p:tav tm="0">
                                          <p:val>
                                            <p:strVal val="#ppt_x"/>
                                          </p:val>
                                        </p:tav>
                                        <p:tav tm="100000">
                                          <p:val>
                                            <p:strVal val="#ppt_x"/>
                                          </p:val>
                                        </p:tav>
                                      </p:tavLst>
                                    </p:anim>
                                    <p:anim calcmode="lin" valueType="num">
                                      <p:cBhvr additive="base">
                                        <p:cTn id="38" dur="500" fill="hold"/>
                                        <p:tgtEl>
                                          <p:spTgt spid="22673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67274"/>
                                        </p:tgtEl>
                                        <p:attrNameLst>
                                          <p:attrName>style.visibility</p:attrName>
                                        </p:attrNameLst>
                                      </p:cBhvr>
                                      <p:to>
                                        <p:strVal val="visible"/>
                                      </p:to>
                                    </p:set>
                                    <p:anim calcmode="lin" valueType="num">
                                      <p:cBhvr additive="base">
                                        <p:cTn id="43" dur="500" fill="hold"/>
                                        <p:tgtEl>
                                          <p:spTgt spid="2267274"/>
                                        </p:tgtEl>
                                        <p:attrNameLst>
                                          <p:attrName>ppt_x</p:attrName>
                                        </p:attrNameLst>
                                      </p:cBhvr>
                                      <p:tavLst>
                                        <p:tav tm="0">
                                          <p:val>
                                            <p:strVal val="#ppt_x"/>
                                          </p:val>
                                        </p:tav>
                                        <p:tav tm="100000">
                                          <p:val>
                                            <p:strVal val="#ppt_x"/>
                                          </p:val>
                                        </p:tav>
                                      </p:tavLst>
                                    </p:anim>
                                    <p:anim calcmode="lin" valueType="num">
                                      <p:cBhvr additive="base">
                                        <p:cTn id="44" dur="500" fill="hold"/>
                                        <p:tgtEl>
                                          <p:spTgt spid="226727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67389"/>
                                        </p:tgtEl>
                                        <p:attrNameLst>
                                          <p:attrName>style.visibility</p:attrName>
                                        </p:attrNameLst>
                                      </p:cBhvr>
                                      <p:to>
                                        <p:strVal val="visible"/>
                                      </p:to>
                                    </p:set>
                                    <p:anim calcmode="lin" valueType="num">
                                      <p:cBhvr additive="base">
                                        <p:cTn id="47" dur="500" fill="hold"/>
                                        <p:tgtEl>
                                          <p:spTgt spid="2267389"/>
                                        </p:tgtEl>
                                        <p:attrNameLst>
                                          <p:attrName>ppt_x</p:attrName>
                                        </p:attrNameLst>
                                      </p:cBhvr>
                                      <p:tavLst>
                                        <p:tav tm="0">
                                          <p:val>
                                            <p:strVal val="#ppt_x"/>
                                          </p:val>
                                        </p:tav>
                                        <p:tav tm="100000">
                                          <p:val>
                                            <p:strVal val="#ppt_x"/>
                                          </p:val>
                                        </p:tav>
                                      </p:tavLst>
                                    </p:anim>
                                    <p:anim calcmode="lin" valueType="num">
                                      <p:cBhvr additive="base">
                                        <p:cTn id="48" dur="500" fill="hold"/>
                                        <p:tgtEl>
                                          <p:spTgt spid="226738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67387"/>
                                        </p:tgtEl>
                                        <p:attrNameLst>
                                          <p:attrName>style.visibility</p:attrName>
                                        </p:attrNameLst>
                                      </p:cBhvr>
                                      <p:to>
                                        <p:strVal val="visible"/>
                                      </p:to>
                                    </p:set>
                                    <p:anim calcmode="lin" valueType="num">
                                      <p:cBhvr additive="base">
                                        <p:cTn id="53" dur="500" fill="hold"/>
                                        <p:tgtEl>
                                          <p:spTgt spid="2267387"/>
                                        </p:tgtEl>
                                        <p:attrNameLst>
                                          <p:attrName>ppt_x</p:attrName>
                                        </p:attrNameLst>
                                      </p:cBhvr>
                                      <p:tavLst>
                                        <p:tav tm="0">
                                          <p:val>
                                            <p:strVal val="#ppt_x"/>
                                          </p:val>
                                        </p:tav>
                                        <p:tav tm="100000">
                                          <p:val>
                                            <p:strVal val="#ppt_x"/>
                                          </p:val>
                                        </p:tav>
                                      </p:tavLst>
                                    </p:anim>
                                    <p:anim calcmode="lin" valueType="num">
                                      <p:cBhvr additive="base">
                                        <p:cTn id="54" dur="500" fill="hold"/>
                                        <p:tgtEl>
                                          <p:spTgt spid="226738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267394"/>
                                        </p:tgtEl>
                                        <p:attrNameLst>
                                          <p:attrName>style.visibility</p:attrName>
                                        </p:attrNameLst>
                                      </p:cBhvr>
                                      <p:to>
                                        <p:strVal val="visible"/>
                                      </p:to>
                                    </p:set>
                                    <p:anim calcmode="lin" valueType="num">
                                      <p:cBhvr additive="base">
                                        <p:cTn id="57" dur="500" fill="hold"/>
                                        <p:tgtEl>
                                          <p:spTgt spid="2267394"/>
                                        </p:tgtEl>
                                        <p:attrNameLst>
                                          <p:attrName>ppt_x</p:attrName>
                                        </p:attrNameLst>
                                      </p:cBhvr>
                                      <p:tavLst>
                                        <p:tav tm="0">
                                          <p:val>
                                            <p:strVal val="#ppt_x"/>
                                          </p:val>
                                        </p:tav>
                                        <p:tav tm="100000">
                                          <p:val>
                                            <p:strVal val="#ppt_x"/>
                                          </p:val>
                                        </p:tav>
                                      </p:tavLst>
                                    </p:anim>
                                    <p:anim calcmode="lin" valueType="num">
                                      <p:cBhvr additive="base">
                                        <p:cTn id="58" dur="500" fill="hold"/>
                                        <p:tgtEl>
                                          <p:spTgt spid="226739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67275"/>
                                        </p:tgtEl>
                                        <p:attrNameLst>
                                          <p:attrName>style.visibility</p:attrName>
                                        </p:attrNameLst>
                                      </p:cBhvr>
                                      <p:to>
                                        <p:strVal val="visible"/>
                                      </p:to>
                                    </p:set>
                                    <p:anim calcmode="lin" valueType="num">
                                      <p:cBhvr additive="base">
                                        <p:cTn id="63" dur="500" fill="hold"/>
                                        <p:tgtEl>
                                          <p:spTgt spid="2267275"/>
                                        </p:tgtEl>
                                        <p:attrNameLst>
                                          <p:attrName>ppt_x</p:attrName>
                                        </p:attrNameLst>
                                      </p:cBhvr>
                                      <p:tavLst>
                                        <p:tav tm="0">
                                          <p:val>
                                            <p:strVal val="#ppt_x"/>
                                          </p:val>
                                        </p:tav>
                                        <p:tav tm="100000">
                                          <p:val>
                                            <p:strVal val="#ppt_x"/>
                                          </p:val>
                                        </p:tav>
                                      </p:tavLst>
                                    </p:anim>
                                    <p:anim calcmode="lin" valueType="num">
                                      <p:cBhvr additive="base">
                                        <p:cTn id="64" dur="500" fill="hold"/>
                                        <p:tgtEl>
                                          <p:spTgt spid="226727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267390"/>
                                        </p:tgtEl>
                                        <p:attrNameLst>
                                          <p:attrName>style.visibility</p:attrName>
                                        </p:attrNameLst>
                                      </p:cBhvr>
                                      <p:to>
                                        <p:strVal val="visible"/>
                                      </p:to>
                                    </p:set>
                                    <p:anim calcmode="lin" valueType="num">
                                      <p:cBhvr additive="base">
                                        <p:cTn id="67" dur="500" fill="hold"/>
                                        <p:tgtEl>
                                          <p:spTgt spid="2267390"/>
                                        </p:tgtEl>
                                        <p:attrNameLst>
                                          <p:attrName>ppt_x</p:attrName>
                                        </p:attrNameLst>
                                      </p:cBhvr>
                                      <p:tavLst>
                                        <p:tav tm="0">
                                          <p:val>
                                            <p:strVal val="#ppt_x"/>
                                          </p:val>
                                        </p:tav>
                                        <p:tav tm="100000">
                                          <p:val>
                                            <p:strVal val="#ppt_x"/>
                                          </p:val>
                                        </p:tav>
                                      </p:tavLst>
                                    </p:anim>
                                    <p:anim calcmode="lin" valueType="num">
                                      <p:cBhvr additive="base">
                                        <p:cTn id="68" dur="500" fill="hold"/>
                                        <p:tgtEl>
                                          <p:spTgt spid="226739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267382"/>
                                        </p:tgtEl>
                                        <p:attrNameLst>
                                          <p:attrName>style.visibility</p:attrName>
                                        </p:attrNameLst>
                                      </p:cBhvr>
                                      <p:to>
                                        <p:strVal val="visible"/>
                                      </p:to>
                                    </p:set>
                                    <p:anim calcmode="lin" valueType="num">
                                      <p:cBhvr additive="base">
                                        <p:cTn id="73" dur="500" fill="hold"/>
                                        <p:tgtEl>
                                          <p:spTgt spid="2267382"/>
                                        </p:tgtEl>
                                        <p:attrNameLst>
                                          <p:attrName>ppt_x</p:attrName>
                                        </p:attrNameLst>
                                      </p:cBhvr>
                                      <p:tavLst>
                                        <p:tav tm="0">
                                          <p:val>
                                            <p:strVal val="#ppt_x"/>
                                          </p:val>
                                        </p:tav>
                                        <p:tav tm="100000">
                                          <p:val>
                                            <p:strVal val="#ppt_x"/>
                                          </p:val>
                                        </p:tav>
                                      </p:tavLst>
                                    </p:anim>
                                    <p:anim calcmode="lin" valueType="num">
                                      <p:cBhvr additive="base">
                                        <p:cTn id="74" dur="500" fill="hold"/>
                                        <p:tgtEl>
                                          <p:spTgt spid="226738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267384"/>
                                        </p:tgtEl>
                                        <p:attrNameLst>
                                          <p:attrName>style.visibility</p:attrName>
                                        </p:attrNameLst>
                                      </p:cBhvr>
                                      <p:to>
                                        <p:strVal val="visible"/>
                                      </p:to>
                                    </p:set>
                                    <p:anim calcmode="lin" valueType="num">
                                      <p:cBhvr additive="base">
                                        <p:cTn id="77" dur="500" fill="hold"/>
                                        <p:tgtEl>
                                          <p:spTgt spid="2267384"/>
                                        </p:tgtEl>
                                        <p:attrNameLst>
                                          <p:attrName>ppt_x</p:attrName>
                                        </p:attrNameLst>
                                      </p:cBhvr>
                                      <p:tavLst>
                                        <p:tav tm="0">
                                          <p:val>
                                            <p:strVal val="#ppt_x"/>
                                          </p:val>
                                        </p:tav>
                                        <p:tav tm="100000">
                                          <p:val>
                                            <p:strVal val="#ppt_x"/>
                                          </p:val>
                                        </p:tav>
                                      </p:tavLst>
                                    </p:anim>
                                    <p:anim calcmode="lin" valueType="num">
                                      <p:cBhvr additive="base">
                                        <p:cTn id="78" dur="500" fill="hold"/>
                                        <p:tgtEl>
                                          <p:spTgt spid="226738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267383"/>
                                        </p:tgtEl>
                                        <p:attrNameLst>
                                          <p:attrName>style.visibility</p:attrName>
                                        </p:attrNameLst>
                                      </p:cBhvr>
                                      <p:to>
                                        <p:strVal val="visible"/>
                                      </p:to>
                                    </p:set>
                                    <p:anim calcmode="lin" valueType="num">
                                      <p:cBhvr additive="base">
                                        <p:cTn id="81" dur="500" fill="hold"/>
                                        <p:tgtEl>
                                          <p:spTgt spid="2267383"/>
                                        </p:tgtEl>
                                        <p:attrNameLst>
                                          <p:attrName>ppt_x</p:attrName>
                                        </p:attrNameLst>
                                      </p:cBhvr>
                                      <p:tavLst>
                                        <p:tav tm="0">
                                          <p:val>
                                            <p:strVal val="#ppt_x"/>
                                          </p:val>
                                        </p:tav>
                                        <p:tav tm="100000">
                                          <p:val>
                                            <p:strVal val="#ppt_x"/>
                                          </p:val>
                                        </p:tav>
                                      </p:tavLst>
                                    </p:anim>
                                    <p:anim calcmode="lin" valueType="num">
                                      <p:cBhvr additive="base">
                                        <p:cTn id="82" dur="500" fill="hold"/>
                                        <p:tgtEl>
                                          <p:spTgt spid="226738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267393"/>
                                        </p:tgtEl>
                                        <p:attrNameLst>
                                          <p:attrName>style.visibility</p:attrName>
                                        </p:attrNameLst>
                                      </p:cBhvr>
                                      <p:to>
                                        <p:strVal val="visible"/>
                                      </p:to>
                                    </p:set>
                                    <p:anim calcmode="lin" valueType="num">
                                      <p:cBhvr additive="base">
                                        <p:cTn id="87" dur="500" fill="hold"/>
                                        <p:tgtEl>
                                          <p:spTgt spid="2267393"/>
                                        </p:tgtEl>
                                        <p:attrNameLst>
                                          <p:attrName>ppt_x</p:attrName>
                                        </p:attrNameLst>
                                      </p:cBhvr>
                                      <p:tavLst>
                                        <p:tav tm="0">
                                          <p:val>
                                            <p:strVal val="#ppt_x"/>
                                          </p:val>
                                        </p:tav>
                                        <p:tav tm="100000">
                                          <p:val>
                                            <p:strVal val="#ppt_x"/>
                                          </p:val>
                                        </p:tav>
                                      </p:tavLst>
                                    </p:anim>
                                    <p:anim calcmode="lin" valueType="num">
                                      <p:cBhvr additive="base">
                                        <p:cTn id="88" dur="500" fill="hold"/>
                                        <p:tgtEl>
                                          <p:spTgt spid="226739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267396"/>
                                        </p:tgtEl>
                                        <p:attrNameLst>
                                          <p:attrName>style.visibility</p:attrName>
                                        </p:attrNameLst>
                                      </p:cBhvr>
                                      <p:to>
                                        <p:strVal val="visible"/>
                                      </p:to>
                                    </p:set>
                                    <p:anim calcmode="lin" valueType="num">
                                      <p:cBhvr additive="base">
                                        <p:cTn id="91" dur="500" fill="hold"/>
                                        <p:tgtEl>
                                          <p:spTgt spid="2267396"/>
                                        </p:tgtEl>
                                        <p:attrNameLst>
                                          <p:attrName>ppt_x</p:attrName>
                                        </p:attrNameLst>
                                      </p:cBhvr>
                                      <p:tavLst>
                                        <p:tav tm="0">
                                          <p:val>
                                            <p:strVal val="#ppt_x"/>
                                          </p:val>
                                        </p:tav>
                                        <p:tav tm="100000">
                                          <p:val>
                                            <p:strVal val="#ppt_x"/>
                                          </p:val>
                                        </p:tav>
                                      </p:tavLst>
                                    </p:anim>
                                    <p:anim calcmode="lin" valueType="num">
                                      <p:cBhvr additive="base">
                                        <p:cTn id="92" dur="500" fill="hold"/>
                                        <p:tgtEl>
                                          <p:spTgt spid="226739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267397"/>
                                        </p:tgtEl>
                                        <p:attrNameLst>
                                          <p:attrName>style.visibility</p:attrName>
                                        </p:attrNameLst>
                                      </p:cBhvr>
                                      <p:to>
                                        <p:strVal val="visible"/>
                                      </p:to>
                                    </p:set>
                                    <p:anim calcmode="lin" valueType="num">
                                      <p:cBhvr additive="base">
                                        <p:cTn id="95" dur="500" fill="hold"/>
                                        <p:tgtEl>
                                          <p:spTgt spid="2267397"/>
                                        </p:tgtEl>
                                        <p:attrNameLst>
                                          <p:attrName>ppt_x</p:attrName>
                                        </p:attrNameLst>
                                      </p:cBhvr>
                                      <p:tavLst>
                                        <p:tav tm="0">
                                          <p:val>
                                            <p:strVal val="#ppt_x"/>
                                          </p:val>
                                        </p:tav>
                                        <p:tav tm="100000">
                                          <p:val>
                                            <p:strVal val="#ppt_x"/>
                                          </p:val>
                                        </p:tav>
                                      </p:tavLst>
                                    </p:anim>
                                    <p:anim calcmode="lin" valueType="num">
                                      <p:cBhvr additive="base">
                                        <p:cTn id="96" dur="500" fill="hold"/>
                                        <p:tgtEl>
                                          <p:spTgt spid="226739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267398"/>
                                        </p:tgtEl>
                                        <p:attrNameLst>
                                          <p:attrName>style.visibility</p:attrName>
                                        </p:attrNameLst>
                                      </p:cBhvr>
                                      <p:to>
                                        <p:strVal val="visible"/>
                                      </p:to>
                                    </p:set>
                                    <p:anim calcmode="lin" valueType="num">
                                      <p:cBhvr additive="base">
                                        <p:cTn id="99" dur="500" fill="hold"/>
                                        <p:tgtEl>
                                          <p:spTgt spid="2267398"/>
                                        </p:tgtEl>
                                        <p:attrNameLst>
                                          <p:attrName>ppt_x</p:attrName>
                                        </p:attrNameLst>
                                      </p:cBhvr>
                                      <p:tavLst>
                                        <p:tav tm="0">
                                          <p:val>
                                            <p:strVal val="#ppt_x"/>
                                          </p:val>
                                        </p:tav>
                                        <p:tav tm="100000">
                                          <p:val>
                                            <p:strVal val="#ppt_x"/>
                                          </p:val>
                                        </p:tav>
                                      </p:tavLst>
                                    </p:anim>
                                    <p:anim calcmode="lin" valueType="num">
                                      <p:cBhvr additive="base">
                                        <p:cTn id="100" dur="500" fill="hold"/>
                                        <p:tgtEl>
                                          <p:spTgt spid="226739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267379"/>
                                        </p:tgtEl>
                                        <p:attrNameLst>
                                          <p:attrName>style.visibility</p:attrName>
                                        </p:attrNameLst>
                                      </p:cBhvr>
                                      <p:to>
                                        <p:strVal val="visible"/>
                                      </p:to>
                                    </p:set>
                                    <p:anim calcmode="lin" valueType="num">
                                      <p:cBhvr additive="base">
                                        <p:cTn id="105" dur="500" fill="hold"/>
                                        <p:tgtEl>
                                          <p:spTgt spid="2267379"/>
                                        </p:tgtEl>
                                        <p:attrNameLst>
                                          <p:attrName>ppt_x</p:attrName>
                                        </p:attrNameLst>
                                      </p:cBhvr>
                                      <p:tavLst>
                                        <p:tav tm="0">
                                          <p:val>
                                            <p:strVal val="#ppt_x"/>
                                          </p:val>
                                        </p:tav>
                                        <p:tav tm="100000">
                                          <p:val>
                                            <p:strVal val="#ppt_x"/>
                                          </p:val>
                                        </p:tav>
                                      </p:tavLst>
                                    </p:anim>
                                    <p:anim calcmode="lin" valueType="num">
                                      <p:cBhvr additive="base">
                                        <p:cTn id="106" dur="500" fill="hold"/>
                                        <p:tgtEl>
                                          <p:spTgt spid="226737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267381"/>
                                        </p:tgtEl>
                                        <p:attrNameLst>
                                          <p:attrName>style.visibility</p:attrName>
                                        </p:attrNameLst>
                                      </p:cBhvr>
                                      <p:to>
                                        <p:strVal val="visible"/>
                                      </p:to>
                                    </p:set>
                                    <p:anim calcmode="lin" valueType="num">
                                      <p:cBhvr additive="base">
                                        <p:cTn id="109" dur="500" fill="hold"/>
                                        <p:tgtEl>
                                          <p:spTgt spid="2267381"/>
                                        </p:tgtEl>
                                        <p:attrNameLst>
                                          <p:attrName>ppt_x</p:attrName>
                                        </p:attrNameLst>
                                      </p:cBhvr>
                                      <p:tavLst>
                                        <p:tav tm="0">
                                          <p:val>
                                            <p:strVal val="#ppt_x"/>
                                          </p:val>
                                        </p:tav>
                                        <p:tav tm="100000">
                                          <p:val>
                                            <p:strVal val="#ppt_x"/>
                                          </p:val>
                                        </p:tav>
                                      </p:tavLst>
                                    </p:anim>
                                    <p:anim calcmode="lin" valueType="num">
                                      <p:cBhvr additive="base">
                                        <p:cTn id="110" dur="500" fill="hold"/>
                                        <p:tgtEl>
                                          <p:spTgt spid="2267381"/>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267395"/>
                                        </p:tgtEl>
                                        <p:attrNameLst>
                                          <p:attrName>style.visibility</p:attrName>
                                        </p:attrNameLst>
                                      </p:cBhvr>
                                      <p:to>
                                        <p:strVal val="visible"/>
                                      </p:to>
                                    </p:set>
                                    <p:anim calcmode="lin" valueType="num">
                                      <p:cBhvr additive="base">
                                        <p:cTn id="113" dur="500" fill="hold"/>
                                        <p:tgtEl>
                                          <p:spTgt spid="2267395"/>
                                        </p:tgtEl>
                                        <p:attrNameLst>
                                          <p:attrName>ppt_x</p:attrName>
                                        </p:attrNameLst>
                                      </p:cBhvr>
                                      <p:tavLst>
                                        <p:tav tm="0">
                                          <p:val>
                                            <p:strVal val="#ppt_x"/>
                                          </p:val>
                                        </p:tav>
                                        <p:tav tm="100000">
                                          <p:val>
                                            <p:strVal val="#ppt_x"/>
                                          </p:val>
                                        </p:tav>
                                      </p:tavLst>
                                    </p:anim>
                                    <p:anim calcmode="lin" valueType="num">
                                      <p:cBhvr additive="base">
                                        <p:cTn id="114" dur="500" fill="hold"/>
                                        <p:tgtEl>
                                          <p:spTgt spid="2267395"/>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267380"/>
                                        </p:tgtEl>
                                        <p:attrNameLst>
                                          <p:attrName>style.visibility</p:attrName>
                                        </p:attrNameLst>
                                      </p:cBhvr>
                                      <p:to>
                                        <p:strVal val="visible"/>
                                      </p:to>
                                    </p:set>
                                    <p:anim calcmode="lin" valueType="num">
                                      <p:cBhvr additive="base">
                                        <p:cTn id="117" dur="500" fill="hold"/>
                                        <p:tgtEl>
                                          <p:spTgt spid="2267380"/>
                                        </p:tgtEl>
                                        <p:attrNameLst>
                                          <p:attrName>ppt_x</p:attrName>
                                        </p:attrNameLst>
                                      </p:cBhvr>
                                      <p:tavLst>
                                        <p:tav tm="0">
                                          <p:val>
                                            <p:strVal val="#ppt_x"/>
                                          </p:val>
                                        </p:tav>
                                        <p:tav tm="100000">
                                          <p:val>
                                            <p:strVal val="#ppt_x"/>
                                          </p:val>
                                        </p:tav>
                                      </p:tavLst>
                                    </p:anim>
                                    <p:anim calcmode="lin" valueType="num">
                                      <p:cBhvr additive="base">
                                        <p:cTn id="118" dur="500" fill="hold"/>
                                        <p:tgtEl>
                                          <p:spTgt spid="2267380"/>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267376"/>
                                        </p:tgtEl>
                                        <p:attrNameLst>
                                          <p:attrName>style.visibility</p:attrName>
                                        </p:attrNameLst>
                                      </p:cBhvr>
                                      <p:to>
                                        <p:strVal val="visible"/>
                                      </p:to>
                                    </p:set>
                                    <p:anim calcmode="lin" valueType="num">
                                      <p:cBhvr additive="base">
                                        <p:cTn id="123" dur="500" fill="hold"/>
                                        <p:tgtEl>
                                          <p:spTgt spid="2267376"/>
                                        </p:tgtEl>
                                        <p:attrNameLst>
                                          <p:attrName>ppt_x</p:attrName>
                                        </p:attrNameLst>
                                      </p:cBhvr>
                                      <p:tavLst>
                                        <p:tav tm="0">
                                          <p:val>
                                            <p:strVal val="#ppt_x"/>
                                          </p:val>
                                        </p:tav>
                                        <p:tav tm="100000">
                                          <p:val>
                                            <p:strVal val="#ppt_x"/>
                                          </p:val>
                                        </p:tav>
                                      </p:tavLst>
                                    </p:anim>
                                    <p:anim calcmode="lin" valueType="num">
                                      <p:cBhvr additive="base">
                                        <p:cTn id="124" dur="500" fill="hold"/>
                                        <p:tgtEl>
                                          <p:spTgt spid="2267376"/>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267378"/>
                                        </p:tgtEl>
                                        <p:attrNameLst>
                                          <p:attrName>style.visibility</p:attrName>
                                        </p:attrNameLst>
                                      </p:cBhvr>
                                      <p:to>
                                        <p:strVal val="visible"/>
                                      </p:to>
                                    </p:set>
                                    <p:anim calcmode="lin" valueType="num">
                                      <p:cBhvr additive="base">
                                        <p:cTn id="127" dur="500" fill="hold"/>
                                        <p:tgtEl>
                                          <p:spTgt spid="2267378"/>
                                        </p:tgtEl>
                                        <p:attrNameLst>
                                          <p:attrName>ppt_x</p:attrName>
                                        </p:attrNameLst>
                                      </p:cBhvr>
                                      <p:tavLst>
                                        <p:tav tm="0">
                                          <p:val>
                                            <p:strVal val="#ppt_x"/>
                                          </p:val>
                                        </p:tav>
                                        <p:tav tm="100000">
                                          <p:val>
                                            <p:strVal val="#ppt_x"/>
                                          </p:val>
                                        </p:tav>
                                      </p:tavLst>
                                    </p:anim>
                                    <p:anim calcmode="lin" valueType="num">
                                      <p:cBhvr additive="base">
                                        <p:cTn id="128" dur="500" fill="hold"/>
                                        <p:tgtEl>
                                          <p:spTgt spid="226737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2267392"/>
                                        </p:tgtEl>
                                        <p:attrNameLst>
                                          <p:attrName>style.visibility</p:attrName>
                                        </p:attrNameLst>
                                      </p:cBhvr>
                                      <p:to>
                                        <p:strVal val="visible"/>
                                      </p:to>
                                    </p:set>
                                    <p:anim calcmode="lin" valueType="num">
                                      <p:cBhvr additive="base">
                                        <p:cTn id="131" dur="500" fill="hold"/>
                                        <p:tgtEl>
                                          <p:spTgt spid="2267392"/>
                                        </p:tgtEl>
                                        <p:attrNameLst>
                                          <p:attrName>ppt_x</p:attrName>
                                        </p:attrNameLst>
                                      </p:cBhvr>
                                      <p:tavLst>
                                        <p:tav tm="0">
                                          <p:val>
                                            <p:strVal val="#ppt_x"/>
                                          </p:val>
                                        </p:tav>
                                        <p:tav tm="100000">
                                          <p:val>
                                            <p:strVal val="#ppt_x"/>
                                          </p:val>
                                        </p:tav>
                                      </p:tavLst>
                                    </p:anim>
                                    <p:anim calcmode="lin" valueType="num">
                                      <p:cBhvr additive="base">
                                        <p:cTn id="132" dur="500" fill="hold"/>
                                        <p:tgtEl>
                                          <p:spTgt spid="226739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2267377"/>
                                        </p:tgtEl>
                                        <p:attrNameLst>
                                          <p:attrName>style.visibility</p:attrName>
                                        </p:attrNameLst>
                                      </p:cBhvr>
                                      <p:to>
                                        <p:strVal val="visible"/>
                                      </p:to>
                                    </p:set>
                                    <p:anim calcmode="lin" valueType="num">
                                      <p:cBhvr additive="base">
                                        <p:cTn id="135" dur="500" fill="hold"/>
                                        <p:tgtEl>
                                          <p:spTgt spid="2267377"/>
                                        </p:tgtEl>
                                        <p:attrNameLst>
                                          <p:attrName>ppt_x</p:attrName>
                                        </p:attrNameLst>
                                      </p:cBhvr>
                                      <p:tavLst>
                                        <p:tav tm="0">
                                          <p:val>
                                            <p:strVal val="#ppt_x"/>
                                          </p:val>
                                        </p:tav>
                                        <p:tav tm="100000">
                                          <p:val>
                                            <p:strVal val="#ppt_x"/>
                                          </p:val>
                                        </p:tav>
                                      </p:tavLst>
                                    </p:anim>
                                    <p:anim calcmode="lin" valueType="num">
                                      <p:cBhvr additive="base">
                                        <p:cTn id="136" dur="500" fill="hold"/>
                                        <p:tgtEl>
                                          <p:spTgt spid="226737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267391"/>
                                        </p:tgtEl>
                                        <p:attrNameLst>
                                          <p:attrName>style.visibility</p:attrName>
                                        </p:attrNameLst>
                                      </p:cBhvr>
                                      <p:to>
                                        <p:strVal val="visible"/>
                                      </p:to>
                                    </p:set>
                                    <p:anim calcmode="lin" valueType="num">
                                      <p:cBhvr additive="base">
                                        <p:cTn id="141" dur="500" fill="hold"/>
                                        <p:tgtEl>
                                          <p:spTgt spid="2267391"/>
                                        </p:tgtEl>
                                        <p:attrNameLst>
                                          <p:attrName>ppt_x</p:attrName>
                                        </p:attrNameLst>
                                      </p:cBhvr>
                                      <p:tavLst>
                                        <p:tav tm="0">
                                          <p:val>
                                            <p:strVal val="#ppt_x"/>
                                          </p:val>
                                        </p:tav>
                                        <p:tav tm="100000">
                                          <p:val>
                                            <p:strVal val="#ppt_x"/>
                                          </p:val>
                                        </p:tav>
                                      </p:tavLst>
                                    </p:anim>
                                    <p:anim calcmode="lin" valueType="num">
                                      <p:cBhvr additive="base">
                                        <p:cTn id="142" dur="500" fill="hold"/>
                                        <p:tgtEl>
                                          <p:spTgt spid="2267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273" grpId="0"/>
      <p:bldP spid="2267274" grpId="0"/>
      <p:bldP spid="2267275" grpId="0"/>
      <p:bldP spid="2267325" grpId="0"/>
      <p:bldP spid="2267375" grpId="0"/>
      <p:bldP spid="2267376" grpId="0"/>
      <p:bldP spid="2267378" grpId="0"/>
      <p:bldP spid="2267379" grpId="0"/>
      <p:bldP spid="2267381" grpId="0"/>
      <p:bldP spid="2267382" grpId="0"/>
      <p:bldP spid="2267384" grpId="0"/>
      <p:bldP spid="2267385" grpId="0"/>
      <p:bldP spid="2267387" grpId="0"/>
      <p:bldP spid="2267396" grpId="0"/>
      <p:bldP spid="2267397" grpId="0"/>
    </p:bldLst>
  </p:timing>
</p:sld>
</file>

<file path=ppt/tags/tag1.xml><?xml version="1.0" encoding="utf-8"?>
<p:tagLst xmlns:p="http://schemas.openxmlformats.org/presentationml/2006/main">
  <p:tag name="TIMING" val="|6.9|160.3"/>
</p:tagLst>
</file>

<file path=ppt/tags/tag2.xml><?xml version="1.0" encoding="utf-8"?>
<p:tagLst xmlns:p="http://schemas.openxmlformats.org/presentationml/2006/main">
  <p:tag name="KSO_WM_UNIT_PLACING_PICTURE_USER_VIEWPORT" val="{&quot;height&quot;:4490,&quot;width&quot;:11360}"/>
</p:tagLst>
</file>

<file path=ppt/tags/tag3.xml><?xml version="1.0" encoding="utf-8"?>
<p:tagLst xmlns:p="http://schemas.openxmlformats.org/presentationml/2006/main">
  <p:tag name="KSO_WPP_MARK_KEY" val="6588c2d3-961b-40cb-ad62-9f742e26e812"/>
  <p:tag name="COMMONDATA" val="eyJoZGlkIjoiMTE1MmU4M2MzZDk5MDI3M2M1YWYyZDhhMzM1OWJiZDcifQ=="/>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12918</Words>
  <Application>WPS 演示</Application>
  <PresentationFormat>宽屏</PresentationFormat>
  <Paragraphs>1018</Paragraphs>
  <Slides>86</Slides>
  <Notes>22</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11</vt:i4>
      </vt:variant>
      <vt:variant>
        <vt:lpstr>幻灯片标题</vt:lpstr>
      </vt:variant>
      <vt:variant>
        <vt:i4>86</vt:i4>
      </vt:variant>
    </vt:vector>
  </HeadingPairs>
  <TitlesOfParts>
    <vt:vector size="121" baseType="lpstr">
      <vt:lpstr>Arial</vt:lpstr>
      <vt:lpstr>宋体</vt:lpstr>
      <vt:lpstr>Wingdings</vt:lpstr>
      <vt:lpstr>微软雅黑</vt:lpstr>
      <vt:lpstr>Courier New</vt:lpstr>
      <vt:lpstr>Yu Gothic Light</vt:lpstr>
      <vt:lpstr>Helvetica Light</vt:lpstr>
      <vt:lpstr>黑体</vt:lpstr>
      <vt:lpstr>Times New Roman</vt:lpstr>
      <vt:lpstr>楷体</vt:lpstr>
      <vt:lpstr>华文中宋</vt:lpstr>
      <vt:lpstr>楷体_GB2312</vt:lpstr>
      <vt:lpstr>新宋体</vt:lpstr>
      <vt:lpstr>Arial Unicode MS</vt:lpstr>
      <vt:lpstr>等线 Light</vt:lpstr>
      <vt:lpstr>等线</vt:lpstr>
      <vt:lpstr>隶书</vt:lpstr>
      <vt:lpstr>Wingdings</vt:lpstr>
      <vt:lpstr>Georgia</vt:lpstr>
      <vt:lpstr>Wingdings 2</vt:lpstr>
      <vt:lpstr>Calibri</vt:lpstr>
      <vt:lpstr>3_Office 主题​​</vt:lpstr>
      <vt:lpstr>5_Office 主题​​</vt:lpstr>
      <vt:lpstr>15_Office 主题​​</vt:lpstr>
      <vt:lpstr>Visio.Drawing.11</vt:lpstr>
      <vt:lpstr>MS_ClipArt_Gallery.2</vt:lpstr>
      <vt:lpstr>Paint.Picture</vt:lpstr>
      <vt:lpstr>Visio.Drawing.11</vt:lpstr>
      <vt:lpstr>MS_ClipArt_Gallery.2</vt:lpstr>
      <vt:lpstr>MS_ClipArt_Gallery.2</vt:lpstr>
      <vt:lpstr>Visio.Drawing.11</vt:lpstr>
      <vt:lpstr>Visio.Drawing.11</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物联网是什么？</vt:lpstr>
      <vt:lpstr>PowerPoint 演示文稿</vt:lpstr>
      <vt:lpstr>物联网相关术语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目录CONTENTS</vt:lpstr>
      <vt:lpstr>PowerPoint 演示文稿</vt:lpstr>
      <vt:lpstr>PowerPoint 演示文稿</vt:lpstr>
      <vt:lpstr>PowerPoint 演示文稿</vt:lpstr>
      <vt:lpstr>PowerPoint 演示文稿</vt:lpstr>
      <vt:lpstr>1.信息的定义和特征 </vt:lpstr>
      <vt:lpstr>2.信息安全及其属性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1.访问控制技术</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487</cp:revision>
  <dcterms:created xsi:type="dcterms:W3CDTF">2018-11-13T07:40:00Z</dcterms:created>
  <dcterms:modified xsi:type="dcterms:W3CDTF">2023-10-10T02:57:08Z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A50E64FC71D64C49A31E3D755676FF55</vt:lpwstr>
  </property>
</Properties>
</file>